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8"/>
  </p:notesMasterIdLst>
  <p:sldIdLst>
    <p:sldId id="256" r:id="rId2"/>
    <p:sldId id="279" r:id="rId3"/>
    <p:sldId id="272" r:id="rId4"/>
    <p:sldId id="273" r:id="rId5"/>
    <p:sldId id="274" r:id="rId6"/>
    <p:sldId id="278" r:id="rId7"/>
    <p:sldId id="277" r:id="rId8"/>
    <p:sldId id="257" r:id="rId9"/>
    <p:sldId id="275" r:id="rId10"/>
    <p:sldId id="280" r:id="rId11"/>
    <p:sldId id="260" r:id="rId12"/>
    <p:sldId id="281" r:id="rId13"/>
    <p:sldId id="284" r:id="rId14"/>
    <p:sldId id="285" r:id="rId15"/>
    <p:sldId id="283" r:id="rId16"/>
    <p:sldId id="282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9C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41" autoAdjust="0"/>
  </p:normalViewPr>
  <p:slideViewPr>
    <p:cSldViewPr snapToGrid="0">
      <p:cViewPr varScale="1">
        <p:scale>
          <a:sx n="112" d="100"/>
          <a:sy n="112" d="100"/>
        </p:scale>
        <p:origin x="-1000" y="-96"/>
      </p:cViewPr>
      <p:guideLst>
        <p:guide orient="horz" pos="2160"/>
        <p:guide pos="22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29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Arial Unicode MS" charset="0"/>
                <a:cs typeface="Arial Unicode MS" charset="0"/>
              </a:defRPr>
            </a:lvl1pPr>
          </a:lstStyle>
          <a:p>
            <a:fld id="{A791D1AC-B071-7842-B1C6-414997824E80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Arial Unicode MS" charset="0"/>
                <a:cs typeface="Arial Unicode MS" charset="0"/>
              </a:defRPr>
            </a:lvl1pPr>
          </a:lstStyle>
          <a:p>
            <a:fld id="{10936EE1-20DE-1641-8352-A2B4363E961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077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64D1EDCD-E06F-9B4B-850D-E8EB234517C8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0A21FB03-5D04-914B-AB92-095FFEE4DA8F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1" name="Picture 10" descr="ilccolo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xfel-logo.emf"/>
          <p:cNvPicPr>
            <a:picLocks noChangeAspect="1"/>
          </p:cNvPicPr>
          <p:nvPr userDrawn="1"/>
        </p:nvPicPr>
        <p:blipFill>
          <a:blip r:embed="rId4"/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flash-logo-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864B8-8226-A944-88C2-8997A7C8EA0C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D8E002-EF01-284E-BF43-D1C0036FC0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9CFB4-3BE0-D442-9AA5-DC15D742AF56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1A713-DD89-944E-9314-6148D54AE5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02AB5D-B3C0-9748-943F-51BF6A9312CF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E0FB5-1594-4447-90DD-E5CC157FEE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99AB3-3EEC-EE4B-B2F6-CEA11FF8C71A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3DFD16-67C5-9946-B0E7-253366D949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44D05-F200-3641-BBE5-E2B4A85F9493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FD5F0-B9DA-374B-8409-0EC5A5A26E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CBD3DC-C113-BF45-855C-5B8361D75BA4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70E38-0E7E-F943-853A-0B3336FBEB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6A3FCB-831F-EA49-A484-0C328BB54F93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7DCB48-7C3D-124B-AA5D-81B858478F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D0A69-2AB9-724C-9DFC-45B22638BAC2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77839F-3BAB-B44B-BD02-C9E9094632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41021-DBE2-2248-9D80-7BF6CE83E52D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1D387-82C6-6C4E-BCCF-2258777E1A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1B5E39-2311-C44D-AF7C-45078CFE05CB}" type="datetime1">
              <a:rPr lang="en-US"/>
              <a:pPr/>
              <a:t>02/04/2012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862AA5-2F62-8C4B-A9C8-C62C963F2A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34623B2-46BF-7D41-943E-58A8B3D39E9B}" type="datetime1">
              <a:rPr lang="en-US"/>
              <a:pPr/>
              <a:t>02/04/2012</a:t>
            </a:fld>
            <a:endParaRPr lang="en-GB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E0B76A-C754-9443-A397-532380C767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5" descr="xfel-logo.emf"/>
          <p:cNvPicPr>
            <a:picLocks noChangeAspect="1"/>
          </p:cNvPicPr>
          <p:nvPr/>
        </p:nvPicPr>
        <p:blipFill>
          <a:blip r:embed="rId15"/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8" descr="flash-logo-new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23346C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Carwardine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April, 2012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ILC Technical Design Report:9mA Experiment write-up</a:t>
            </a:r>
            <a:endParaRPr lang="en-US" sz="4000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657B5F9-742E-374F-8D62-24B384AAAB0E}" type="slidenum">
              <a:rPr lang="en-US" sz="1400"/>
              <a:pPr/>
              <a:t>10</a:t>
            </a:fld>
            <a:endParaRPr lang="en-US" sz="1400"/>
          </a:p>
        </p:txBody>
      </p:sp>
      <p:sp>
        <p:nvSpPr>
          <p:cNvPr id="16387" name="Title 6"/>
          <p:cNvSpPr>
            <a:spLocks noGrp="1"/>
          </p:cNvSpPr>
          <p:nvPr>
            <p:ph type="ctrTitle"/>
          </p:nvPr>
        </p:nvSpPr>
        <p:spPr>
          <a:xfrm>
            <a:off x="2971800" y="2438400"/>
            <a:ext cx="5562600" cy="11430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Arial" charset="0"/>
              </a:rPr>
              <a:t>FLASH 9mA content in TDR</a:t>
            </a:r>
            <a:endParaRPr lang="en-US" sz="2000" dirty="0">
              <a:latin typeface="Arial" charset="0"/>
            </a:endParaRPr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16389" name="Date Placeholder 3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John Carwardine</a:t>
            </a:r>
          </a:p>
        </p:txBody>
      </p:sp>
      <p:pic>
        <p:nvPicPr>
          <p:cNvPr id="163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2190750" cy="307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8539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Stated R&amp;D goals for the 9mA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Primary objective of the 9mA Experiment</a:t>
            </a:r>
          </a:p>
          <a:p>
            <a:pPr lvl="1"/>
            <a:r>
              <a:rPr lang="en-US" sz="1800" b="0" dirty="0" smtClean="0">
                <a:latin typeface="TheAntiquaB-W5Plain"/>
              </a:rPr>
              <a:t>Demonstrate reliable </a:t>
            </a:r>
            <a:r>
              <a:rPr lang="en-US" sz="1800" b="0" dirty="0">
                <a:latin typeface="TheAntiquaB-W5Plain"/>
              </a:rPr>
              <a:t>operation of </a:t>
            </a:r>
            <a:r>
              <a:rPr lang="en-US" sz="1800" b="0" dirty="0" smtClean="0">
                <a:latin typeface="TheAntiquaB-W5Plain"/>
              </a:rPr>
              <a:t>the TTF</a:t>
            </a:r>
            <a:r>
              <a:rPr lang="en-US" sz="1800" b="0" dirty="0">
                <a:latin typeface="TheAntiquaB-W5Plain"/>
              </a:rPr>
              <a:t>/FLASH linac with ILC-like high-power </a:t>
            </a:r>
            <a:r>
              <a:rPr lang="en-US" sz="1800" b="0" dirty="0" smtClean="0">
                <a:latin typeface="TheAntiquaB-W5Plain"/>
              </a:rPr>
              <a:t>beams</a:t>
            </a:r>
            <a:endParaRPr lang="en-US" sz="1800" dirty="0" smtClean="0">
              <a:latin typeface="TheAntiquaB-W5Plain"/>
            </a:endParaRPr>
          </a:p>
          <a:p>
            <a:r>
              <a:rPr lang="en-US" sz="2000" dirty="0" smtClean="0">
                <a:latin typeface="TheAntiquaB-W5Plain"/>
              </a:rPr>
              <a:t>Additional specific goals</a:t>
            </a:r>
          </a:p>
          <a:p>
            <a:pPr lvl="1"/>
            <a:r>
              <a:rPr lang="en-US" sz="1800" dirty="0" smtClean="0">
                <a:latin typeface="TheAntiquaB-W5Plain"/>
              </a:rPr>
              <a:t>Long </a:t>
            </a:r>
            <a:r>
              <a:rPr lang="en-US" sz="1800" dirty="0">
                <a:latin typeface="TheAntiquaB-W5Plain"/>
              </a:rPr>
              <a:t>bunch train high beam loading </a:t>
            </a:r>
            <a:r>
              <a:rPr lang="en-US" sz="1800" dirty="0" smtClean="0">
                <a:latin typeface="TheAntiquaB-W5Plain"/>
              </a:rPr>
              <a:t>demonstration</a:t>
            </a:r>
          </a:p>
          <a:p>
            <a:pPr lvl="2"/>
            <a:r>
              <a:rPr lang="en-US" sz="1800" b="0" dirty="0" smtClean="0">
                <a:latin typeface="TheAntiquaB-W5Plain"/>
              </a:rPr>
              <a:t>800</a:t>
            </a:r>
            <a:r>
              <a:rPr lang="en-US" sz="1800" b="0" dirty="0">
                <a:latin typeface="TheAntiquaB-W5Plain"/>
              </a:rPr>
              <a:t>-ms pulse: 2,400 bunches at 3 MHz, 3 </a:t>
            </a:r>
            <a:r>
              <a:rPr lang="en-US" sz="1800" b="0" dirty="0" err="1">
                <a:latin typeface="TheAntiquaB-W5Plain"/>
              </a:rPr>
              <a:t>nC</a:t>
            </a:r>
            <a:r>
              <a:rPr lang="en-US" sz="1800" b="0" dirty="0">
                <a:latin typeface="TheAntiquaB-W5Plain"/>
              </a:rPr>
              <a:t> per bunch</a:t>
            </a:r>
          </a:p>
          <a:p>
            <a:pPr lvl="2"/>
            <a:r>
              <a:rPr lang="en-US" sz="1800" b="0" dirty="0">
                <a:latin typeface="TheAntiquaB-W5Plain"/>
              </a:rPr>
              <a:t>V</a:t>
            </a:r>
            <a:r>
              <a:rPr lang="en-US" sz="1800" b="0" dirty="0" smtClean="0">
                <a:latin typeface="TheAntiquaB-W5Plain"/>
              </a:rPr>
              <a:t>ector </a:t>
            </a:r>
            <a:r>
              <a:rPr lang="en-US" sz="1800" b="0" dirty="0">
                <a:latin typeface="TheAntiquaB-W5Plain"/>
              </a:rPr>
              <a:t>sum control of up to 24 cavities</a:t>
            </a:r>
          </a:p>
          <a:p>
            <a:pPr lvl="2"/>
            <a:r>
              <a:rPr lang="en-US" sz="1800" b="0" dirty="0" smtClean="0">
                <a:latin typeface="TheAntiquaB-W5Plain"/>
              </a:rPr>
              <a:t>+</a:t>
            </a:r>
            <a:r>
              <a:rPr lang="en-US" sz="1800" b="0" dirty="0">
                <a:latin typeface="TheAntiquaB-W5Plain"/>
              </a:rPr>
              <a:t>/- 0.1% energy stability</a:t>
            </a:r>
          </a:p>
          <a:p>
            <a:pPr lvl="2"/>
            <a:r>
              <a:rPr lang="en-US" sz="1800" dirty="0" smtClean="0">
                <a:latin typeface="TheAntiquaB-W5Plain"/>
              </a:rPr>
              <a:t>B</a:t>
            </a:r>
            <a:r>
              <a:rPr lang="en-US" sz="1800" b="0" dirty="0" smtClean="0">
                <a:latin typeface="TheAntiquaB-W5Plain"/>
              </a:rPr>
              <a:t>eam </a:t>
            </a:r>
            <a:r>
              <a:rPr lang="en-US" sz="1800" b="0" dirty="0">
                <a:latin typeface="TheAntiquaB-W5Plain"/>
              </a:rPr>
              <a:t>energy from 700 to 1,000 MeV</a:t>
            </a:r>
          </a:p>
          <a:p>
            <a:r>
              <a:rPr lang="en-US" sz="2000" dirty="0">
                <a:latin typeface="TheAntiquaB-W5Plain"/>
              </a:rPr>
              <a:t>Study operation at the limits</a:t>
            </a:r>
          </a:p>
          <a:p>
            <a:pPr lvl="1"/>
            <a:r>
              <a:rPr lang="en-US" sz="1800" b="0" dirty="0">
                <a:latin typeface="TheAntiquaB-W5Plain"/>
              </a:rPr>
              <a:t>D</a:t>
            </a:r>
            <a:r>
              <a:rPr lang="en-US" sz="1800" b="0" dirty="0" smtClean="0">
                <a:latin typeface="TheAntiquaB-W5Plain"/>
              </a:rPr>
              <a:t>etermining </a:t>
            </a:r>
            <a:r>
              <a:rPr lang="en-US" sz="1800" b="0" dirty="0">
                <a:latin typeface="TheAntiquaB-W5Plain"/>
              </a:rPr>
              <a:t>energy stability limitations and trade-offs</a:t>
            </a:r>
          </a:p>
          <a:p>
            <a:pPr lvl="1"/>
            <a:r>
              <a:rPr lang="en-US" sz="1800" b="0" dirty="0">
                <a:latin typeface="TheAntiquaB-W5Plain"/>
              </a:rPr>
              <a:t>C</a:t>
            </a:r>
            <a:r>
              <a:rPr lang="en-US" sz="1800" b="0" dirty="0" smtClean="0">
                <a:latin typeface="TheAntiquaB-W5Plain"/>
              </a:rPr>
              <a:t>avity </a:t>
            </a:r>
            <a:r>
              <a:rPr lang="en-US" sz="1800" b="0" dirty="0">
                <a:latin typeface="TheAntiquaB-W5Plain"/>
              </a:rPr>
              <a:t>gradient margins and RF power overhead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908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scope</a:t>
            </a:r>
            <a:br>
              <a:rPr lang="en-US" dirty="0" smtClean="0"/>
            </a:br>
            <a:r>
              <a:rPr lang="en-US" sz="2800" dirty="0" smtClean="0"/>
              <a:t>(to be covered in 15 pages)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911" y="1075267"/>
            <a:ext cx="7851422" cy="480060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Introduction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Motivation </a:t>
            </a:r>
            <a:r>
              <a:rPr lang="en-US" sz="1600" dirty="0">
                <a:solidFill>
                  <a:srgbClr val="000000"/>
                </a:solidFill>
              </a:rPr>
              <a:t>and context for the 9mA experiment (ILC, FLASH, XFEL)</a:t>
            </a:r>
          </a:p>
          <a:p>
            <a:pPr lvl="1">
              <a:defRPr/>
            </a:pPr>
            <a:r>
              <a:rPr lang="en-US" sz="1600" dirty="0">
                <a:solidFill>
                  <a:srgbClr val="000000"/>
                </a:solidFill>
              </a:rPr>
              <a:t>Description of the FLASH </a:t>
            </a:r>
            <a:r>
              <a:rPr lang="en-US" sz="1600" dirty="0" smtClean="0">
                <a:solidFill>
                  <a:srgbClr val="000000"/>
                </a:solidFill>
              </a:rPr>
              <a:t>facility</a:t>
            </a:r>
            <a:endParaRPr lang="en-US" sz="1800" dirty="0" smtClean="0">
              <a:solidFill>
                <a:srgbClr val="008000"/>
              </a:solidFill>
            </a:endParaRPr>
          </a:p>
          <a:p>
            <a:pPr>
              <a:defRPr/>
            </a:pPr>
            <a:r>
              <a:rPr lang="en-US" sz="1800" i="1" dirty="0" smtClean="0">
                <a:solidFill>
                  <a:srgbClr val="008000"/>
                </a:solidFill>
              </a:rPr>
              <a:t>“Comprehensive </a:t>
            </a:r>
            <a:r>
              <a:rPr lang="en-US" sz="1800" i="1" dirty="0">
                <a:solidFill>
                  <a:srgbClr val="008000"/>
                </a:solidFill>
              </a:rPr>
              <a:t>report on </a:t>
            </a:r>
            <a:r>
              <a:rPr lang="en-US" sz="1800" i="1" dirty="0" smtClean="0">
                <a:solidFill>
                  <a:srgbClr val="008000"/>
                </a:solidFill>
              </a:rPr>
              <a:t>the 9mA program to date”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High power beam operation in 2008 and 2009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Gradient flattening studies (</a:t>
            </a:r>
            <a:r>
              <a:rPr lang="en-US" sz="1600" dirty="0" err="1" smtClean="0">
                <a:solidFill>
                  <a:srgbClr val="000000"/>
                </a:solidFill>
              </a:rPr>
              <a:t>Pk</a:t>
            </a:r>
            <a:r>
              <a:rPr lang="en-US" sz="1600" dirty="0" smtClean="0">
                <a:solidFill>
                  <a:srgbClr val="000000"/>
                </a:solidFill>
              </a:rPr>
              <a:t>/</a:t>
            </a:r>
            <a:r>
              <a:rPr lang="en-US" sz="1600" dirty="0" err="1" smtClean="0">
                <a:solidFill>
                  <a:srgbClr val="000000"/>
                </a:solidFill>
              </a:rPr>
              <a:t>Ql</a:t>
            </a:r>
            <a:r>
              <a:rPr lang="en-US" sz="1600" dirty="0" smtClean="0">
                <a:solidFill>
                  <a:srgbClr val="000000"/>
                </a:solidFill>
              </a:rPr>
              <a:t> control, LFD compensation)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Klystron overhead studies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Beam operation close to quench</a:t>
            </a:r>
          </a:p>
          <a:p>
            <a:pPr>
              <a:defRPr/>
            </a:pPr>
            <a:r>
              <a:rPr lang="en-US" sz="1800" i="1" dirty="0" smtClean="0">
                <a:solidFill>
                  <a:srgbClr val="008000"/>
                </a:solidFill>
              </a:rPr>
              <a:t>“Formulate </a:t>
            </a:r>
            <a:r>
              <a:rPr lang="en-US" sz="1800" i="1" dirty="0">
                <a:solidFill>
                  <a:srgbClr val="008000"/>
                </a:solidFill>
              </a:rPr>
              <a:t>and emphasize key results and </a:t>
            </a:r>
            <a:r>
              <a:rPr lang="en-US" sz="1800" i="1" u="sng" dirty="0" smtClean="0">
                <a:solidFill>
                  <a:srgbClr val="008000"/>
                </a:solidFill>
              </a:rPr>
              <a:t>conclusions”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Table of key accomplishments</a:t>
            </a:r>
          </a:p>
          <a:p>
            <a:pPr lvl="1">
              <a:defRPr/>
            </a:pPr>
            <a:r>
              <a:rPr lang="en-US" sz="1600" i="1" dirty="0" smtClean="0">
                <a:solidFill>
                  <a:srgbClr val="000000"/>
                </a:solidFill>
              </a:rPr>
              <a:t>‘We have shown there are no fundamental technology issues’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Extrapolation to ILC parameters: gradients, 6mA baseline, 9mA upgrade</a:t>
            </a:r>
          </a:p>
          <a:p>
            <a:pPr>
              <a:defRPr/>
            </a:pPr>
            <a:r>
              <a:rPr lang="en-US" sz="1800" i="1" dirty="0" smtClean="0">
                <a:solidFill>
                  <a:srgbClr val="008000"/>
                </a:solidFill>
              </a:rPr>
              <a:t>“Reported </a:t>
            </a:r>
            <a:r>
              <a:rPr lang="en-US" sz="1800" i="1" dirty="0">
                <a:solidFill>
                  <a:srgbClr val="008000"/>
                </a:solidFill>
              </a:rPr>
              <a:t>results should support the Baseline Design (decisions</a:t>
            </a:r>
            <a:r>
              <a:rPr lang="en-US" sz="1800" i="1" dirty="0" smtClean="0">
                <a:solidFill>
                  <a:srgbClr val="008000"/>
                </a:solidFill>
              </a:rPr>
              <a:t>)”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Gradient and </a:t>
            </a:r>
            <a:r>
              <a:rPr lang="en-US" sz="1600" dirty="0" err="1" smtClean="0">
                <a:solidFill>
                  <a:srgbClr val="000000"/>
                </a:solidFill>
              </a:rPr>
              <a:t>rf</a:t>
            </a:r>
            <a:r>
              <a:rPr lang="en-US" sz="1600" dirty="0" smtClean="0">
                <a:solidFill>
                  <a:srgbClr val="000000"/>
                </a:solidFill>
              </a:rPr>
              <a:t> power margins</a:t>
            </a:r>
          </a:p>
          <a:p>
            <a:pPr>
              <a:defRPr/>
            </a:pPr>
            <a:r>
              <a:rPr lang="en-US" sz="1800" i="1" dirty="0" smtClean="0">
                <a:solidFill>
                  <a:srgbClr val="008000"/>
                </a:solidFill>
              </a:rPr>
              <a:t>“Implicitly </a:t>
            </a:r>
            <a:r>
              <a:rPr lang="en-US" sz="1800" i="1" dirty="0">
                <a:solidFill>
                  <a:srgbClr val="008000"/>
                </a:solidFill>
              </a:rPr>
              <a:t>is a snapshot of the state-of-the-art in key </a:t>
            </a:r>
            <a:r>
              <a:rPr lang="en-US" sz="1800" i="1" dirty="0" smtClean="0">
                <a:solidFill>
                  <a:srgbClr val="008000"/>
                </a:solidFill>
              </a:rPr>
              <a:t>technologies”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LLRF control, machine automation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FEL user op: energy stability, single bunch properties, flexibility, op. hours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0716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scope</a:t>
            </a:r>
            <a:br>
              <a:rPr lang="en-US" dirty="0" smtClean="0"/>
            </a:br>
            <a:r>
              <a:rPr lang="en-US" sz="2800" dirty="0" smtClean="0"/>
              <a:t>(to be covered in 15 pages)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911" y="1075267"/>
            <a:ext cx="7851422" cy="4800600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Introduction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Motivation </a:t>
            </a:r>
            <a:r>
              <a:rPr lang="en-US" sz="1200" dirty="0">
                <a:solidFill>
                  <a:srgbClr val="000000"/>
                </a:solidFill>
              </a:rPr>
              <a:t>and context for the 9mA experiment (ILC, FLASH, XFEL)</a:t>
            </a:r>
          </a:p>
          <a:p>
            <a:pPr lvl="1">
              <a:defRPr/>
            </a:pPr>
            <a:r>
              <a:rPr lang="en-US" sz="1200" dirty="0">
                <a:solidFill>
                  <a:srgbClr val="000000"/>
                </a:solidFill>
              </a:rPr>
              <a:t>Description of the FLASH </a:t>
            </a:r>
            <a:r>
              <a:rPr lang="en-US" sz="1200" dirty="0" smtClean="0">
                <a:solidFill>
                  <a:srgbClr val="000000"/>
                </a:solidFill>
              </a:rPr>
              <a:t>facility</a:t>
            </a:r>
            <a:endParaRPr lang="en-US" sz="1400" dirty="0" smtClean="0">
              <a:solidFill>
                <a:srgbClr val="008000"/>
              </a:solidFill>
            </a:endParaRPr>
          </a:p>
          <a:p>
            <a:pPr>
              <a:defRPr/>
            </a:pPr>
            <a:r>
              <a:rPr lang="en-US" sz="1400" i="1" dirty="0" smtClean="0">
                <a:solidFill>
                  <a:srgbClr val="008000"/>
                </a:solidFill>
              </a:rPr>
              <a:t>“Comprehensive </a:t>
            </a:r>
            <a:r>
              <a:rPr lang="en-US" sz="1400" i="1" dirty="0">
                <a:solidFill>
                  <a:srgbClr val="008000"/>
                </a:solidFill>
              </a:rPr>
              <a:t>report on </a:t>
            </a:r>
            <a:r>
              <a:rPr lang="en-US" sz="1400" i="1" dirty="0" smtClean="0">
                <a:solidFill>
                  <a:srgbClr val="008000"/>
                </a:solidFill>
              </a:rPr>
              <a:t>the 9mA program to date”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High power beam operation in 2008 and 2009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Gradient flattening studies (</a:t>
            </a:r>
            <a:r>
              <a:rPr lang="en-US" sz="1200" dirty="0" err="1" smtClean="0">
                <a:solidFill>
                  <a:srgbClr val="000000"/>
                </a:solidFill>
              </a:rPr>
              <a:t>Pk</a:t>
            </a:r>
            <a:r>
              <a:rPr lang="en-US" sz="1200" dirty="0" smtClean="0">
                <a:solidFill>
                  <a:srgbClr val="000000"/>
                </a:solidFill>
              </a:rPr>
              <a:t>/</a:t>
            </a:r>
            <a:r>
              <a:rPr lang="en-US" sz="1200" dirty="0" err="1" smtClean="0">
                <a:solidFill>
                  <a:srgbClr val="000000"/>
                </a:solidFill>
              </a:rPr>
              <a:t>Ql</a:t>
            </a:r>
            <a:r>
              <a:rPr lang="en-US" sz="1200" dirty="0" smtClean="0">
                <a:solidFill>
                  <a:srgbClr val="000000"/>
                </a:solidFill>
              </a:rPr>
              <a:t> control, LFD compensation)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Klystron overhead studies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Beam operation close to quench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Missing (what we haven’t done yet) – leading to future program studies (link to NML, STF, XFEL,…)</a:t>
            </a:r>
          </a:p>
          <a:p>
            <a:pPr>
              <a:defRPr/>
            </a:pPr>
            <a:r>
              <a:rPr lang="en-US" sz="1400" i="1" dirty="0" smtClean="0">
                <a:solidFill>
                  <a:srgbClr val="008000"/>
                </a:solidFill>
              </a:rPr>
              <a:t>“Formulate </a:t>
            </a:r>
            <a:r>
              <a:rPr lang="en-US" sz="1400" i="1" dirty="0">
                <a:solidFill>
                  <a:srgbClr val="008000"/>
                </a:solidFill>
              </a:rPr>
              <a:t>and emphasize key results and </a:t>
            </a:r>
            <a:r>
              <a:rPr lang="en-US" sz="1400" i="1" u="sng" dirty="0" smtClean="0">
                <a:solidFill>
                  <a:srgbClr val="008000"/>
                </a:solidFill>
              </a:rPr>
              <a:t>conclusions”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Table of key accomplishments</a:t>
            </a:r>
          </a:p>
          <a:p>
            <a:pPr lvl="1">
              <a:defRPr/>
            </a:pPr>
            <a:r>
              <a:rPr lang="en-US" sz="1200" i="1" dirty="0" smtClean="0">
                <a:solidFill>
                  <a:srgbClr val="000000"/>
                </a:solidFill>
              </a:rPr>
              <a:t>‘We have shown there are no fundamental technology issues’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Extrapolation to ILC parameters: gradients, 6mA baseline, 9mA upgrade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Vector Sum control, beam-based feedback, ILC has relatively accurate measure of beam current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800000"/>
                </a:solidFill>
              </a:rPr>
              <a:t>Design implications, </a:t>
            </a:r>
            <a:r>
              <a:rPr lang="en-US" sz="1200" dirty="0" err="1" smtClean="0">
                <a:solidFill>
                  <a:srgbClr val="800000"/>
                </a:solidFill>
              </a:rPr>
              <a:t>eg</a:t>
            </a:r>
            <a:r>
              <a:rPr lang="en-US" sz="1200" dirty="0" smtClean="0">
                <a:solidFill>
                  <a:srgbClr val="800000"/>
                </a:solidFill>
              </a:rPr>
              <a:t> for HLRF based on the studies experience, </a:t>
            </a:r>
            <a:r>
              <a:rPr lang="en-US" sz="1200" dirty="0" err="1" smtClean="0">
                <a:solidFill>
                  <a:srgbClr val="800000"/>
                </a:solidFill>
              </a:rPr>
              <a:t>eg</a:t>
            </a:r>
            <a:r>
              <a:rPr lang="en-US" sz="1200" dirty="0" smtClean="0">
                <a:solidFill>
                  <a:srgbClr val="800000"/>
                </a:solidFill>
              </a:rPr>
              <a:t> range of control on </a:t>
            </a:r>
            <a:r>
              <a:rPr lang="en-US" sz="1200" dirty="0" err="1" smtClean="0">
                <a:solidFill>
                  <a:srgbClr val="800000"/>
                </a:solidFill>
              </a:rPr>
              <a:t>Ql</a:t>
            </a:r>
            <a:r>
              <a:rPr lang="en-US" sz="1200" dirty="0" smtClean="0">
                <a:solidFill>
                  <a:srgbClr val="800000"/>
                </a:solidFill>
              </a:rPr>
              <a:t>, requirement for </a:t>
            </a:r>
            <a:r>
              <a:rPr lang="en-US" sz="1200" dirty="0" err="1" smtClean="0">
                <a:solidFill>
                  <a:srgbClr val="800000"/>
                </a:solidFill>
              </a:rPr>
              <a:t>Pk</a:t>
            </a:r>
            <a:r>
              <a:rPr lang="en-US" sz="1200" dirty="0" smtClean="0">
                <a:solidFill>
                  <a:srgbClr val="800000"/>
                </a:solidFill>
              </a:rPr>
              <a:t> control, gradient spread makes things difficult, power limitations for cavity circulators, waveguides, lessons from FEL operation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800000"/>
                </a:solidFill>
              </a:rPr>
              <a:t>LLRF design – should be included in Baseline Design chapter..??</a:t>
            </a:r>
          </a:p>
          <a:p>
            <a:pPr>
              <a:defRPr/>
            </a:pPr>
            <a:r>
              <a:rPr lang="en-US" sz="1400" i="1" dirty="0" smtClean="0">
                <a:solidFill>
                  <a:srgbClr val="008000"/>
                </a:solidFill>
              </a:rPr>
              <a:t>“Reported </a:t>
            </a:r>
            <a:r>
              <a:rPr lang="en-US" sz="1400" i="1" dirty="0">
                <a:solidFill>
                  <a:srgbClr val="008000"/>
                </a:solidFill>
              </a:rPr>
              <a:t>results should support the Baseline </a:t>
            </a:r>
            <a:r>
              <a:rPr lang="en-US" sz="1400" i="1" dirty="0" smtClean="0">
                <a:solidFill>
                  <a:srgbClr val="008000"/>
                </a:solidFill>
              </a:rPr>
              <a:t>Design </a:t>
            </a:r>
            <a:r>
              <a:rPr lang="en-US" sz="1400" i="1" dirty="0">
                <a:solidFill>
                  <a:srgbClr val="008000"/>
                </a:solidFill>
              </a:rPr>
              <a:t>(decisions</a:t>
            </a:r>
            <a:r>
              <a:rPr lang="en-US" sz="1400" i="1" dirty="0" smtClean="0">
                <a:solidFill>
                  <a:srgbClr val="008000"/>
                </a:solidFill>
              </a:rPr>
              <a:t>)”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Gradient and </a:t>
            </a:r>
            <a:r>
              <a:rPr lang="en-US" sz="1200" dirty="0" err="1" smtClean="0">
                <a:solidFill>
                  <a:srgbClr val="000000"/>
                </a:solidFill>
              </a:rPr>
              <a:t>rf</a:t>
            </a:r>
            <a:r>
              <a:rPr lang="en-US" sz="1200" dirty="0" smtClean="0">
                <a:solidFill>
                  <a:srgbClr val="000000"/>
                </a:solidFill>
              </a:rPr>
              <a:t> power margins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Tie in experience </a:t>
            </a:r>
          </a:p>
          <a:p>
            <a:pPr>
              <a:defRPr/>
            </a:pPr>
            <a:r>
              <a:rPr lang="en-US" sz="1400" i="1" dirty="0" smtClean="0">
                <a:solidFill>
                  <a:srgbClr val="008000"/>
                </a:solidFill>
              </a:rPr>
              <a:t>“Implicitly </a:t>
            </a:r>
            <a:r>
              <a:rPr lang="en-US" sz="1400" i="1" dirty="0">
                <a:solidFill>
                  <a:srgbClr val="008000"/>
                </a:solidFill>
              </a:rPr>
              <a:t>is a snapshot of the state-of-the-art in key </a:t>
            </a:r>
            <a:r>
              <a:rPr lang="en-US" sz="1400" i="1" dirty="0" smtClean="0">
                <a:solidFill>
                  <a:srgbClr val="008000"/>
                </a:solidFill>
              </a:rPr>
              <a:t>technologies”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LLRF control, experience in terms of achieving stable energy, single-bunch properties, machine automation, MIMO control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FEL user op: energy stability, single bunch properties, flexibility, op. hours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4493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about LLRF controller description??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Could be written up extensively in 9mA chapter based on FLASH and XFEL LLRF controller</a:t>
            </a:r>
          </a:p>
          <a:p>
            <a:r>
              <a:rPr lang="en-US" dirty="0" smtClean="0"/>
              <a:t>Also, there’s NML facility write-up where there’s also been LLRF controller design work</a:t>
            </a:r>
          </a:p>
          <a:p>
            <a:pPr lvl="1"/>
            <a:r>
              <a:rPr lang="en-US" dirty="0" smtClean="0"/>
              <a:t>Piezo controller work from Warren et al</a:t>
            </a:r>
            <a:endParaRPr lang="en-US" dirty="0"/>
          </a:p>
          <a:p>
            <a:r>
              <a:rPr lang="en-US" dirty="0" smtClean="0"/>
              <a:t>As it stands, there isn’t an LLRF chapter in the outline of the Baseline design (Part-II)</a:t>
            </a:r>
          </a:p>
          <a:p>
            <a:r>
              <a:rPr lang="en-US" dirty="0" smtClean="0"/>
              <a:t>Maybe we should transfer LLRF description in part to Part-II, with experience -&gt; design decisions in the 9mA and NML sections</a:t>
            </a:r>
          </a:p>
          <a:p>
            <a:r>
              <a:rPr lang="en-US" dirty="0" smtClean="0"/>
              <a:t>S1-Global experience covered in S1-Global write-up)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604474"/>
      </p:ext>
    </p:extLst>
  </p:cSld>
  <p:clrMapOvr>
    <a:masterClrMapping/>
  </p:clrMapOvr>
  <p:transition xmlns:p14="http://schemas.microsoft.com/office/powerpoint/2010/main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scope</a:t>
            </a:r>
            <a:br>
              <a:rPr lang="en-US" dirty="0" smtClean="0"/>
            </a:br>
            <a:r>
              <a:rPr lang="en-US" sz="2800" dirty="0" smtClean="0"/>
              <a:t>(to be covered in 15 pages)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911" y="1075267"/>
            <a:ext cx="7851422" cy="4800600"/>
          </a:xfrm>
        </p:spPr>
        <p:txBody>
          <a:bodyPr/>
          <a:lstStyle/>
          <a:p>
            <a:pPr>
              <a:defRPr/>
            </a:pPr>
            <a:r>
              <a:rPr lang="en-US" sz="1800" i="1" dirty="0" smtClean="0">
                <a:solidFill>
                  <a:srgbClr val="008000"/>
                </a:solidFill>
              </a:rPr>
              <a:t>“Comprehensive </a:t>
            </a:r>
            <a:r>
              <a:rPr lang="en-US" sz="1800" i="1" dirty="0">
                <a:solidFill>
                  <a:srgbClr val="008000"/>
                </a:solidFill>
              </a:rPr>
              <a:t>report on </a:t>
            </a:r>
            <a:r>
              <a:rPr lang="en-US" sz="1800" i="1" dirty="0" smtClean="0">
                <a:solidFill>
                  <a:srgbClr val="008000"/>
                </a:solidFill>
              </a:rPr>
              <a:t>the 9mA program to date”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High power beam operation in 2008 and 2009</a:t>
            </a:r>
          </a:p>
          <a:p>
            <a:pPr lvl="2">
              <a:defRPr/>
            </a:pPr>
            <a:r>
              <a:rPr lang="en-US" sz="1800" dirty="0" smtClean="0">
                <a:solidFill>
                  <a:srgbClr val="000090"/>
                </a:solidFill>
              </a:rPr>
              <a:t>Do we include discussion of operations issues, </a:t>
            </a:r>
            <a:r>
              <a:rPr lang="en-US" sz="1800" dirty="0" err="1" smtClean="0">
                <a:solidFill>
                  <a:srgbClr val="000090"/>
                </a:solidFill>
              </a:rPr>
              <a:t>eg</a:t>
            </a:r>
            <a:r>
              <a:rPr lang="en-US" sz="1800" dirty="0" smtClean="0">
                <a:solidFill>
                  <a:srgbClr val="000090"/>
                </a:solidFill>
              </a:rPr>
              <a:t> beam loss minimization, dump failure mitigation,…?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Background to gradient / klystron margins (baseline design, impact of beam loading, loss of regulation,…)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Gradient flattening studies (</a:t>
            </a:r>
            <a:r>
              <a:rPr lang="en-US" sz="1800" dirty="0" err="1" smtClean="0">
                <a:solidFill>
                  <a:srgbClr val="000000"/>
                </a:solidFill>
              </a:rPr>
              <a:t>Pk</a:t>
            </a:r>
            <a:r>
              <a:rPr lang="en-US" sz="1800" dirty="0" smtClean="0">
                <a:solidFill>
                  <a:srgbClr val="000000"/>
                </a:solidFill>
              </a:rPr>
              <a:t>/</a:t>
            </a:r>
            <a:r>
              <a:rPr lang="en-US" sz="1800" dirty="0" err="1" smtClean="0">
                <a:solidFill>
                  <a:srgbClr val="000000"/>
                </a:solidFill>
              </a:rPr>
              <a:t>Ql</a:t>
            </a:r>
            <a:r>
              <a:rPr lang="en-US" sz="1800" dirty="0" smtClean="0">
                <a:solidFill>
                  <a:srgbClr val="000000"/>
                </a:solidFill>
              </a:rPr>
              <a:t> control, LFD compensation)</a:t>
            </a:r>
            <a:endParaRPr lang="en-US" sz="1800" dirty="0" smtClean="0">
              <a:solidFill>
                <a:srgbClr val="000090"/>
              </a:solidFill>
            </a:endParaRPr>
          </a:p>
          <a:p>
            <a:pPr lvl="2">
              <a:defRPr/>
            </a:pPr>
            <a:r>
              <a:rPr lang="en-US" sz="1800" dirty="0" err="1" smtClean="0">
                <a:solidFill>
                  <a:srgbClr val="000090"/>
                </a:solidFill>
              </a:rPr>
              <a:t>Pk</a:t>
            </a:r>
            <a:r>
              <a:rPr lang="en-US" sz="1800" dirty="0" smtClean="0">
                <a:solidFill>
                  <a:srgbClr val="000090"/>
                </a:solidFill>
              </a:rPr>
              <a:t>/</a:t>
            </a:r>
            <a:r>
              <a:rPr lang="en-US" sz="1800" dirty="0" err="1" smtClean="0">
                <a:solidFill>
                  <a:srgbClr val="000090"/>
                </a:solidFill>
              </a:rPr>
              <a:t>Ql</a:t>
            </a:r>
            <a:r>
              <a:rPr lang="en-US" sz="1800" dirty="0" smtClean="0">
                <a:solidFill>
                  <a:srgbClr val="000090"/>
                </a:solidFill>
              </a:rPr>
              <a:t> control theory, analysis, modeling</a:t>
            </a:r>
          </a:p>
          <a:p>
            <a:pPr lvl="2">
              <a:defRPr/>
            </a:pPr>
            <a:r>
              <a:rPr lang="en-US" sz="1800" dirty="0" smtClean="0">
                <a:solidFill>
                  <a:srgbClr val="000090"/>
                </a:solidFill>
              </a:rPr>
              <a:t>Results from 2011 and 2012, </a:t>
            </a:r>
            <a:r>
              <a:rPr lang="en-US" sz="1800" dirty="0" err="1" smtClean="0">
                <a:solidFill>
                  <a:srgbClr val="000090"/>
                </a:solidFill>
              </a:rPr>
              <a:t>incl</a:t>
            </a:r>
            <a:r>
              <a:rPr lang="en-US" sz="1800" dirty="0" smtClean="0">
                <a:solidFill>
                  <a:srgbClr val="000090"/>
                </a:solidFill>
              </a:rPr>
              <a:t> current scans</a:t>
            </a:r>
          </a:p>
          <a:p>
            <a:pPr lvl="2">
              <a:defRPr/>
            </a:pPr>
            <a:r>
              <a:rPr lang="en-US" sz="1800" dirty="0" smtClean="0">
                <a:solidFill>
                  <a:srgbClr val="000090"/>
                </a:solidFill>
              </a:rPr>
              <a:t>Description of limitations, errors?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Klystron overhead studies</a:t>
            </a:r>
          </a:p>
          <a:p>
            <a:pPr lvl="2">
              <a:defRPr/>
            </a:pPr>
            <a:r>
              <a:rPr lang="en-US" sz="1800" dirty="0" smtClean="0">
                <a:solidFill>
                  <a:srgbClr val="000090"/>
                </a:solidFill>
              </a:rPr>
              <a:t>Technical issues / background</a:t>
            </a:r>
          </a:p>
          <a:p>
            <a:pPr lvl="2">
              <a:defRPr/>
            </a:pPr>
            <a:r>
              <a:rPr lang="en-US" sz="1800" dirty="0" smtClean="0">
                <a:solidFill>
                  <a:srgbClr val="000090"/>
                </a:solidFill>
              </a:rPr>
              <a:t>Initial results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Beam operation close to quench</a:t>
            </a:r>
          </a:p>
          <a:p>
            <a:pPr lvl="2">
              <a:defRPr/>
            </a:pPr>
            <a:r>
              <a:rPr lang="en-US" sz="1800" dirty="0" smtClean="0">
                <a:solidFill>
                  <a:srgbClr val="000090"/>
                </a:solidFill>
              </a:rPr>
              <a:t>Achievements so far</a:t>
            </a:r>
          </a:p>
          <a:p>
            <a:pPr lvl="2">
              <a:defRPr/>
            </a:pPr>
            <a:r>
              <a:rPr lang="en-US" sz="1800" i="1" dirty="0" smtClean="0">
                <a:solidFill>
                  <a:srgbClr val="000090"/>
                </a:solidFill>
              </a:rPr>
              <a:t>This could be mainly a discussion of </a:t>
            </a:r>
            <a:r>
              <a:rPr lang="en-US" sz="1800" i="1" dirty="0">
                <a:solidFill>
                  <a:srgbClr val="000090"/>
                </a:solidFill>
              </a:rPr>
              <a:t>p</a:t>
            </a:r>
            <a:r>
              <a:rPr lang="en-US" sz="1800" i="1" dirty="0" smtClean="0">
                <a:solidFill>
                  <a:srgbClr val="000090"/>
                </a:solidFill>
              </a:rPr>
              <a:t>ractical issues</a:t>
            </a:r>
          </a:p>
          <a:p>
            <a:pPr lvl="2"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4263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vast library of material (mainly slides)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ILC Interim Report</a:t>
            </a:r>
          </a:p>
          <a:p>
            <a:r>
              <a:rPr lang="en-US" sz="2000" dirty="0" smtClean="0"/>
              <a:t>9mA </a:t>
            </a:r>
            <a:r>
              <a:rPr lang="en-US" sz="2000" dirty="0" err="1" smtClean="0"/>
              <a:t>webex</a:t>
            </a:r>
            <a:r>
              <a:rPr lang="en-US" sz="2000" dirty="0" smtClean="0"/>
              <a:t> meetings</a:t>
            </a:r>
          </a:p>
          <a:p>
            <a:r>
              <a:rPr lang="en-US" sz="2000" dirty="0" smtClean="0"/>
              <a:t>FLASH seminar presentations</a:t>
            </a:r>
          </a:p>
          <a:p>
            <a:pPr lvl="1"/>
            <a:r>
              <a:rPr lang="en-US" dirty="0" smtClean="0"/>
              <a:t>Dec 2008 (high power op to 550 bunches, dump issues)</a:t>
            </a:r>
          </a:p>
          <a:p>
            <a:pPr lvl="1"/>
            <a:r>
              <a:rPr lang="en-US" dirty="0" smtClean="0"/>
              <a:t>Dec 2009 (~9mA / ~800us demo)</a:t>
            </a:r>
          </a:p>
          <a:p>
            <a:pPr lvl="1"/>
            <a:r>
              <a:rPr lang="en-US" dirty="0" smtClean="0"/>
              <a:t>March 2012</a:t>
            </a:r>
            <a:endParaRPr lang="en-US" dirty="0"/>
          </a:p>
          <a:p>
            <a:r>
              <a:rPr lang="en-US" sz="2000" dirty="0" smtClean="0"/>
              <a:t>DAQ studies data not yet analyzed</a:t>
            </a:r>
          </a:p>
          <a:p>
            <a:r>
              <a:rPr lang="en-US" sz="2000" dirty="0" smtClean="0"/>
              <a:t>LBT workshop (esp. #2 in June 2011)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une 2011: lot of material on </a:t>
            </a:r>
            <a:r>
              <a:rPr lang="en-US" dirty="0" err="1" smtClean="0"/>
              <a:t>Pk</a:t>
            </a:r>
            <a:r>
              <a:rPr lang="en-US" dirty="0" smtClean="0"/>
              <a:t>/</a:t>
            </a:r>
            <a:r>
              <a:rPr lang="en-US" dirty="0" err="1" smtClean="0"/>
              <a:t>Ql</a:t>
            </a:r>
            <a:r>
              <a:rPr lang="en-US" dirty="0" smtClean="0"/>
              <a:t> control, LFD comp, LLRF</a:t>
            </a:r>
          </a:p>
          <a:p>
            <a:r>
              <a:rPr lang="en-US" sz="2000" dirty="0" smtClean="0"/>
              <a:t>MSK publications</a:t>
            </a:r>
            <a:endParaRPr lang="en-US" sz="1200" dirty="0" smtClean="0"/>
          </a:p>
          <a:p>
            <a:pPr lvl="1"/>
            <a:r>
              <a:rPr lang="en-US" sz="1600" dirty="0" smtClean="0"/>
              <a:t>LLRF control, algorithms, LFD comp.</a:t>
            </a:r>
          </a:p>
          <a:p>
            <a:r>
              <a:rPr lang="en-US" sz="2000" dirty="0" smtClean="0"/>
              <a:t>FLASH user talks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0920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657B5F9-742E-374F-8D62-24B384AAAB0E}" type="slidenum">
              <a:rPr lang="en-US" sz="1400"/>
              <a:pPr/>
              <a:t>2</a:t>
            </a:fld>
            <a:endParaRPr lang="en-US" sz="1400"/>
          </a:p>
        </p:txBody>
      </p:sp>
      <p:sp>
        <p:nvSpPr>
          <p:cNvPr id="16387" name="Title 6"/>
          <p:cNvSpPr>
            <a:spLocks noGrp="1"/>
          </p:cNvSpPr>
          <p:nvPr>
            <p:ph type="ctrTitle"/>
          </p:nvPr>
        </p:nvSpPr>
        <p:spPr>
          <a:xfrm>
            <a:off x="2971800" y="2438400"/>
            <a:ext cx="5562600" cy="11430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Arial" charset="0"/>
              </a:rPr>
              <a:t>Background to the TDR preparation</a:t>
            </a:r>
            <a:endParaRPr lang="en-US" sz="2000" dirty="0">
              <a:latin typeface="Arial" charset="0"/>
            </a:endParaRPr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16389" name="Date Placeholder 3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John Carwardine</a:t>
            </a:r>
          </a:p>
        </p:txBody>
      </p:sp>
      <p:pic>
        <p:nvPicPr>
          <p:cNvPr id="163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2190750" cy="307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0898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GDE Stated Prime Deliverables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685800" y="1385888"/>
            <a:ext cx="7772400" cy="4800600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en-GB" sz="2000">
                <a:latin typeface="Arial" charset="0"/>
              </a:rPr>
              <a:t>An updated technical description of the ILC in sufficient detail to justify the associated VALUE estimate</a:t>
            </a:r>
            <a:endParaRPr lang="en-US" sz="2000">
              <a:latin typeface="Arial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en-US" sz="2000">
              <a:latin typeface="Arial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en-GB" sz="2000">
                <a:latin typeface="Arial" charset="0"/>
              </a:rPr>
              <a:t>Results from critical R&amp;D programmes and test facilities, which either demonstrate or support the choice of key parameters in the machine design</a:t>
            </a:r>
          </a:p>
          <a:p>
            <a:pPr marL="514350" indent="-514350" eaLnBrk="1" hangingPunct="1">
              <a:buFontTx/>
              <a:buAutoNum type="arabicPeriod"/>
            </a:pPr>
            <a:endParaRPr lang="en-US" sz="2000">
              <a:latin typeface="Arial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en-GB" sz="2000">
                <a:latin typeface="Arial" charset="0"/>
              </a:rPr>
              <a:t>One or more </a:t>
            </a:r>
            <a:r>
              <a:rPr lang="en-US" sz="2000">
                <a:latin typeface="Arial" charset="0"/>
              </a:rPr>
              <a:t> </a:t>
            </a:r>
            <a:r>
              <a:rPr lang="en-GB" sz="2000">
                <a:latin typeface="Arial" charset="0"/>
              </a:rPr>
              <a:t>models for a Project Implementation Plan, including scenarios for globally distributed mass-production of high-technology components as “in-kind” contributions</a:t>
            </a:r>
          </a:p>
          <a:p>
            <a:pPr marL="514350" indent="-514350" eaLnBrk="1" hangingPunct="1">
              <a:buFontTx/>
              <a:buAutoNum type="arabicPeriod"/>
            </a:pPr>
            <a:endParaRPr lang="en-US" sz="2000">
              <a:latin typeface="Arial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en-GB" sz="2000">
                <a:latin typeface="Arial" charset="0"/>
              </a:rPr>
              <a:t>An updated and robust VALUE estimate and construction schedule consistent with the scope of the machine and the proposed Project Implementation Plan</a:t>
            </a:r>
            <a:endParaRPr lang="en-US" sz="2000">
              <a:latin typeface="Arial" charset="0"/>
            </a:endParaRPr>
          </a:p>
          <a:p>
            <a:pPr marL="514350" indent="-514350" eaLnBrk="1" hangingPunct="1">
              <a:buFontTx/>
              <a:buNone/>
            </a:pPr>
            <a:endParaRPr lang="en-GB" sz="2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289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Technical Design Report volumes</a:t>
            </a:r>
          </a:p>
        </p:txBody>
      </p:sp>
      <p:pic>
        <p:nvPicPr>
          <p:cNvPr id="1843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482725"/>
            <a:ext cx="1346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05200"/>
            <a:ext cx="131445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0888" y="5178425"/>
            <a:ext cx="17272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/>
              <a:t>Reference Design Report</a:t>
            </a:r>
          </a:p>
        </p:txBody>
      </p:sp>
      <p:sp>
        <p:nvSpPr>
          <p:cNvPr id="18437" name="TextBox 10"/>
          <p:cNvSpPr txBox="1">
            <a:spLocks noChangeArrowheads="1"/>
          </p:cNvSpPr>
          <p:nvPr/>
        </p:nvSpPr>
        <p:spPr bwMode="auto">
          <a:xfrm>
            <a:off x="2574925" y="3379788"/>
            <a:ext cx="20732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100"/>
              <a:t>ILC Technical Progress Report </a:t>
            </a:r>
          </a:p>
          <a:p>
            <a:r>
              <a:rPr lang="en-GB" sz="1100"/>
              <a:t>(“</a:t>
            </a:r>
            <a:r>
              <a:rPr lang="en-GB" altLang="ja-JP" sz="1100" i="1"/>
              <a:t>interim report</a:t>
            </a:r>
            <a:r>
              <a:rPr lang="en-GB" sz="1100" i="1"/>
              <a:t>”</a:t>
            </a:r>
            <a:r>
              <a:rPr lang="en-GB" altLang="ja-JP" sz="1100"/>
              <a:t>)</a:t>
            </a:r>
            <a:endParaRPr lang="en-GB" sz="1100"/>
          </a:p>
        </p:txBody>
      </p:sp>
      <p:cxnSp>
        <p:nvCxnSpPr>
          <p:cNvPr id="18438" name="Elbow Connector 16"/>
          <p:cNvCxnSpPr>
            <a:cxnSpLocks noChangeShapeType="1"/>
            <a:stCxn id="18434" idx="3"/>
          </p:cNvCxnSpPr>
          <p:nvPr/>
        </p:nvCxnSpPr>
        <p:spPr bwMode="auto">
          <a:xfrm>
            <a:off x="4160838" y="2451100"/>
            <a:ext cx="1554162" cy="215900"/>
          </a:xfrm>
          <a:prstGeom prst="bentConnector3">
            <a:avLst>
              <a:gd name="adj1" fmla="val 65625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9" name="Elbow Connector 18"/>
          <p:cNvCxnSpPr>
            <a:cxnSpLocks noChangeShapeType="1"/>
            <a:stCxn id="18435" idx="3"/>
          </p:cNvCxnSpPr>
          <p:nvPr/>
        </p:nvCxnSpPr>
        <p:spPr bwMode="auto">
          <a:xfrm flipV="1">
            <a:off x="2152650" y="4038600"/>
            <a:ext cx="4019550" cy="3222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0" name="TextBox 22"/>
          <p:cNvSpPr txBox="1">
            <a:spLocks noChangeArrowheads="1"/>
          </p:cNvSpPr>
          <p:nvPr/>
        </p:nvSpPr>
        <p:spPr bwMode="auto">
          <a:xfrm>
            <a:off x="5562600" y="1447800"/>
            <a:ext cx="20304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1"/>
              <a:t>Technical Design Report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0600" y="1905000"/>
            <a:ext cx="99377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~250 pages</a:t>
            </a:r>
          </a:p>
        </p:txBody>
      </p:sp>
      <p:sp>
        <p:nvSpPr>
          <p:cNvPr id="18442" name="TextBox 24"/>
          <p:cNvSpPr txBox="1">
            <a:spLocks noChangeArrowheads="1"/>
          </p:cNvSpPr>
          <p:nvPr/>
        </p:nvSpPr>
        <p:spPr bwMode="auto">
          <a:xfrm>
            <a:off x="4953000" y="4067175"/>
            <a:ext cx="12493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GB" sz="1200">
                <a:solidFill>
                  <a:srgbClr val="A6A6A6"/>
                </a:solidFill>
              </a:rPr>
              <a:t>~300 pages</a:t>
            </a:r>
          </a:p>
        </p:txBody>
      </p:sp>
      <p:cxnSp>
        <p:nvCxnSpPr>
          <p:cNvPr id="18443" name="Elbow Connector 25"/>
          <p:cNvCxnSpPr>
            <a:cxnSpLocks noChangeShapeType="1"/>
          </p:cNvCxnSpPr>
          <p:nvPr/>
        </p:nvCxnSpPr>
        <p:spPr bwMode="auto">
          <a:xfrm>
            <a:off x="4160838" y="2581275"/>
            <a:ext cx="2011362" cy="1228725"/>
          </a:xfrm>
          <a:prstGeom prst="bentConnector3">
            <a:avLst>
              <a:gd name="adj1" fmla="val 38394"/>
            </a:avLst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TextBox 31"/>
          <p:cNvSpPr txBox="1"/>
          <p:nvPr/>
        </p:nvSpPr>
        <p:spPr>
          <a:xfrm>
            <a:off x="4800600" y="6019800"/>
            <a:ext cx="22098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* end of 2012 – formal publication early 2013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1963" y="1036275"/>
            <a:ext cx="6981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308718" y="1036378"/>
            <a:ext cx="68544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GB" sz="1800" dirty="0"/>
              <a:t>2011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43600" y="1036378"/>
            <a:ext cx="7880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GB" sz="1800" dirty="0"/>
              <a:t>2013*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70425" y="3276600"/>
            <a:ext cx="511175" cy="25400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50" dirty="0">
                <a:solidFill>
                  <a:srgbClr val="0000FF"/>
                </a:solidFill>
              </a:rPr>
              <a:t>AD&amp;I</a:t>
            </a:r>
          </a:p>
        </p:txBody>
      </p:sp>
      <p:sp>
        <p:nvSpPr>
          <p:cNvPr id="18449" name="TextBox 40"/>
          <p:cNvSpPr txBox="1">
            <a:spLocks noChangeArrowheads="1"/>
          </p:cNvSpPr>
          <p:nvPr/>
        </p:nvSpPr>
        <p:spPr bwMode="auto">
          <a:xfrm>
            <a:off x="7543800" y="1981200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90"/>
                </a:solidFill>
              </a:rPr>
              <a:t>The two parts are inherently linked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828800"/>
            <a:ext cx="1314450" cy="1722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51" name="TextBox 27"/>
          <p:cNvSpPr txBox="1">
            <a:spLocks noChangeArrowheads="1"/>
          </p:cNvSpPr>
          <p:nvPr/>
        </p:nvSpPr>
        <p:spPr bwMode="auto">
          <a:xfrm>
            <a:off x="5767388" y="1838325"/>
            <a:ext cx="1082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chemeClr val="bg1"/>
                </a:solidFill>
              </a:rPr>
              <a:t>TDR Part I:</a:t>
            </a:r>
          </a:p>
          <a:p>
            <a:r>
              <a:rPr lang="en-GB" sz="1400">
                <a:solidFill>
                  <a:schemeClr val="bg1"/>
                </a:solidFill>
              </a:rPr>
              <a:t>R&amp;D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9350" y="2697163"/>
            <a:ext cx="1314450" cy="1722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53" name="TextBox 29"/>
          <p:cNvSpPr txBox="1">
            <a:spLocks noChangeArrowheads="1"/>
          </p:cNvSpPr>
          <p:nvPr/>
        </p:nvSpPr>
        <p:spPr bwMode="auto">
          <a:xfrm>
            <a:off x="6303963" y="2670175"/>
            <a:ext cx="11318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chemeClr val="bg1"/>
                </a:solidFill>
              </a:rPr>
              <a:t>TDR Part II:</a:t>
            </a:r>
            <a:br>
              <a:rPr lang="en-GB" sz="1400">
                <a:solidFill>
                  <a:schemeClr val="bg1"/>
                </a:solidFill>
              </a:rPr>
            </a:br>
            <a:r>
              <a:rPr lang="en-GB" sz="1400">
                <a:solidFill>
                  <a:schemeClr val="bg1"/>
                </a:solidFill>
              </a:rPr>
              <a:t>Baseline</a:t>
            </a:r>
            <a:br>
              <a:rPr lang="en-GB" sz="1400">
                <a:solidFill>
                  <a:schemeClr val="bg1"/>
                </a:solidFill>
              </a:rPr>
            </a:br>
            <a:r>
              <a:rPr lang="en-GB" sz="1400">
                <a:solidFill>
                  <a:schemeClr val="bg1"/>
                </a:solidFill>
              </a:rPr>
              <a:t>Reference</a:t>
            </a:r>
            <a:br>
              <a:rPr lang="en-GB" sz="1400">
                <a:solidFill>
                  <a:schemeClr val="bg1"/>
                </a:solidFill>
              </a:rPr>
            </a:br>
            <a:r>
              <a:rPr lang="en-GB" sz="1400">
                <a:solidFill>
                  <a:schemeClr val="bg1"/>
                </a:solidFill>
              </a:rPr>
              <a:t>Report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4813" y="3733800"/>
            <a:ext cx="1316037" cy="1722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754813" y="3744913"/>
            <a:ext cx="13160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chemeClr val="bg1"/>
                </a:solidFill>
              </a:rPr>
              <a:t>Executive Summary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873750" y="4876800"/>
            <a:ext cx="908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>
                <a:solidFill>
                  <a:srgbClr val="A6A6A6"/>
                </a:solidFill>
              </a:rPr>
              <a:t>~50 pages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9475" y="4541838"/>
            <a:ext cx="1316038" cy="172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231063" y="4551363"/>
            <a:ext cx="1314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chemeClr val="bg1"/>
                </a:solidFill>
              </a:rPr>
              <a:t>Outreach Document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254750" y="5715000"/>
            <a:ext cx="908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>
                <a:solidFill>
                  <a:srgbClr val="A6A6A6"/>
                </a:solidFill>
              </a:rPr>
              <a:t>~25 pages</a:t>
            </a:r>
          </a:p>
        </p:txBody>
      </p:sp>
      <p:cxnSp>
        <p:nvCxnSpPr>
          <p:cNvPr id="18460" name="Straight Arrow Connector 52"/>
          <p:cNvCxnSpPr>
            <a:cxnSpLocks noChangeShapeType="1"/>
            <a:stCxn id="18449" idx="1"/>
          </p:cNvCxnSpPr>
          <p:nvPr/>
        </p:nvCxnSpPr>
        <p:spPr bwMode="auto">
          <a:xfrm flipH="1">
            <a:off x="7162800" y="2211388"/>
            <a:ext cx="381000" cy="746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61" name="Straight Arrow Connector 54"/>
          <p:cNvCxnSpPr>
            <a:cxnSpLocks noChangeShapeType="1"/>
          </p:cNvCxnSpPr>
          <p:nvPr/>
        </p:nvCxnSpPr>
        <p:spPr bwMode="auto">
          <a:xfrm flipH="1">
            <a:off x="7620000" y="2438400"/>
            <a:ext cx="381000" cy="457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847233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libri" charset="0"/>
              </a:rPr>
              <a:t>Technical Editorial 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GB" dirty="0" smtClean="0"/>
              <a:t>Chair: John </a:t>
            </a:r>
            <a:r>
              <a:rPr lang="en-GB" dirty="0" err="1" smtClean="0"/>
              <a:t>Carwardine</a:t>
            </a:r>
            <a:r>
              <a:rPr lang="en-GB" dirty="0" smtClean="0"/>
              <a:t> (ANL)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Part I (R&amp;D) editors</a:t>
            </a:r>
          </a:p>
          <a:p>
            <a:pPr lvl="1" eaLnBrk="1" hangingPunct="1">
              <a:defRPr/>
            </a:pPr>
            <a:r>
              <a:rPr lang="en-GB" dirty="0" smtClean="0"/>
              <a:t>Jim </a:t>
            </a:r>
            <a:r>
              <a:rPr lang="en-GB" dirty="0" err="1" smtClean="0"/>
              <a:t>Kerby</a:t>
            </a:r>
            <a:r>
              <a:rPr lang="en-GB" dirty="0" smtClean="0"/>
              <a:t> (FNAL)</a:t>
            </a:r>
          </a:p>
          <a:p>
            <a:pPr lvl="1" eaLnBrk="1" hangingPunct="1">
              <a:defRPr/>
            </a:pPr>
            <a:r>
              <a:rPr lang="en-GB" dirty="0" smtClean="0"/>
              <a:t>Hitoshi </a:t>
            </a:r>
            <a:r>
              <a:rPr lang="en-GB" dirty="0" err="1" smtClean="0"/>
              <a:t>Hayano</a:t>
            </a:r>
            <a:r>
              <a:rPr lang="en-GB" dirty="0" smtClean="0"/>
              <a:t> (KEK)</a:t>
            </a:r>
          </a:p>
          <a:p>
            <a:pPr lvl="1" eaLnBrk="1" hangingPunct="1">
              <a:defRPr/>
            </a:pPr>
            <a:r>
              <a:rPr lang="en-GB" dirty="0" err="1" smtClean="0"/>
              <a:t>Eckhard</a:t>
            </a:r>
            <a:r>
              <a:rPr lang="en-GB" dirty="0" smtClean="0"/>
              <a:t> </a:t>
            </a:r>
            <a:r>
              <a:rPr lang="en-GB" dirty="0" err="1" smtClean="0"/>
              <a:t>Elsen</a:t>
            </a:r>
            <a:r>
              <a:rPr lang="en-GB" dirty="0" smtClean="0"/>
              <a:t> (DESY)</a:t>
            </a:r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Part II (Baseline) editors</a:t>
            </a:r>
          </a:p>
          <a:p>
            <a:pPr lvl="1" eaLnBrk="1" hangingPunct="1">
              <a:defRPr/>
            </a:pPr>
            <a:r>
              <a:rPr lang="en-GB" dirty="0" smtClean="0"/>
              <a:t>Nan </a:t>
            </a:r>
            <a:r>
              <a:rPr lang="en-GB" dirty="0" err="1" smtClean="0"/>
              <a:t>Phinney</a:t>
            </a:r>
            <a:r>
              <a:rPr lang="en-GB" dirty="0" smtClean="0"/>
              <a:t> (SLAC)</a:t>
            </a:r>
          </a:p>
          <a:p>
            <a:pPr lvl="1" eaLnBrk="1" hangingPunct="1">
              <a:defRPr/>
            </a:pPr>
            <a:r>
              <a:rPr lang="en-GB" dirty="0" err="1" smtClean="0"/>
              <a:t>Nobu</a:t>
            </a:r>
            <a:r>
              <a:rPr lang="en-GB" dirty="0" smtClean="0"/>
              <a:t> </a:t>
            </a:r>
            <a:r>
              <a:rPr lang="en-GB" dirty="0" err="1" smtClean="0"/>
              <a:t>Toge</a:t>
            </a:r>
            <a:r>
              <a:rPr lang="en-GB" dirty="0" smtClean="0"/>
              <a:t> (KEK)</a:t>
            </a:r>
          </a:p>
          <a:p>
            <a:pPr lvl="1" eaLnBrk="1" hangingPunct="1">
              <a:defRPr/>
            </a:pPr>
            <a:r>
              <a:rPr lang="en-GB" dirty="0" smtClean="0"/>
              <a:t>Phil Burrows (OXU)</a:t>
            </a:r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PMs (Ross, Walker, Yamamoto)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Tech. support</a:t>
            </a:r>
          </a:p>
          <a:p>
            <a:pPr lvl="1" eaLnBrk="1" hangingPunct="1">
              <a:defRPr/>
            </a:pPr>
            <a:r>
              <a:rPr lang="en-GB" dirty="0" err="1" smtClean="0"/>
              <a:t>Benno</a:t>
            </a:r>
            <a:r>
              <a:rPr lang="en-GB" dirty="0" smtClean="0"/>
              <a:t> List (DESY)</a:t>
            </a:r>
          </a:p>
          <a:p>
            <a:pPr lvl="1" eaLnBrk="1" hangingPunct="1">
              <a:defRPr/>
            </a:pPr>
            <a:r>
              <a:rPr lang="en-GB" dirty="0" smtClean="0"/>
              <a:t>Maura </a:t>
            </a:r>
            <a:r>
              <a:rPr lang="en-GB" dirty="0" err="1" smtClean="0"/>
              <a:t>Barone</a:t>
            </a:r>
            <a:r>
              <a:rPr lang="en-GB" dirty="0" smtClean="0"/>
              <a:t> (FNAL)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5489575" y="3371850"/>
            <a:ext cx="2054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latin typeface="Calibri" charset="0"/>
              </a:rPr>
              <a:t>ilc-tdr-teb@desy.de</a:t>
            </a:r>
          </a:p>
        </p:txBody>
      </p:sp>
    </p:spTree>
    <p:extLst>
      <p:ext uri="{BB962C8B-B14F-4D97-AF65-F5344CB8AC3E}">
        <p14:creationId xmlns:p14="http://schemas.microsoft.com/office/powerpoint/2010/main" val="17191298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T</a:t>
            </a:r>
            <a:r>
              <a:rPr lang="en-US" dirty="0" smtClean="0">
                <a:latin typeface="Arial" charset="0"/>
              </a:rPr>
              <a:t>imeline</a:t>
            </a:r>
            <a:endParaRPr lang="en-US" dirty="0">
              <a:latin typeface="Arial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620000" cy="5334000"/>
          </a:xfrm>
        </p:spPr>
        <p:txBody>
          <a:bodyPr/>
          <a:lstStyle/>
          <a:p>
            <a:pPr eaLnBrk="1" hangingPunct="1"/>
            <a:endParaRPr lang="en-US" sz="2000" dirty="0">
              <a:latin typeface="Arial" charset="0"/>
            </a:endParaRPr>
          </a:p>
          <a:p>
            <a:r>
              <a:rPr lang="en-US" sz="2000" dirty="0" smtClean="0">
                <a:latin typeface="Arial" charset="0"/>
                <a:ea typeface="Arial Unicode MS" charset="0"/>
                <a:cs typeface="Arial Unicode MS" charset="0"/>
              </a:rPr>
              <a:t>April GDE Meeting</a:t>
            </a:r>
          </a:p>
          <a:p>
            <a:pPr lvl="1"/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All </a:t>
            </a:r>
            <a:r>
              <a:rPr lang="en-US" sz="1800" dirty="0">
                <a:latin typeface="Arial" charset="0"/>
                <a:ea typeface="Arial Unicode MS" charset="0"/>
                <a:cs typeface="Arial Unicode MS" charset="0"/>
              </a:rPr>
              <a:t>chapters should be finished and </a:t>
            </a:r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submitted</a:t>
            </a:r>
          </a:p>
          <a:p>
            <a:pPr lvl="1"/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Minimally: detailed outline, proposed figures and tables</a:t>
            </a:r>
          </a:p>
          <a:p>
            <a:pPr lvl="1"/>
            <a:endParaRPr lang="en-US" sz="1800" dirty="0">
              <a:latin typeface="Arial" charset="0"/>
              <a:ea typeface="Arial Unicode MS" charset="0"/>
              <a:cs typeface="Arial Unicode MS" charset="0"/>
            </a:endParaRPr>
          </a:p>
          <a:p>
            <a:pPr eaLnBrk="1" hangingPunct="1"/>
            <a:r>
              <a:rPr lang="en-US" sz="2000" dirty="0" smtClean="0">
                <a:latin typeface="Arial" charset="0"/>
              </a:rPr>
              <a:t>April to ~August</a:t>
            </a:r>
          </a:p>
          <a:p>
            <a:pPr lvl="1"/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Editing phase, initially with authors</a:t>
            </a:r>
            <a:endParaRPr lang="en-US" sz="1800" dirty="0">
              <a:latin typeface="Arial" charset="0"/>
              <a:ea typeface="Arial Unicode MS" charset="0"/>
              <a:cs typeface="Arial Unicode MS" charset="0"/>
            </a:endParaRPr>
          </a:p>
          <a:p>
            <a:endParaRPr lang="en-US" sz="2000" dirty="0" smtClean="0">
              <a:latin typeface="Arial" charset="0"/>
              <a:ea typeface="Arial Unicode MS" charset="0"/>
              <a:cs typeface="Arial Unicode MS" charset="0"/>
            </a:endParaRPr>
          </a:p>
          <a:p>
            <a:r>
              <a:rPr lang="en-US" sz="2000" dirty="0" smtClean="0">
                <a:latin typeface="Arial" charset="0"/>
                <a:ea typeface="Arial Unicode MS" charset="0"/>
                <a:cs typeface="Arial Unicode MS" charset="0"/>
              </a:rPr>
              <a:t>October GDE Meeting (Arlington)</a:t>
            </a:r>
            <a:endParaRPr lang="en-US" sz="2000" dirty="0">
              <a:latin typeface="Arial" charset="0"/>
              <a:ea typeface="Arial Unicode MS" charset="0"/>
              <a:cs typeface="Arial Unicode MS" charset="0"/>
            </a:endParaRPr>
          </a:p>
          <a:p>
            <a:pPr lvl="1" eaLnBrk="1" hangingPunct="1"/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Submit completed content </a:t>
            </a:r>
            <a:r>
              <a:rPr lang="en-US" sz="1800" dirty="0">
                <a:latin typeface="Arial" charset="0"/>
                <a:ea typeface="Arial Unicode MS" charset="0"/>
                <a:cs typeface="Arial Unicode MS" charset="0"/>
              </a:rPr>
              <a:t>to </a:t>
            </a:r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ILC Executive Committee</a:t>
            </a:r>
          </a:p>
          <a:p>
            <a:pPr lvl="1" eaLnBrk="1" hangingPunct="1"/>
            <a:endParaRPr lang="en-US" sz="1800" dirty="0" smtClean="0">
              <a:latin typeface="Arial" charset="0"/>
              <a:ea typeface="Arial Unicode MS" charset="0"/>
              <a:cs typeface="Arial Unicode MS" charset="0"/>
            </a:endParaRPr>
          </a:p>
          <a:p>
            <a:r>
              <a:rPr lang="en-US" sz="2000" dirty="0" smtClean="0">
                <a:latin typeface="Arial" charset="0"/>
                <a:ea typeface="Arial Unicode MS" charset="0"/>
                <a:cs typeface="Arial Unicode MS" charset="0"/>
              </a:rPr>
              <a:t>October to Spring 2013</a:t>
            </a:r>
          </a:p>
          <a:p>
            <a:pPr lvl="1"/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Internal and External reviews</a:t>
            </a:r>
          </a:p>
          <a:p>
            <a:r>
              <a:rPr lang="en-US" sz="2000" dirty="0" smtClean="0">
                <a:latin typeface="Arial" charset="0"/>
                <a:ea typeface="Arial Unicode MS" charset="0"/>
                <a:cs typeface="Arial Unicode MS" charset="0"/>
              </a:rPr>
              <a:t>Early Summer 2013</a:t>
            </a:r>
          </a:p>
          <a:p>
            <a:pPr lvl="1"/>
            <a:r>
              <a:rPr lang="en-US" sz="1800" dirty="0" smtClean="0">
                <a:latin typeface="Arial" charset="0"/>
                <a:ea typeface="Arial Unicode MS" charset="0"/>
                <a:cs typeface="Arial Unicode MS" charset="0"/>
              </a:rPr>
              <a:t>Final document published</a:t>
            </a:r>
            <a:endParaRPr lang="en-US" sz="1800" dirty="0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cs typeface="Arial Unicode MS" charset="0"/>
              </a:rPr>
              <a:t>John Carwardine: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  <a:cs typeface="Arial Unicode MS" charset="0"/>
              </a:rPr>
              <a:t>Global Design Effort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63F213C-896C-014D-B4F1-063B269C1D90}" type="slidenum">
              <a:rPr lang="en-US" sz="1400">
                <a:cs typeface="Arial Unicode MS" charset="0"/>
              </a:rPr>
              <a:pPr/>
              <a:t>6</a:t>
            </a:fld>
            <a:endParaRPr lang="en-US" sz="1400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7468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Part-II: Baseline Design</a:t>
            </a:r>
          </a:p>
        </p:txBody>
      </p:sp>
      <p:sp>
        <p:nvSpPr>
          <p:cNvPr id="28674" name="Content Placeholder 9"/>
          <p:cNvSpPr>
            <a:spLocks noGrp="1"/>
          </p:cNvSpPr>
          <p:nvPr>
            <p:ph idx="1"/>
          </p:nvPr>
        </p:nvSpPr>
        <p:spPr>
          <a:xfrm>
            <a:off x="685800" y="4572000"/>
            <a:ext cx="7772400" cy="1524000"/>
          </a:xfrm>
        </p:spPr>
        <p:txBody>
          <a:bodyPr/>
          <a:lstStyle/>
          <a:p>
            <a:pPr eaLnBrk="1" hangingPunct="1"/>
            <a:r>
              <a:rPr lang="en-US" sz="2000">
                <a:latin typeface="Arial" charset="0"/>
              </a:rPr>
              <a:t>Outline is similar to RDR, but there are a few issues, eg…</a:t>
            </a:r>
          </a:p>
          <a:p>
            <a:pPr lvl="1" eaLnBrk="1" hangingPunct="1"/>
            <a:r>
              <a:rPr lang="en-US" sz="1800">
                <a:latin typeface="Arial" charset="0"/>
                <a:ea typeface="Arial Unicode MS" charset="0"/>
                <a:cs typeface="Arial Unicode MS" charset="0"/>
              </a:rPr>
              <a:t>TDR needs to be a stand-alone document</a:t>
            </a:r>
          </a:p>
          <a:p>
            <a:pPr lvl="1" eaLnBrk="1" hangingPunct="1"/>
            <a:r>
              <a:rPr lang="en-US" sz="1800">
                <a:latin typeface="Arial" charset="0"/>
                <a:ea typeface="Arial Unicode MS" charset="0"/>
                <a:cs typeface="Arial Unicode MS" charset="0"/>
              </a:rPr>
              <a:t>No Technical Systems groups during the TD Phase</a:t>
            </a:r>
          </a:p>
          <a:p>
            <a:pPr lvl="1" eaLnBrk="1" hangingPunct="1"/>
            <a:r>
              <a:rPr lang="en-US" sz="1800">
                <a:latin typeface="Arial" charset="0"/>
                <a:ea typeface="Arial Unicode MS" charset="0"/>
                <a:cs typeface="Arial Unicode MS" charset="0"/>
              </a:rPr>
              <a:t>How to include the two main linac configurations</a:t>
            </a:r>
          </a:p>
          <a:p>
            <a:pPr lvl="1" eaLnBrk="1" hangingPunct="1"/>
            <a:endParaRPr lang="en-US" sz="1800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867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cs typeface="Arial Unicode MS" charset="0"/>
              </a:rPr>
              <a:t>John Carwardine: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  <a:cs typeface="Arial Unicode MS" charset="0"/>
              </a:rPr>
              <a:t>Global Design Effort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2880FD7-29DC-0F47-B2A8-1E578EE7384C}" type="slidenum">
              <a:rPr lang="en-US" sz="1400">
                <a:cs typeface="Arial Unicode MS" charset="0"/>
              </a:rPr>
              <a:pPr/>
              <a:t>7</a:t>
            </a:fld>
            <a:endParaRPr lang="en-US" sz="1400">
              <a:cs typeface="Arial Unicode MS" charset="0"/>
            </a:endParaRPr>
          </a:p>
        </p:txBody>
      </p:sp>
      <p:pic>
        <p:nvPicPr>
          <p:cNvPr id="2867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763000" cy="307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Rectangle 10"/>
          <p:cNvSpPr>
            <a:spLocks noChangeArrowheads="1"/>
          </p:cNvSpPr>
          <p:nvPr/>
        </p:nvSpPr>
        <p:spPr bwMode="auto">
          <a:xfrm>
            <a:off x="4572000" y="1219200"/>
            <a:ext cx="457200" cy="3124200"/>
          </a:xfrm>
          <a:prstGeom prst="rect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cs typeface="Arial Unicode MS" charset="0"/>
            </a:endParaRPr>
          </a:p>
        </p:txBody>
      </p:sp>
      <p:sp>
        <p:nvSpPr>
          <p:cNvPr id="28680" name="Rectangle 11"/>
          <p:cNvSpPr>
            <a:spLocks noChangeArrowheads="1"/>
          </p:cNvSpPr>
          <p:nvPr/>
        </p:nvSpPr>
        <p:spPr bwMode="auto">
          <a:xfrm>
            <a:off x="7543800" y="1143000"/>
            <a:ext cx="1371600" cy="3200400"/>
          </a:xfrm>
          <a:prstGeom prst="rect">
            <a:avLst/>
          </a:prstGeom>
          <a:noFill/>
          <a:ln w="254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8797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ILC TDR Part-I (R&amp;D)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653379"/>
              </p:ext>
            </p:extLst>
          </p:nvPr>
        </p:nvGraphicFramePr>
        <p:xfrm>
          <a:off x="1100475" y="875216"/>
          <a:ext cx="5953836" cy="562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Worksheet" r:id="rId3" imgW="6438900" imgH="6083300" progId="Excel.Sheet.12">
                  <p:embed/>
                </p:oleObj>
              </mc:Choice>
              <mc:Fallback>
                <p:oleObj name="Worksheet" r:id="rId3" imgW="6438900" imgH="60833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0475" y="875216"/>
                        <a:ext cx="5953836" cy="5625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Left Arrow 9"/>
          <p:cNvSpPr/>
          <p:nvPr/>
        </p:nvSpPr>
        <p:spPr bwMode="auto">
          <a:xfrm rot="10800000">
            <a:off x="478512" y="4374027"/>
            <a:ext cx="720878" cy="291738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>
                <a:latin typeface="Arial" charset="0"/>
              </a:rPr>
              <a:t>Scope of Part-I (R&amp;D)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010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solidFill>
                  <a:srgbClr val="800000"/>
                </a:solidFill>
              </a:rPr>
              <a:t>Comprehensive report </a:t>
            </a:r>
            <a:r>
              <a:rPr lang="en-US" sz="2000" dirty="0" smtClean="0">
                <a:solidFill>
                  <a:srgbClr val="800000"/>
                </a:solidFill>
              </a:rPr>
              <a:t>on the ILC Technical Design Phase R</a:t>
            </a:r>
            <a:r>
              <a:rPr lang="en-US" sz="2000" dirty="0" smtClean="0">
                <a:solidFill>
                  <a:srgbClr val="800000"/>
                </a:solidFill>
              </a:rPr>
              <a:t>&amp;D </a:t>
            </a:r>
            <a:r>
              <a:rPr lang="en-US" sz="2000" dirty="0" smtClean="0">
                <a:solidFill>
                  <a:srgbClr val="800000"/>
                </a:solidFill>
              </a:rPr>
              <a:t>activities</a:t>
            </a:r>
            <a:endParaRPr lang="en-US" sz="2000" dirty="0">
              <a:solidFill>
                <a:srgbClr val="800000"/>
              </a:solidFill>
            </a:endParaRPr>
          </a:p>
          <a:p>
            <a:pPr lvl="1" eaLnBrk="1" hangingPunct="1">
              <a:defRPr/>
            </a:pPr>
            <a:r>
              <a:rPr lang="en-US" sz="1800" dirty="0" smtClean="0"/>
              <a:t>where and how we spent the money</a:t>
            </a:r>
          </a:p>
          <a:p>
            <a:pPr lvl="1"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800000"/>
                </a:solidFill>
              </a:rPr>
              <a:t>Similar </a:t>
            </a:r>
            <a:r>
              <a:rPr lang="en-US" sz="2000" dirty="0">
                <a:solidFill>
                  <a:srgbClr val="800000"/>
                </a:solidFill>
              </a:rPr>
              <a:t>in scope to R&amp;D sections in Interim </a:t>
            </a:r>
            <a:r>
              <a:rPr lang="en-US" sz="2000" dirty="0" smtClean="0">
                <a:solidFill>
                  <a:srgbClr val="800000"/>
                </a:solidFill>
              </a:rPr>
              <a:t>Report</a:t>
            </a:r>
          </a:p>
          <a:p>
            <a:pPr lvl="1" eaLnBrk="1" hangingPunct="1">
              <a:defRPr/>
            </a:pPr>
            <a:r>
              <a:rPr lang="en-US" sz="1800" dirty="0" smtClean="0"/>
              <a:t>Formulate and emphasize key results and </a:t>
            </a:r>
            <a:r>
              <a:rPr lang="en-US" sz="1800" u="sng" dirty="0" smtClean="0"/>
              <a:t>conclusions</a:t>
            </a:r>
          </a:p>
          <a:p>
            <a:pPr lvl="1" eaLnBrk="1" hangingPunct="1">
              <a:defRPr/>
            </a:pPr>
            <a:r>
              <a:rPr lang="en-US" sz="1800" dirty="0" smtClean="0"/>
              <a:t>Reported results should support the Baseline Design (decisions)</a:t>
            </a:r>
          </a:p>
          <a:p>
            <a:pPr lvl="1" eaLnBrk="1" hangingPunct="1">
              <a:defRPr/>
            </a:pPr>
            <a:r>
              <a:rPr lang="en-US" sz="1800" dirty="0" smtClean="0"/>
              <a:t>Implicitly is a </a:t>
            </a:r>
            <a:r>
              <a:rPr lang="en-US" sz="1800" dirty="0"/>
              <a:t>snapshot of the state-of-the-art in </a:t>
            </a:r>
            <a:r>
              <a:rPr lang="en-US" sz="1800" dirty="0" smtClean="0"/>
              <a:t>key technologies</a:t>
            </a:r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800000"/>
                </a:solidFill>
              </a:rPr>
              <a:t>Additional Scope beyond the Interim Report</a:t>
            </a:r>
          </a:p>
          <a:p>
            <a:pPr lvl="1" eaLnBrk="1" hangingPunct="1">
              <a:defRPr/>
            </a:pPr>
            <a:r>
              <a:rPr lang="en-US" sz="1800" dirty="0" smtClean="0"/>
              <a:t>Summary of siting studies and other technical studies</a:t>
            </a:r>
          </a:p>
          <a:p>
            <a:pPr lvl="1" eaLnBrk="1" hangingPunct="1">
              <a:defRPr/>
            </a:pPr>
            <a:r>
              <a:rPr lang="en-US" sz="1800" dirty="0" smtClean="0"/>
              <a:t>Summary of proposed future R&amp;D programs</a:t>
            </a:r>
          </a:p>
          <a:p>
            <a:pPr lvl="1" eaLnBrk="1" hangingPunct="1">
              <a:defRPr/>
            </a:pPr>
            <a:r>
              <a:rPr lang="en-US" sz="1800" dirty="0" smtClean="0"/>
              <a:t>Description of the ‘Evolution of the Design’ changes, process, choices from RDR to TDR baseline design</a:t>
            </a:r>
          </a:p>
          <a:p>
            <a:pPr lvl="1" eaLnBrk="1" hangingPunct="1">
              <a:defRPr/>
            </a:pPr>
            <a:r>
              <a:rPr lang="en-US" sz="1800" dirty="0" smtClean="0"/>
              <a:t>Summary of relevant programs not directly ILC (</a:t>
            </a:r>
            <a:r>
              <a:rPr lang="en-US" sz="1800" dirty="0" err="1" smtClean="0"/>
              <a:t>eg</a:t>
            </a:r>
            <a:r>
              <a:rPr lang="en-US" sz="1800" dirty="0" smtClean="0"/>
              <a:t> EU</a:t>
            </a:r>
            <a:r>
              <a:rPr lang="en-US" sz="1800" dirty="0"/>
              <a:t>-</a:t>
            </a:r>
            <a:r>
              <a:rPr lang="en-US" sz="1800" dirty="0" smtClean="0"/>
              <a:t>XFEL</a:t>
            </a:r>
            <a:r>
              <a:rPr lang="en-US" sz="1800" dirty="0"/>
              <a:t>)</a:t>
            </a:r>
            <a:endParaRPr lang="en-US" sz="1800" dirty="0" smtClean="0"/>
          </a:p>
          <a:p>
            <a:pPr marL="0" indent="0" eaLnBrk="1" hangingPunct="1">
              <a:buFontTx/>
              <a:buNone/>
              <a:defRPr/>
            </a:pPr>
            <a:endParaRPr lang="en-US" sz="2000" dirty="0" smtClean="0"/>
          </a:p>
        </p:txBody>
      </p:sp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John Carwardine:</a:t>
            </a:r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E19547C-CC63-6743-8E9D-AAB6A1FF6AFB}" type="slidenum">
              <a:rPr lang="en-US" sz="1400"/>
              <a:pPr/>
              <a:t>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9180606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TTF_FLASH_Template.potx</Template>
  <TotalTime>792</TotalTime>
  <Words>1345</Words>
  <Application>Microsoft Macintosh PowerPoint</Application>
  <PresentationFormat>On-screen Show (4:3)</PresentationFormat>
  <Paragraphs>198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 Unicode MS</vt:lpstr>
      <vt:lpstr>Calibri</vt:lpstr>
      <vt:lpstr>Century</vt:lpstr>
      <vt:lpstr>ＭＳ 明朝</vt:lpstr>
      <vt:lpstr>TTF_FLASH_Template</vt:lpstr>
      <vt:lpstr>Microsoft Excel Sheet</vt:lpstr>
      <vt:lpstr>ILC Technical Design Report:9mA Experiment write-up</vt:lpstr>
      <vt:lpstr>Background to the TDR preparation</vt:lpstr>
      <vt:lpstr>GDE Stated Prime Deliverables</vt:lpstr>
      <vt:lpstr>Technical Design Report volumes</vt:lpstr>
      <vt:lpstr>Technical Editorial Board</vt:lpstr>
      <vt:lpstr>Timeline</vt:lpstr>
      <vt:lpstr>Part-II: Baseline Design</vt:lpstr>
      <vt:lpstr>Outline for ILC TDR Part-I (R&amp;D)</vt:lpstr>
      <vt:lpstr>Scope of Part-I (R&amp;D)</vt:lpstr>
      <vt:lpstr>FLASH 9mA content in TDR</vt:lpstr>
      <vt:lpstr>Stated R&amp;D goals for the 9mA studies</vt:lpstr>
      <vt:lpstr>Basic scope (to be covered in 15 pages)</vt:lpstr>
      <vt:lpstr>Basic scope (to be covered in 15 pages)</vt:lpstr>
      <vt:lpstr>What to do about LLRF controller description??</vt:lpstr>
      <vt:lpstr>Basic scope (to be covered in 15 pages)</vt:lpstr>
      <vt:lpstr>A vast library of material (mainly slides)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53</cp:revision>
  <dcterms:created xsi:type="dcterms:W3CDTF">2010-01-29T13:50:39Z</dcterms:created>
  <dcterms:modified xsi:type="dcterms:W3CDTF">2012-04-03T14:19:02Z</dcterms:modified>
</cp:coreProperties>
</file>