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8"/>
  </p:notesMasterIdLst>
  <p:sldIdLst>
    <p:sldId id="277" r:id="rId2"/>
    <p:sldId id="456" r:id="rId3"/>
    <p:sldId id="459" r:id="rId4"/>
    <p:sldId id="458" r:id="rId5"/>
    <p:sldId id="460" r:id="rId6"/>
    <p:sldId id="461" r:id="rId7"/>
    <p:sldId id="467" r:id="rId8"/>
    <p:sldId id="473" r:id="rId9"/>
    <p:sldId id="463" r:id="rId10"/>
    <p:sldId id="468" r:id="rId11"/>
    <p:sldId id="469" r:id="rId12"/>
    <p:sldId id="474" r:id="rId13"/>
    <p:sldId id="475" r:id="rId14"/>
    <p:sldId id="464" r:id="rId15"/>
    <p:sldId id="476" r:id="rId16"/>
    <p:sldId id="471" r:id="rId17"/>
  </p:sldIdLst>
  <p:sldSz cx="9144000" cy="6858000" type="screen4x3"/>
  <p:notesSz cx="7099300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346C"/>
    <a:srgbClr val="0033CC"/>
    <a:srgbClr val="C9DA2B"/>
    <a:srgbClr val="8094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45" autoAdjust="0"/>
    <p:restoredTop sz="96075" autoAdjust="0"/>
  </p:normalViewPr>
  <p:slideViewPr>
    <p:cSldViewPr>
      <p:cViewPr>
        <p:scale>
          <a:sx n="84" d="100"/>
          <a:sy n="84" d="100"/>
        </p:scale>
        <p:origin x="-780" y="4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8" d="100"/>
        <a:sy n="7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Users\miyamoto\Documents\2012\ILC\Background\pair-background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Users\miyamoto\Documents\2012\ILC\Background\pair-background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BCAL!$O$11</c:f>
              <c:strCache>
                <c:ptCount val="1"/>
                <c:pt idx="0">
                  <c:v>1 TeV</c:v>
                </c:pt>
              </c:strCache>
            </c:strRef>
          </c:tx>
          <c:invertIfNegative val="0"/>
          <c:val>
            <c:numRef>
              <c:f>BCAL!$O$12:$O$28</c:f>
              <c:numCache>
                <c:formatCode>0_ </c:formatCode>
                <c:ptCount val="17"/>
                <c:pt idx="0">
                  <c:v>6617.95</c:v>
                </c:pt>
                <c:pt idx="1">
                  <c:v>4107.9250000000002</c:v>
                </c:pt>
                <c:pt idx="2">
                  <c:v>2050.4949999999999</c:v>
                </c:pt>
                <c:pt idx="3">
                  <c:v>1054.145</c:v>
                </c:pt>
                <c:pt idx="4">
                  <c:v>597.69499999999994</c:v>
                </c:pt>
                <c:pt idx="5">
                  <c:v>360.29200000000003</c:v>
                </c:pt>
                <c:pt idx="6">
                  <c:v>219.25050000000002</c:v>
                </c:pt>
                <c:pt idx="7">
                  <c:v>401.45050000000003</c:v>
                </c:pt>
                <c:pt idx="8">
                  <c:v>196.154</c:v>
                </c:pt>
                <c:pt idx="9">
                  <c:v>110.631</c:v>
                </c:pt>
                <c:pt idx="10">
                  <c:v>68.14</c:v>
                </c:pt>
                <c:pt idx="11">
                  <c:v>45.072949999999999</c:v>
                </c:pt>
                <c:pt idx="12">
                  <c:v>31.677350000000001</c:v>
                </c:pt>
                <c:pt idx="13">
                  <c:v>23.502600000000001</c:v>
                </c:pt>
                <c:pt idx="14">
                  <c:v>18.20065</c:v>
                </c:pt>
                <c:pt idx="15">
                  <c:v>14.572149999999999</c:v>
                </c:pt>
                <c:pt idx="16">
                  <c:v>11.823399999999999</c:v>
                </c:pt>
              </c:numCache>
            </c:numRef>
          </c:val>
        </c:ser>
        <c:ser>
          <c:idx val="1"/>
          <c:order val="1"/>
          <c:tx>
            <c:strRef>
              <c:f>BCAL!$P$11</c:f>
              <c:strCache>
                <c:ptCount val="1"/>
                <c:pt idx="0">
                  <c:v>500GeV</c:v>
                </c:pt>
              </c:strCache>
            </c:strRef>
          </c:tx>
          <c:invertIfNegative val="0"/>
          <c:val>
            <c:numRef>
              <c:f>BCAL!$P$12:$P$28</c:f>
              <c:numCache>
                <c:formatCode>0_ </c:formatCode>
                <c:ptCount val="17"/>
                <c:pt idx="0">
                  <c:v>1828.9428571428573</c:v>
                </c:pt>
                <c:pt idx="1">
                  <c:v>1081.8899999999999</c:v>
                </c:pt>
                <c:pt idx="2">
                  <c:v>549.80285714285708</c:v>
                </c:pt>
                <c:pt idx="3">
                  <c:v>287.66714285714289</c:v>
                </c:pt>
                <c:pt idx="4">
                  <c:v>165.03285714285715</c:v>
                </c:pt>
                <c:pt idx="5">
                  <c:v>98.475999999999999</c:v>
                </c:pt>
                <c:pt idx="6">
                  <c:v>57.981571428571428</c:v>
                </c:pt>
                <c:pt idx="7">
                  <c:v>116.63985714285715</c:v>
                </c:pt>
                <c:pt idx="8">
                  <c:v>57.234142857142857</c:v>
                </c:pt>
                <c:pt idx="9">
                  <c:v>32.653285714285715</c:v>
                </c:pt>
                <c:pt idx="10">
                  <c:v>20.105142857142855</c:v>
                </c:pt>
                <c:pt idx="11">
                  <c:v>13.299642857142857</c:v>
                </c:pt>
                <c:pt idx="12">
                  <c:v>9.3818428571428569</c:v>
                </c:pt>
                <c:pt idx="13">
                  <c:v>6.9502857142857142</c:v>
                </c:pt>
                <c:pt idx="14">
                  <c:v>5.3941285714285714</c:v>
                </c:pt>
                <c:pt idx="15">
                  <c:v>4.3328714285714289</c:v>
                </c:pt>
                <c:pt idx="16">
                  <c:v>3.5091999999999999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3087232"/>
        <c:axId val="93088768"/>
      </c:barChart>
      <c:catAx>
        <c:axId val="93087232"/>
        <c:scaling>
          <c:orientation val="minMax"/>
        </c:scaling>
        <c:delete val="0"/>
        <c:axPos val="b"/>
        <c:majorTickMark val="out"/>
        <c:minorTickMark val="none"/>
        <c:tickLblPos val="nextTo"/>
        <c:crossAx val="93088768"/>
        <c:crosses val="autoZero"/>
        <c:auto val="1"/>
        <c:lblAlgn val="ctr"/>
        <c:lblOffset val="100"/>
        <c:noMultiLvlLbl val="0"/>
      </c:catAx>
      <c:valAx>
        <c:axId val="93088768"/>
        <c:scaling>
          <c:orientation val="minMax"/>
        </c:scaling>
        <c:delete val="0"/>
        <c:axPos val="l"/>
        <c:majorGridlines/>
        <c:numFmt formatCode="0_ " sourceLinked="1"/>
        <c:majorTickMark val="out"/>
        <c:minorTickMark val="none"/>
        <c:tickLblPos val="nextTo"/>
        <c:crossAx val="9308723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scatterChart>
        <c:scatterStyle val="lineMarker"/>
        <c:varyColors val="0"/>
        <c:ser>
          <c:idx val="2"/>
          <c:order val="0"/>
          <c:tx>
            <c:strRef>
              <c:f>BCAL!$Q$11</c:f>
              <c:strCache>
                <c:ptCount val="1"/>
                <c:pt idx="0">
                  <c:v>1TeV/500GeV</c:v>
                </c:pt>
              </c:strCache>
            </c:strRef>
          </c:tx>
          <c:spPr>
            <a:ln w="28575">
              <a:noFill/>
            </a:ln>
          </c:spPr>
          <c:xVal>
            <c:numRef>
              <c:f>BCAL!$N$12:$N$28</c:f>
              <c:numCache>
                <c:formatCode>General</c:formatCode>
                <c:ptCount val="17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</c:numCache>
            </c:numRef>
          </c:xVal>
          <c:yVal>
            <c:numRef>
              <c:f>BCAL!$Q$12:$Q$28</c:f>
              <c:numCache>
                <c:formatCode>0.000_ </c:formatCode>
                <c:ptCount val="17"/>
                <c:pt idx="0">
                  <c:v>3.6184564072922685</c:v>
                </c:pt>
                <c:pt idx="1">
                  <c:v>3.7969895275859842</c:v>
                </c:pt>
                <c:pt idx="2">
                  <c:v>3.7295095384839243</c:v>
                </c:pt>
                <c:pt idx="3">
                  <c:v>3.6644609096823206</c:v>
                </c:pt>
                <c:pt idx="4">
                  <c:v>3.6216727404932345</c:v>
                </c:pt>
                <c:pt idx="5">
                  <c:v>3.6586782566310578</c:v>
                </c:pt>
                <c:pt idx="6">
                  <c:v>3.7813825082353758</c:v>
                </c:pt>
                <c:pt idx="7">
                  <c:v>3.4417951962022295</c:v>
                </c:pt>
                <c:pt idx="8">
                  <c:v>3.4272200160244011</c:v>
                </c:pt>
                <c:pt idx="9">
                  <c:v>3.3880510821488103</c:v>
                </c:pt>
                <c:pt idx="10">
                  <c:v>3.3891825829922695</c:v>
                </c:pt>
                <c:pt idx="11">
                  <c:v>3.3890346142485028</c:v>
                </c:pt>
                <c:pt idx="12">
                  <c:v>3.3764528443239143</c:v>
                </c:pt>
                <c:pt idx="13">
                  <c:v>3.3815300501521008</c:v>
                </c:pt>
                <c:pt idx="14">
                  <c:v>3.3741594696879411</c:v>
                </c:pt>
                <c:pt idx="15">
                  <c:v>3.3631623370842822</c:v>
                </c:pt>
                <c:pt idx="16">
                  <c:v>3.3692579505300353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3110656"/>
        <c:axId val="93112192"/>
      </c:scatterChart>
      <c:valAx>
        <c:axId val="931106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93112192"/>
        <c:crosses val="autoZero"/>
        <c:crossBetween val="midCat"/>
      </c:valAx>
      <c:valAx>
        <c:axId val="93112192"/>
        <c:scaling>
          <c:orientation val="minMax"/>
        </c:scaling>
        <c:delete val="0"/>
        <c:axPos val="l"/>
        <c:majorGridlines/>
        <c:numFmt formatCode="0.000_ " sourceLinked="1"/>
        <c:majorTickMark val="out"/>
        <c:minorTickMark val="none"/>
        <c:tickLblPos val="nextTo"/>
        <c:crossAx val="93110656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3C5EFD36-57B3-40FB-99A4-7E2476A8C3A2}" type="datetimeFigureOut">
              <a:rPr kumimoji="1" lang="ja-JP" altLang="en-US" smtClean="0"/>
              <a:pPr/>
              <a:t>2012/4/18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7D1DEA5D-CF83-4A34-B285-6F8EEA98513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47145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371600"/>
            <a:ext cx="7772400" cy="1143000"/>
          </a:xfrm>
        </p:spPr>
        <p:txBody>
          <a:bodyPr/>
          <a:lstStyle>
            <a:lvl1pPr>
              <a:defRPr sz="480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en-US" altLang="ja-JP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124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ja-JP" altLang="en-US" smtClean="0"/>
              <a:t>マスタ サブタイトルの書式設定</a:t>
            </a:r>
            <a:endParaRPr lang="en-US" altLang="ja-JP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  <a:lvl2pPr>
              <a:buSzPct val="90000"/>
              <a:buFont typeface="Wingdings" pitchFamily="2" charset="2"/>
              <a:buChar char="u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2pPr>
            <a:lvl3pPr>
              <a:buFont typeface="Wingdings" pitchFamily="2" charset="2"/>
              <a:buChar char="l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3pPr>
            <a:lvl4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4pPr>
            <a:lvl5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BA713040-02FD-4B24-B735-CF7B9AB68790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18 April 2012    Akiya Miyamoto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000364" y="6572272"/>
            <a:ext cx="3643338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ILD Analysis/Software meeting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+mn-lt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BA713040-02FD-4B24-B735-CF7B9AB68790}" type="slidenum">
              <a:rPr lang="en-US" altLang="ja-JP"/>
              <a:pPr/>
              <a:t>‹#›</a:t>
            </a:fld>
            <a:endParaRPr lang="en-US" altLang="ja-JP" dirty="0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18 April 2012    Akiya Miyamoto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157565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ILD Analysis/Software meeting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2984"/>
            <a:ext cx="8482042" cy="5257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マスターテキストの書式設定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第</a:t>
            </a:r>
            <a:r>
              <a:rPr lang="en-US" altLang="ja-JP" dirty="0" smtClean="0"/>
              <a:t>3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3"/>
            <a:r>
              <a:rPr lang="ja-JP" altLang="en-US" dirty="0" smtClean="0"/>
              <a:t>第</a:t>
            </a:r>
            <a:r>
              <a:rPr lang="en-US" altLang="ja-JP" dirty="0" smtClean="0"/>
              <a:t>4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4"/>
            <a:r>
              <a:rPr lang="ja-JP" altLang="en-US" dirty="0" smtClean="0"/>
              <a:t>第</a:t>
            </a:r>
            <a:r>
              <a:rPr lang="en-US" altLang="ja-JP" dirty="0" smtClean="0"/>
              <a:t>5</a:t>
            </a:r>
            <a:r>
              <a:rPr lang="ja-JP" altLang="en-US" dirty="0" smtClean="0"/>
              <a:t>レベル</a:t>
            </a:r>
            <a:endParaRPr lang="en-US" altLang="ja-JP" dirty="0" smtClean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58" y="214290"/>
            <a:ext cx="8334412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altLang="ja-JP" dirty="0" smtClean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91300"/>
            <a:ext cx="1905000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fld id="{BA713040-02FD-4B24-B735-CF7B9AB68790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smtClean="0"/>
              <a:t>18 April 2012    Akiya Miyamoto</a:t>
            </a:r>
            <a:endParaRPr lang="ja-JP" altLang="en-US" dirty="0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229003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smtClean="0"/>
              <a:t>ILD Analysis/Software meeting</a:t>
            </a:r>
            <a:endParaRPr lang="ja-JP" altLang="en-US" dirty="0"/>
          </a:p>
        </p:txBody>
      </p:sp>
      <p:cxnSp>
        <p:nvCxnSpPr>
          <p:cNvPr id="14" name="直線コネクタ 13"/>
          <p:cNvCxnSpPr/>
          <p:nvPr/>
        </p:nvCxnSpPr>
        <p:spPr bwMode="auto">
          <a:xfrm>
            <a:off x="304744" y="6499224"/>
            <a:ext cx="8501122" cy="1588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直線コネクタ 15"/>
          <p:cNvCxnSpPr/>
          <p:nvPr/>
        </p:nvCxnSpPr>
        <p:spPr bwMode="auto">
          <a:xfrm>
            <a:off x="285720" y="928670"/>
            <a:ext cx="8515380" cy="36530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4" r:id="rId2"/>
    <p:sldLayoutId id="2147483665" r:id="rId3"/>
    <p:sldLayoutId id="2147483666" r:id="rId4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n"/>
        <a:defRPr kumimoji="1" sz="20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u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l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Char char="–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V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09600" y="642918"/>
            <a:ext cx="8034366" cy="1921986"/>
          </a:xfrm>
        </p:spPr>
        <p:txBody>
          <a:bodyPr/>
          <a:lstStyle/>
          <a:p>
            <a:r>
              <a:rPr lang="en-US" altLang="ja-JP" sz="3600" dirty="0" smtClean="0">
                <a:latin typeface="Arial Unicode MS" pitchFamily="50" charset="-128"/>
                <a:ea typeface="Arial Unicode MS" pitchFamily="50" charset="-128"/>
              </a:rPr>
              <a:t>1 </a:t>
            </a:r>
            <a:r>
              <a:rPr lang="en-US" altLang="ja-JP" sz="3600" dirty="0" err="1" smtClean="0">
                <a:latin typeface="Arial Unicode MS" pitchFamily="50" charset="-128"/>
                <a:ea typeface="Arial Unicode MS" pitchFamily="50" charset="-128"/>
              </a:rPr>
              <a:t>TeV</a:t>
            </a:r>
            <a:r>
              <a:rPr lang="en-US" altLang="ja-JP" sz="3600" dirty="0" smtClean="0">
                <a:latin typeface="Arial Unicode MS" pitchFamily="50" charset="-128"/>
                <a:ea typeface="Arial Unicode MS" pitchFamily="50" charset="-128"/>
              </a:rPr>
              <a:t> pair backgrounds</a:t>
            </a:r>
            <a:br>
              <a:rPr lang="en-US" altLang="ja-JP" sz="3600" dirty="0" smtClean="0">
                <a:latin typeface="Arial Unicode MS" pitchFamily="50" charset="-128"/>
                <a:ea typeface="Arial Unicode MS" pitchFamily="50" charset="-128"/>
              </a:rPr>
            </a:br>
            <a:r>
              <a:rPr lang="en-US" altLang="ja-JP" sz="3600" dirty="0" smtClean="0"/>
              <a:t>with ILD_O1_v02</a:t>
            </a:r>
            <a:r>
              <a:rPr lang="en-US" altLang="ja-JP" sz="3600" dirty="0" smtClean="0">
                <a:latin typeface="Arial Unicode MS" pitchFamily="50" charset="-128"/>
                <a:ea typeface="Arial Unicode MS" pitchFamily="50" charset="-128"/>
              </a:rPr>
              <a:t> </a:t>
            </a:r>
            <a:endParaRPr lang="en-US" altLang="ja-JP" sz="3600" dirty="0">
              <a:latin typeface="Arial Unicode MS" pitchFamily="50" charset="-128"/>
              <a:ea typeface="Arial Unicode MS" pitchFamily="50" charset="-128"/>
            </a:endParaRPr>
          </a:p>
        </p:txBody>
      </p:sp>
      <p:sp>
        <p:nvSpPr>
          <p:cNvPr id="43315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547664" y="4221088"/>
            <a:ext cx="6408712" cy="1440160"/>
          </a:xfrm>
        </p:spPr>
        <p:txBody>
          <a:bodyPr/>
          <a:lstStyle/>
          <a:p>
            <a:r>
              <a:rPr kumimoji="0" lang="en-US" altLang="ja-JP" sz="1600" dirty="0" err="1" smtClean="0"/>
              <a:t>Akiya</a:t>
            </a:r>
            <a:r>
              <a:rPr kumimoji="0" lang="en-US" altLang="ja-JP" sz="1600" dirty="0" smtClean="0"/>
              <a:t> Miyamoto</a:t>
            </a:r>
          </a:p>
          <a:p>
            <a:r>
              <a:rPr kumimoji="0" lang="en-US" altLang="ja-JP" sz="1600" dirty="0" smtClean="0"/>
              <a:t>KEK</a:t>
            </a:r>
          </a:p>
          <a:p>
            <a:endParaRPr kumimoji="0" lang="en-US" altLang="ja-JP" sz="1600" dirty="0"/>
          </a:p>
          <a:p>
            <a:r>
              <a:rPr kumimoji="0" lang="en-US" altLang="ja-JP" sz="1600" dirty="0" smtClean="0"/>
              <a:t>18-April-2012</a:t>
            </a:r>
          </a:p>
          <a:p>
            <a:r>
              <a:rPr kumimoji="0" lang="en-US" altLang="ja-JP" sz="1600" dirty="0" smtClean="0"/>
              <a:t>ILD Software/Analysis WG meeting</a:t>
            </a:r>
          </a:p>
          <a:p>
            <a:endParaRPr kumimoji="0" lang="en-US" altLang="ja-JP" sz="16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4294967295"/>
          </p:nvPr>
        </p:nvSpPr>
        <p:spPr>
          <a:xfrm>
            <a:off x="7239000" y="6567488"/>
            <a:ext cx="1905000" cy="228600"/>
          </a:xfrm>
        </p:spPr>
        <p:txBody>
          <a:bodyPr/>
          <a:lstStyle/>
          <a:p>
            <a:fld id="{BA713040-02FD-4B24-B735-CF7B9AB68790}" type="slidenum">
              <a:rPr lang="en-US" altLang="ja-JP" smtClean="0"/>
              <a:pPr/>
              <a:t>10</a:t>
            </a:fld>
            <a:endParaRPr lang="en-US" altLang="ja-JP"/>
          </a:p>
        </p:txBody>
      </p:sp>
      <p:pic>
        <p:nvPicPr>
          <p:cNvPr id="1027" name="Picture 3" descr="D:\Users\miyamoto\Documents\2012\ILC\Background\fig-tpc\tpc-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626463"/>
            <a:ext cx="2896372" cy="1964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D:\Users\miyamoto\Documents\2012\ILC\Background\fig-tpc\tpc-500-r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0400" y="2564904"/>
            <a:ext cx="2456420" cy="1665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323528" y="836712"/>
            <a:ext cx="437812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TPC hits</a:t>
            </a:r>
          </a:p>
          <a:p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1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TeV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:      163khits/BX </a:t>
            </a:r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(ILD_O1_V02)</a:t>
            </a:r>
            <a:endParaRPr lang="en-US" altLang="ja-JP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kumimoji="1"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500 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GeV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:    50khits/BX (ILD_O1_V02)</a:t>
            </a:r>
          </a:p>
          <a:p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                 12k hits/BX (ILD_00fwp01)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1031" name="Picture 7" descr="D:\Users\miyamoto\Documents\2012\ILC\Background\fig-tpc\tpc-500-ild00-r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7626" y="4797152"/>
            <a:ext cx="2656874" cy="1801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467544" y="3068960"/>
            <a:ext cx="33457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 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TeV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~ 3 x 500 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GeV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hits</a:t>
            </a:r>
          </a:p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ILD_O1_V02 ~ 4xILD_00fwp01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37514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650788" y="219998"/>
            <a:ext cx="1838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FTD Hits  1 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TeV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2050" name="Picture 2" descr="D:\Users\miyamoto\Documents\2012\ILC\Background\fig-ftd\ftd-layer2-z+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949" y="599458"/>
            <a:ext cx="4080121" cy="3006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Users\miyamoto\Documents\2012\ILC\Background\fig-ftd\ftd-layer3-z+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0070" y="764704"/>
            <a:ext cx="3964653" cy="2921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D:\Users\miyamoto\Documents\2012\ILC\Background\ftdhits-r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933056"/>
            <a:ext cx="4147720" cy="2812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1858742"/>
              </p:ext>
            </p:extLst>
          </p:nvPr>
        </p:nvGraphicFramePr>
        <p:xfrm>
          <a:off x="5220072" y="4473644"/>
          <a:ext cx="2680672" cy="17316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94938"/>
                <a:gridCol w="596626"/>
                <a:gridCol w="658774"/>
                <a:gridCol w="530334"/>
              </a:tblGrid>
              <a:tr h="17145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</a:rPr>
                        <a:t>　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#Hits/BX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Ratio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</a:tr>
              <a:tr h="1714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Layer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1TeV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0.5TeV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>
                          <a:effectLst/>
                        </a:rPr>
                        <a:t>1/0.5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</a:tr>
              <a:tr h="17145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>
                          <a:effectLst/>
                        </a:rPr>
                        <a:t>0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>
                          <a:effectLst/>
                        </a:rPr>
                        <a:t>0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>
                          <a:effectLst/>
                        </a:rPr>
                        <a:t>0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</a:rPr>
                        <a:t>　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</a:tr>
              <a:tr h="17145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>
                          <a:effectLst/>
                        </a:rPr>
                        <a:t>1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>
                          <a:effectLst/>
                        </a:rPr>
                        <a:t>0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>
                          <a:effectLst/>
                        </a:rPr>
                        <a:t>0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</a:rPr>
                        <a:t>　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</a:tr>
              <a:tr h="17145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>
                          <a:effectLst/>
                        </a:rPr>
                        <a:t>2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>
                          <a:effectLst/>
                        </a:rPr>
                        <a:t>876 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>
                          <a:effectLst/>
                        </a:rPr>
                        <a:t>270 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>
                          <a:effectLst/>
                        </a:rPr>
                        <a:t>3.24 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</a:tr>
              <a:tr h="17145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>
                          <a:effectLst/>
                        </a:rPr>
                        <a:t>3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>
                          <a:effectLst/>
                        </a:rPr>
                        <a:t>619 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>
                          <a:effectLst/>
                        </a:rPr>
                        <a:t>191 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>
                          <a:effectLst/>
                        </a:rPr>
                        <a:t>3.24 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</a:tr>
              <a:tr h="17145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>
                          <a:effectLst/>
                        </a:rPr>
                        <a:t>4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>
                          <a:effectLst/>
                        </a:rPr>
                        <a:t>407 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>
                          <a:effectLst/>
                        </a:rPr>
                        <a:t>123 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>
                          <a:effectLst/>
                        </a:rPr>
                        <a:t>3.31 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</a:tr>
              <a:tr h="17145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>
                          <a:effectLst/>
                        </a:rPr>
                        <a:t>5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>
                          <a:effectLst/>
                        </a:rPr>
                        <a:t>202 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>
                          <a:effectLst/>
                        </a:rPr>
                        <a:t>56 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>
                          <a:effectLst/>
                        </a:rPr>
                        <a:t>3.59 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</a:tr>
              <a:tr h="17145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>
                          <a:effectLst/>
                        </a:rPr>
                        <a:t>6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>
                          <a:effectLst/>
                        </a:rPr>
                        <a:t>126 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>
                          <a:effectLst/>
                        </a:rPr>
                        <a:t>37 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 dirty="0">
                          <a:effectLst/>
                        </a:rPr>
                        <a:t>3.37 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2699791" y="274706"/>
            <a:ext cx="1646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(ILD_O1_V02)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66952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271845" y="147990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BCAL 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4098" name="Picture 2" descr="D:\Users\miyamoto\Documents\2012\ILC\Background\BCAL\bcal-500-Kdis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1089" y="731899"/>
            <a:ext cx="4380656" cy="2970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D:\Users\miyamoto\Documents\2012\ILC\Background\BCAL\bcal-Kdis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6144" y="3676415"/>
            <a:ext cx="4283416" cy="2904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3717312" y="1866919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500GeV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717312" y="4603223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1TeV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055082" y="3491749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Z distribution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055082" y="6475431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Z distribution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260563" y="1314355"/>
            <a:ext cx="1741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∑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E/BX=3.33E7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262083" y="4233891"/>
            <a:ext cx="1741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∑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E/BX=9.78E7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288537" y="4787889"/>
            <a:ext cx="17299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~2.9 x 500GeV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123360" y="153268"/>
            <a:ext cx="1646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(ILD_O0_V02)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854633" y="751536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# Hits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82496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1180" y="188640"/>
            <a:ext cx="4086597" cy="4018676"/>
          </a:xfrm>
          <a:prstGeom prst="rect">
            <a:avLst/>
          </a:prstGeom>
        </p:spPr>
      </p:pic>
      <p:graphicFrame>
        <p:nvGraphicFramePr>
          <p:cNvPr id="2" name="グラフ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70681029"/>
              </p:ext>
            </p:extLst>
          </p:nvPr>
        </p:nvGraphicFramePr>
        <p:xfrm>
          <a:off x="0" y="1340768"/>
          <a:ext cx="5591175" cy="2304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グラフ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35644341"/>
              </p:ext>
            </p:extLst>
          </p:nvPr>
        </p:nvGraphicFramePr>
        <p:xfrm>
          <a:off x="0" y="3861048"/>
          <a:ext cx="6408712" cy="25024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" name="テキスト ボックス 4"/>
          <p:cNvSpPr txBox="1"/>
          <p:nvPr/>
        </p:nvSpPr>
        <p:spPr>
          <a:xfrm>
            <a:off x="611560" y="548680"/>
            <a:ext cx="36840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BCAL : “Radial” ∑E/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Bx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distribution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cxnSp>
        <p:nvCxnSpPr>
          <p:cNvPr id="9" name="直線矢印コネクタ 8"/>
          <p:cNvCxnSpPr/>
          <p:nvPr/>
        </p:nvCxnSpPr>
        <p:spPr bwMode="auto">
          <a:xfrm>
            <a:off x="7134478" y="2276872"/>
            <a:ext cx="965914" cy="1440160"/>
          </a:xfrm>
          <a:prstGeom prst="straightConnector1">
            <a:avLst/>
          </a:prstGeom>
          <a:noFill/>
          <a:ln w="25400" cap="flat" cmpd="sng" algn="ctr">
            <a:solidFill>
              <a:schemeClr val="accent3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" name="テキスト ボックス 9"/>
          <p:cNvSpPr txBox="1"/>
          <p:nvPr/>
        </p:nvSpPr>
        <p:spPr>
          <a:xfrm>
            <a:off x="7078034" y="2085089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0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7879819" y="3212976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16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019429" y="5624347"/>
            <a:ext cx="307648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1TeV is 3.3~3.8 times more </a:t>
            </a:r>
          </a:p>
          <a:p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∑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E/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Bx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than 500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GeV</a:t>
            </a:r>
            <a:endParaRPr kumimoji="1" lang="en-US" altLang="ja-JP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82169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Summary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Background hit occupancies were studied</a:t>
            </a:r>
          </a:p>
          <a:p>
            <a:pPr lvl="1"/>
            <a:r>
              <a:rPr lang="en-US" altLang="ja-JP" dirty="0" smtClean="0"/>
              <a:t>with the latest GDE beam parameters for 1 </a:t>
            </a:r>
            <a:r>
              <a:rPr lang="en-US" altLang="ja-JP" dirty="0" err="1" smtClean="0"/>
              <a:t>TeV</a:t>
            </a:r>
            <a:r>
              <a:rPr lang="en-US" altLang="ja-JP" dirty="0" smtClean="0"/>
              <a:t> and 500 </a:t>
            </a:r>
            <a:r>
              <a:rPr lang="en-US" altLang="ja-JP" dirty="0" err="1" smtClean="0"/>
              <a:t>GeV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ILD_O1_v02, Mokka-07-07-p06</a:t>
            </a:r>
          </a:p>
          <a:p>
            <a:r>
              <a:rPr lang="en-US" altLang="ja-JP" dirty="0" smtClean="0"/>
              <a:t>VTX</a:t>
            </a:r>
          </a:p>
          <a:p>
            <a:pPr lvl="1"/>
            <a:r>
              <a:rPr lang="en-US" altLang="ja-JP" dirty="0" smtClean="0"/>
              <a:t>500 </a:t>
            </a:r>
            <a:r>
              <a:rPr lang="en-US" altLang="ja-JP" dirty="0" err="1" smtClean="0"/>
              <a:t>GeV</a:t>
            </a:r>
            <a:r>
              <a:rPr lang="en-US" altLang="ja-JP" dirty="0" smtClean="0"/>
              <a:t> result is consistent with LOI result with a factor of two.</a:t>
            </a:r>
            <a:endParaRPr lang="en-US" altLang="ja-JP" dirty="0"/>
          </a:p>
          <a:p>
            <a:pPr lvl="1"/>
            <a:r>
              <a:rPr lang="en-US" altLang="ja-JP" dirty="0" smtClean="0"/>
              <a:t>Assuming a detector with 25umx25um </a:t>
            </a:r>
            <a:r>
              <a:rPr lang="en-US" altLang="ja-JP" dirty="0" err="1" smtClean="0"/>
              <a:t>pizels</a:t>
            </a:r>
            <a:r>
              <a:rPr lang="en-US" altLang="ja-JP" dirty="0" smtClean="0"/>
              <a:t>, 46/184 </a:t>
            </a:r>
            <a:r>
              <a:rPr lang="en-US" altLang="ja-JP" dirty="0" err="1" smtClean="0"/>
              <a:t>usec</a:t>
            </a:r>
            <a:r>
              <a:rPr lang="en-US" altLang="ja-JP" dirty="0" smtClean="0"/>
              <a:t> readout, </a:t>
            </a:r>
            <a:endParaRPr lang="en-US" altLang="ja-JP" dirty="0"/>
          </a:p>
          <a:p>
            <a:pPr lvl="2"/>
            <a:r>
              <a:rPr lang="en-US" altLang="ja-JP" dirty="0" smtClean="0"/>
              <a:t>Hit occupancy of </a:t>
            </a:r>
            <a:r>
              <a:rPr lang="en-US" altLang="ja-JP" dirty="0" err="1" smtClean="0"/>
              <a:t>SImTrackerHit</a:t>
            </a:r>
            <a:r>
              <a:rPr lang="en-US" altLang="ja-JP" dirty="0" smtClean="0"/>
              <a:t> at 1 </a:t>
            </a:r>
            <a:r>
              <a:rPr lang="en-US" altLang="ja-JP" dirty="0" err="1" smtClean="0"/>
              <a:t>TeV</a:t>
            </a:r>
            <a:r>
              <a:rPr lang="en-US" altLang="ja-JP" dirty="0" smtClean="0"/>
              <a:t> was about x4 of 500 </a:t>
            </a:r>
            <a:r>
              <a:rPr lang="en-US" altLang="ja-JP" dirty="0" err="1" smtClean="0"/>
              <a:t>GeV</a:t>
            </a:r>
            <a:endParaRPr lang="en-US" altLang="ja-JP" dirty="0"/>
          </a:p>
          <a:p>
            <a:pPr lvl="2"/>
            <a:r>
              <a:rPr lang="en-US" altLang="ja-JP" dirty="0" smtClean="0"/>
              <a:t>Taking into account phi-dependence of hit distribution, the occupancy could be x3 larger</a:t>
            </a:r>
          </a:p>
          <a:p>
            <a:pPr lvl="2"/>
            <a:r>
              <a:rPr lang="en-US" altLang="ja-JP" dirty="0" smtClean="0"/>
              <a:t>Faster readout is required.</a:t>
            </a:r>
          </a:p>
          <a:p>
            <a:pPr lvl="1"/>
            <a:r>
              <a:rPr lang="en-US" altLang="ja-JP" dirty="0" smtClean="0"/>
              <a:t>FPCCD like detector ( smaller pixels, inter-pulse readout ),</a:t>
            </a:r>
          </a:p>
          <a:p>
            <a:pPr lvl="2"/>
            <a:r>
              <a:rPr lang="en-US" altLang="ja-JP" dirty="0" smtClean="0"/>
              <a:t>Occupancies at the inner layers would be higher.</a:t>
            </a:r>
          </a:p>
          <a:p>
            <a:r>
              <a:rPr lang="en-US" altLang="ja-JP" dirty="0" smtClean="0"/>
              <a:t>TPC, FTD, BCAL : 3~4 times more hits at 1 </a:t>
            </a:r>
            <a:r>
              <a:rPr lang="en-US" altLang="ja-JP" dirty="0" err="1" smtClean="0"/>
              <a:t>TeV</a:t>
            </a:r>
            <a:endParaRPr lang="en-US" altLang="ja-JP" dirty="0" smtClean="0"/>
          </a:p>
          <a:p>
            <a:r>
              <a:rPr lang="en-US" altLang="ja-JP" dirty="0" smtClean="0"/>
              <a:t>Need to Identify the source of the background hits</a:t>
            </a:r>
          </a:p>
          <a:p>
            <a:pPr marL="0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  500 </a:t>
            </a:r>
            <a:r>
              <a:rPr lang="en-US" altLang="ja-JP" dirty="0" err="1" smtClean="0"/>
              <a:t>GeV</a:t>
            </a:r>
            <a:r>
              <a:rPr lang="en-US" altLang="ja-JP" dirty="0" smtClean="0"/>
              <a:t> ILD_O1_V02 : ~x3 more TPC hits than ILD_00fwp01</a:t>
            </a:r>
          </a:p>
          <a:p>
            <a:pPr marL="0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  </a:t>
            </a:r>
            <a:endParaRPr lang="en-US" altLang="ja-JP" dirty="0"/>
          </a:p>
          <a:p>
            <a:pPr marL="457200" lvl="1" indent="0">
              <a:buNone/>
            </a:pPr>
            <a:endParaRPr lang="en-US" altLang="ja-JP" dirty="0" smtClean="0"/>
          </a:p>
          <a:p>
            <a:pPr lvl="1"/>
            <a:endParaRPr lang="en-US" altLang="ja-JP" dirty="0" smtClean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18 April 2012    Akiya Miyamoto</a:t>
            </a:r>
            <a:endParaRPr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14</a:t>
            </a:fld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ILD Analysis/Software meeting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90693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4294967295"/>
          </p:nvPr>
        </p:nvSpPr>
        <p:spPr>
          <a:xfrm>
            <a:off x="7239000" y="6567488"/>
            <a:ext cx="1905000" cy="228600"/>
          </a:xfrm>
        </p:spPr>
        <p:txBody>
          <a:bodyPr/>
          <a:lstStyle/>
          <a:p>
            <a:fld id="{BA713040-02FD-4B24-B735-CF7B9AB68790}" type="slidenum">
              <a:rPr lang="en-US" altLang="ja-JP" smtClean="0"/>
              <a:pPr/>
              <a:t>15</a:t>
            </a:fld>
            <a:endParaRPr lang="en-US" altLang="ja-JP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4294967295"/>
          </p:nvPr>
        </p:nvSpPr>
        <p:spPr>
          <a:xfrm>
            <a:off x="0" y="6572250"/>
            <a:ext cx="2500313" cy="220663"/>
          </a:xfrm>
        </p:spPr>
        <p:txBody>
          <a:bodyPr/>
          <a:lstStyle/>
          <a:p>
            <a:r>
              <a:rPr lang="en-US" altLang="ja-JP" smtClean="0"/>
              <a:t>18 April 2012    Akiya Miyamoto</a:t>
            </a:r>
            <a:endParaRPr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294967295"/>
          </p:nvPr>
        </p:nvSpPr>
        <p:spPr>
          <a:xfrm>
            <a:off x="5500688" y="6572250"/>
            <a:ext cx="3643312" cy="220663"/>
          </a:xfrm>
        </p:spPr>
        <p:txBody>
          <a:bodyPr/>
          <a:lstStyle/>
          <a:p>
            <a:r>
              <a:rPr lang="en-US" altLang="ja-JP" smtClean="0"/>
              <a:t>ILD Analysis/Software meeting</a:t>
            </a:r>
            <a:endParaRPr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491880" y="2780928"/>
            <a:ext cx="189507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4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Backup</a:t>
            </a:r>
          </a:p>
          <a:p>
            <a:pPr algn="ctr"/>
            <a:r>
              <a:rPr lang="en-US" altLang="ja-JP" sz="4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Slides</a:t>
            </a:r>
            <a:endParaRPr kumimoji="1" lang="ja-JP" altLang="en-US" sz="4000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415275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4294967295"/>
          </p:nvPr>
        </p:nvSpPr>
        <p:spPr>
          <a:xfrm>
            <a:off x="7239000" y="6567488"/>
            <a:ext cx="1905000" cy="228600"/>
          </a:xfrm>
        </p:spPr>
        <p:txBody>
          <a:bodyPr/>
          <a:lstStyle/>
          <a:p>
            <a:fld id="{BA713040-02FD-4B24-B735-CF7B9AB68790}" type="slidenum">
              <a:rPr lang="en-US" altLang="ja-JP" smtClean="0"/>
              <a:pPr/>
              <a:t>16</a:t>
            </a:fld>
            <a:endParaRPr lang="en-US" altLang="ja-JP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4294967295"/>
          </p:nvPr>
        </p:nvSpPr>
        <p:spPr>
          <a:xfrm>
            <a:off x="0" y="6572250"/>
            <a:ext cx="2500313" cy="220663"/>
          </a:xfrm>
        </p:spPr>
        <p:txBody>
          <a:bodyPr/>
          <a:lstStyle/>
          <a:p>
            <a:r>
              <a:rPr lang="en-US" altLang="ja-JP" smtClean="0"/>
              <a:t>18 April 2012    Akiya Miyamoto</a:t>
            </a:r>
            <a:endParaRPr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294967295"/>
          </p:nvPr>
        </p:nvSpPr>
        <p:spPr>
          <a:xfrm>
            <a:off x="5500688" y="6572250"/>
            <a:ext cx="3643312" cy="220663"/>
          </a:xfrm>
        </p:spPr>
        <p:txBody>
          <a:bodyPr/>
          <a:lstStyle/>
          <a:p>
            <a:r>
              <a:rPr lang="en-US" altLang="ja-JP" smtClean="0"/>
              <a:t>ILD Analysis/Software meeting</a:t>
            </a:r>
            <a:endParaRPr lang="ja-JP" altLang="en-US" dirty="0"/>
          </a:p>
        </p:txBody>
      </p:sp>
      <p:pic>
        <p:nvPicPr>
          <p:cNvPr id="2050" name="Picture 2" descr="D:\Users\miyamoto\Documents\2012\talks\120423-ACFA\generators\1000gev_b1b_waisty_19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0100" y="548680"/>
            <a:ext cx="5400676" cy="5400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2771800" y="1412776"/>
            <a:ext cx="1736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TeV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B1b_ws 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347864" y="6093296"/>
            <a:ext cx="2198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By Mikael Berggren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91332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Simulation conditions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err="1" smtClean="0"/>
              <a:t>GuineaPig</a:t>
            </a:r>
            <a:r>
              <a:rPr lang="en-US" altLang="ja-JP" dirty="0" smtClean="0"/>
              <a:t> files : produced by </a:t>
            </a:r>
            <a:r>
              <a:rPr lang="en-US" altLang="ja-JP" dirty="0" err="1" smtClean="0"/>
              <a:t>Hartin</a:t>
            </a:r>
            <a:r>
              <a:rPr lang="en-US" altLang="ja-JP" dirty="0" smtClean="0"/>
              <a:t>.  Taken from </a:t>
            </a:r>
            <a:br>
              <a:rPr lang="en-US" altLang="ja-JP" dirty="0" smtClean="0"/>
            </a:br>
            <a:r>
              <a:rPr lang="en-US" altLang="ja-JP" dirty="0"/>
              <a:t>/</a:t>
            </a:r>
            <a:r>
              <a:rPr lang="en-US" altLang="ja-JP" dirty="0" err="1"/>
              <a:t>afs</a:t>
            </a:r>
            <a:r>
              <a:rPr lang="en-US" altLang="ja-JP" dirty="0"/>
              <a:t>/desy.de/group/</a:t>
            </a:r>
            <a:r>
              <a:rPr lang="en-US" altLang="ja-JP" dirty="0" err="1"/>
              <a:t>flc</a:t>
            </a:r>
            <a:r>
              <a:rPr lang="en-US" altLang="ja-JP" dirty="0"/>
              <a:t>/pool/analysis/public/pairs/</a:t>
            </a:r>
            <a:r>
              <a:rPr lang="en-US" altLang="ja-JP" dirty="0" err="1"/>
              <a:t>hartin</a:t>
            </a:r>
            <a:r>
              <a:rPr lang="en-US" altLang="ja-JP" dirty="0" smtClean="0"/>
              <a:t>/[1000,500]</a:t>
            </a:r>
            <a:r>
              <a:rPr lang="en-US" altLang="ja-JP" dirty="0" err="1" smtClean="0"/>
              <a:t>GeV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/>
              <a:t/>
            </a:r>
            <a:br>
              <a:rPr lang="en-US" altLang="ja-JP" dirty="0"/>
            </a:br>
            <a:r>
              <a:rPr lang="en-US" altLang="ja-JP" dirty="0"/>
              <a:t>- Waisty_opt_Jan2012_1000GeV_B1b_runX_waisty_190  </a:t>
            </a:r>
            <a:r>
              <a:rPr lang="en-US" altLang="ja-JP" dirty="0" smtClean="0"/>
              <a:t>20BX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en-US" altLang="ja-JP" dirty="0"/>
              <a:t>- </a:t>
            </a:r>
            <a:r>
              <a:rPr lang="en-US" altLang="ja-JP" dirty="0" smtClean="0"/>
              <a:t>Waisty_opt_Jan2012_500GeV_run9_waisty_250   7BX</a:t>
            </a:r>
            <a:endParaRPr lang="en-US" altLang="ja-JP" dirty="0"/>
          </a:p>
          <a:p>
            <a:r>
              <a:rPr lang="en-US" altLang="ja-JP" dirty="0" err="1" smtClean="0"/>
              <a:t>Mokka</a:t>
            </a:r>
            <a:r>
              <a:rPr lang="en-US" altLang="ja-JP" dirty="0" smtClean="0"/>
              <a:t>: ilcsoft-v01-13-04, Mokka-07-07</a:t>
            </a:r>
          </a:p>
          <a:p>
            <a:pPr marL="0" indent="0">
              <a:buNone/>
            </a:pPr>
            <a:r>
              <a:rPr lang="en-US" altLang="ja-JP" dirty="0" smtClean="0"/>
              <a:t>       ILD_O1_v02.  ILD_00fwp01 (500GeV) for comparison with LOI</a:t>
            </a:r>
            <a:endParaRPr lang="en-US" altLang="ja-JP" dirty="0"/>
          </a:p>
          <a:p>
            <a:r>
              <a:rPr lang="en-US" altLang="ja-JP" dirty="0" smtClean="0"/>
              <a:t>Setting for Anti-DID and pair simulation in </a:t>
            </a:r>
            <a:r>
              <a:rPr lang="en-US" altLang="ja-JP" dirty="0" err="1" smtClean="0"/>
              <a:t>mokka.steer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en-US" altLang="ja-JP" sz="1400" dirty="0"/>
              <a:t>/</a:t>
            </a:r>
            <a:r>
              <a:rPr lang="en-US" altLang="ja-JP" sz="1400" dirty="0" err="1"/>
              <a:t>Mokka</a:t>
            </a:r>
            <a:r>
              <a:rPr lang="en-US" altLang="ja-JP" sz="1400" dirty="0"/>
              <a:t>/</a:t>
            </a:r>
            <a:r>
              <a:rPr lang="en-US" altLang="ja-JP" sz="1400" dirty="0" err="1"/>
              <a:t>init</a:t>
            </a:r>
            <a:r>
              <a:rPr lang="en-US" altLang="ja-JP" sz="1400" dirty="0"/>
              <a:t>/</a:t>
            </a:r>
            <a:r>
              <a:rPr lang="en-US" altLang="ja-JP" sz="1400" dirty="0" err="1"/>
              <a:t>EditGeometry</a:t>
            </a:r>
            <a:r>
              <a:rPr lang="en-US" altLang="ja-JP" sz="1400" dirty="0"/>
              <a:t>/</a:t>
            </a:r>
            <a:r>
              <a:rPr lang="en-US" altLang="ja-JP" sz="1400" dirty="0" err="1"/>
              <a:t>rmSubDetector</a:t>
            </a:r>
            <a:r>
              <a:rPr lang="en-US" altLang="ja-JP" sz="1400" dirty="0"/>
              <a:t>  SField01</a:t>
            </a:r>
          </a:p>
          <a:p>
            <a:pPr marL="0" indent="0">
              <a:buNone/>
            </a:pPr>
            <a:r>
              <a:rPr lang="en-US" altLang="ja-JP" sz="1400" dirty="0" smtClean="0"/>
              <a:t>      /</a:t>
            </a:r>
            <a:r>
              <a:rPr lang="en-US" altLang="ja-JP" sz="1400" dirty="0" err="1"/>
              <a:t>Mokka</a:t>
            </a:r>
            <a:r>
              <a:rPr lang="en-US" altLang="ja-JP" sz="1400" dirty="0"/>
              <a:t>/</a:t>
            </a:r>
            <a:r>
              <a:rPr lang="en-US" altLang="ja-JP" sz="1400" dirty="0" err="1"/>
              <a:t>init</a:t>
            </a:r>
            <a:r>
              <a:rPr lang="en-US" altLang="ja-JP" sz="1400" dirty="0"/>
              <a:t>/</a:t>
            </a:r>
            <a:r>
              <a:rPr lang="en-US" altLang="ja-JP" sz="1400" dirty="0" err="1"/>
              <a:t>EditGeometry</a:t>
            </a:r>
            <a:r>
              <a:rPr lang="en-US" altLang="ja-JP" sz="1400" dirty="0"/>
              <a:t>/</a:t>
            </a:r>
            <a:r>
              <a:rPr lang="en-US" altLang="ja-JP" sz="1400" dirty="0" err="1"/>
              <a:t>addSubDetector</a:t>
            </a:r>
            <a:r>
              <a:rPr lang="en-US" altLang="ja-JP" sz="1400" dirty="0"/>
              <a:t> fieldX03 1000</a:t>
            </a:r>
            <a:br>
              <a:rPr lang="en-US" altLang="ja-JP" sz="1400" dirty="0"/>
            </a:br>
            <a:r>
              <a:rPr lang="en-US" altLang="ja-JP" sz="1400" dirty="0" smtClean="0"/>
              <a:t>      /</a:t>
            </a:r>
            <a:r>
              <a:rPr lang="en-US" altLang="ja-JP" sz="1400" dirty="0" err="1"/>
              <a:t>Mokka</a:t>
            </a:r>
            <a:r>
              <a:rPr lang="en-US" altLang="ja-JP" sz="1400" dirty="0"/>
              <a:t>/</a:t>
            </a:r>
            <a:r>
              <a:rPr lang="en-US" altLang="ja-JP" sz="1400" dirty="0" err="1"/>
              <a:t>init</a:t>
            </a:r>
            <a:r>
              <a:rPr lang="en-US" altLang="ja-JP" sz="1400" dirty="0"/>
              <a:t>/</a:t>
            </a:r>
            <a:r>
              <a:rPr lang="en-US" altLang="ja-JP" sz="1400" dirty="0" err="1"/>
              <a:t>lcioDetailedTRKHitMode</a:t>
            </a:r>
            <a:r>
              <a:rPr lang="en-US" altLang="ja-JP" sz="1400" dirty="0"/>
              <a:t> </a:t>
            </a:r>
            <a:r>
              <a:rPr lang="en-US" altLang="ja-JP" sz="1400" dirty="0" err="1"/>
              <a:t>SITCollection</a:t>
            </a:r>
            <a:endParaRPr lang="en-US" altLang="ja-JP" sz="1400" dirty="0"/>
          </a:p>
          <a:p>
            <a:pPr marL="0" indent="0">
              <a:buNone/>
            </a:pPr>
            <a:r>
              <a:rPr lang="en-US" altLang="ja-JP" sz="1400" dirty="0" smtClean="0"/>
              <a:t>      /</a:t>
            </a:r>
            <a:r>
              <a:rPr lang="en-US" altLang="ja-JP" sz="1400" dirty="0" err="1"/>
              <a:t>Mokka</a:t>
            </a:r>
            <a:r>
              <a:rPr lang="en-US" altLang="ja-JP" sz="1400" dirty="0"/>
              <a:t>/</a:t>
            </a:r>
            <a:r>
              <a:rPr lang="en-US" altLang="ja-JP" sz="1400" dirty="0" err="1"/>
              <a:t>init</a:t>
            </a:r>
            <a:r>
              <a:rPr lang="en-US" altLang="ja-JP" sz="1400" dirty="0"/>
              <a:t>/</a:t>
            </a:r>
            <a:r>
              <a:rPr lang="en-US" altLang="ja-JP" sz="1400" dirty="0" err="1"/>
              <a:t>lcioDetailedTRKHitMode</a:t>
            </a:r>
            <a:r>
              <a:rPr lang="en-US" altLang="ja-JP" sz="1400" dirty="0"/>
              <a:t> </a:t>
            </a:r>
            <a:r>
              <a:rPr lang="en-US" altLang="ja-JP" sz="1400" dirty="0" err="1"/>
              <a:t>VXDCollection</a:t>
            </a:r>
            <a:endParaRPr lang="en-US" altLang="ja-JP" sz="1400" dirty="0"/>
          </a:p>
          <a:p>
            <a:pPr marL="0" indent="0">
              <a:buNone/>
            </a:pPr>
            <a:r>
              <a:rPr lang="en-US" altLang="ja-JP" sz="1400" dirty="0" smtClean="0"/>
              <a:t>      /</a:t>
            </a:r>
            <a:r>
              <a:rPr lang="en-US" altLang="ja-JP" sz="1400" dirty="0" err="1"/>
              <a:t>Mokka</a:t>
            </a:r>
            <a:r>
              <a:rPr lang="en-US" altLang="ja-JP" sz="1400" dirty="0"/>
              <a:t>/</a:t>
            </a:r>
            <a:r>
              <a:rPr lang="en-US" altLang="ja-JP" sz="1400" dirty="0" err="1"/>
              <a:t>init</a:t>
            </a:r>
            <a:r>
              <a:rPr lang="en-US" altLang="ja-JP" sz="1400" dirty="0"/>
              <a:t>/</a:t>
            </a:r>
            <a:r>
              <a:rPr lang="en-US" altLang="ja-JP" sz="1400" dirty="0" err="1"/>
              <a:t>lcioDetailedTRKHitMode</a:t>
            </a:r>
            <a:r>
              <a:rPr lang="en-US" altLang="ja-JP" sz="1400" dirty="0"/>
              <a:t> </a:t>
            </a:r>
            <a:r>
              <a:rPr lang="en-US" altLang="ja-JP" sz="1400" dirty="0" err="1"/>
              <a:t>FTDCollection</a:t>
            </a:r>
            <a:endParaRPr lang="en-US" altLang="ja-JP" sz="1400" dirty="0"/>
          </a:p>
          <a:p>
            <a:pPr marL="0" indent="0">
              <a:buNone/>
            </a:pPr>
            <a:r>
              <a:rPr lang="en-US" altLang="ja-JP" sz="1400" dirty="0" smtClean="0"/>
              <a:t>      /</a:t>
            </a:r>
            <a:r>
              <a:rPr lang="en-US" altLang="ja-JP" sz="1400" dirty="0" err="1"/>
              <a:t>Mokka</a:t>
            </a:r>
            <a:r>
              <a:rPr lang="en-US" altLang="ja-JP" sz="1400" dirty="0"/>
              <a:t>/</a:t>
            </a:r>
            <a:r>
              <a:rPr lang="en-US" altLang="ja-JP" sz="1400" dirty="0" err="1"/>
              <a:t>init</a:t>
            </a:r>
            <a:r>
              <a:rPr lang="en-US" altLang="ja-JP" sz="1400" dirty="0"/>
              <a:t>/</a:t>
            </a:r>
            <a:r>
              <a:rPr lang="en-US" altLang="ja-JP" sz="1400" dirty="0" err="1"/>
              <a:t>lcioDetailedTRKHitMode</a:t>
            </a:r>
            <a:r>
              <a:rPr lang="en-US" altLang="ja-JP" sz="1400" dirty="0"/>
              <a:t> </a:t>
            </a:r>
            <a:r>
              <a:rPr lang="en-US" altLang="ja-JP" sz="1400" dirty="0" err="1"/>
              <a:t>TPCCollection</a:t>
            </a:r>
            <a:endParaRPr lang="en-US" altLang="ja-JP" sz="1400" dirty="0"/>
          </a:p>
          <a:p>
            <a:pPr marL="0" indent="0">
              <a:buNone/>
            </a:pPr>
            <a:r>
              <a:rPr lang="en-US" altLang="ja-JP" sz="1400" dirty="0" smtClean="0"/>
              <a:t>      /</a:t>
            </a:r>
            <a:r>
              <a:rPr lang="en-US" altLang="ja-JP" sz="1400" dirty="0" err="1"/>
              <a:t>Mokka</a:t>
            </a:r>
            <a:r>
              <a:rPr lang="en-US" altLang="ja-JP" sz="1400" dirty="0"/>
              <a:t>/</a:t>
            </a:r>
            <a:r>
              <a:rPr lang="en-US" altLang="ja-JP" sz="1400" dirty="0" err="1"/>
              <a:t>init</a:t>
            </a:r>
            <a:r>
              <a:rPr lang="en-US" altLang="ja-JP" sz="1400" dirty="0"/>
              <a:t>/</a:t>
            </a:r>
            <a:r>
              <a:rPr lang="en-US" altLang="ja-JP" sz="1400" dirty="0" err="1"/>
              <a:t>lcioDetailedTRKHitMode</a:t>
            </a:r>
            <a:r>
              <a:rPr lang="en-US" altLang="ja-JP" sz="1400" dirty="0"/>
              <a:t> </a:t>
            </a:r>
            <a:r>
              <a:rPr lang="en-US" altLang="ja-JP" sz="1400" dirty="0" err="1" smtClean="0"/>
              <a:t>TPCSpacePointCollection</a:t>
            </a:r>
            <a:endParaRPr lang="en-US" altLang="ja-JP" sz="1400" dirty="0" smtClean="0"/>
          </a:p>
          <a:p>
            <a:pPr marL="0" indent="0">
              <a:buNone/>
            </a:pPr>
            <a:r>
              <a:rPr lang="en-US" altLang="ja-JP" sz="1400" dirty="0" smtClean="0"/>
              <a:t>      /</a:t>
            </a:r>
            <a:r>
              <a:rPr lang="en-US" altLang="ja-JP" sz="1400" dirty="0" err="1"/>
              <a:t>Mokka</a:t>
            </a:r>
            <a:r>
              <a:rPr lang="en-US" altLang="ja-JP" sz="1400" dirty="0"/>
              <a:t>/</a:t>
            </a:r>
            <a:r>
              <a:rPr lang="en-US" altLang="ja-JP" sz="1400" dirty="0" err="1"/>
              <a:t>init</a:t>
            </a:r>
            <a:r>
              <a:rPr lang="en-US" altLang="ja-JP" sz="1400" dirty="0"/>
              <a:t>/</a:t>
            </a:r>
            <a:r>
              <a:rPr lang="en-US" altLang="ja-JP" sz="1400" dirty="0" err="1"/>
              <a:t>TPCLowPtStepLimit</a:t>
            </a:r>
            <a:r>
              <a:rPr lang="en-US" altLang="ja-JP" sz="1400" dirty="0"/>
              <a:t> true</a:t>
            </a:r>
          </a:p>
          <a:p>
            <a:pPr marL="0" indent="0">
              <a:buNone/>
            </a:pPr>
            <a:r>
              <a:rPr lang="en-US" altLang="ja-JP" sz="1400" dirty="0" smtClean="0"/>
              <a:t>      /</a:t>
            </a:r>
            <a:r>
              <a:rPr lang="en-US" altLang="ja-JP" sz="1400" dirty="0" err="1"/>
              <a:t>Mokka</a:t>
            </a:r>
            <a:r>
              <a:rPr lang="en-US" altLang="ja-JP" sz="1400" dirty="0"/>
              <a:t>/</a:t>
            </a:r>
            <a:r>
              <a:rPr lang="en-US" altLang="ja-JP" sz="1400" dirty="0" err="1"/>
              <a:t>init</a:t>
            </a:r>
            <a:r>
              <a:rPr lang="en-US" altLang="ja-JP" sz="1400" dirty="0"/>
              <a:t>/</a:t>
            </a:r>
            <a:r>
              <a:rPr lang="en-US" altLang="ja-JP" sz="1400" dirty="0" err="1"/>
              <a:t>pairParticlesPerEvent</a:t>
            </a:r>
            <a:r>
              <a:rPr lang="en-US" altLang="ja-JP" sz="1400" dirty="0"/>
              <a:t> 100</a:t>
            </a:r>
          </a:p>
          <a:p>
            <a:pPr marL="0" indent="0">
              <a:buNone/>
            </a:pPr>
            <a:r>
              <a:rPr lang="en-US" altLang="ja-JP" sz="1400" dirty="0" smtClean="0"/>
              <a:t>      /</a:t>
            </a:r>
            <a:r>
              <a:rPr lang="en-US" altLang="ja-JP" sz="1400" dirty="0" err="1"/>
              <a:t>Mokka</a:t>
            </a:r>
            <a:r>
              <a:rPr lang="en-US" altLang="ja-JP" sz="1400" dirty="0"/>
              <a:t>/</a:t>
            </a:r>
            <a:r>
              <a:rPr lang="en-US" altLang="ja-JP" sz="1400" dirty="0" err="1"/>
              <a:t>init</a:t>
            </a:r>
            <a:r>
              <a:rPr lang="en-US" altLang="ja-JP" sz="1400" dirty="0"/>
              <a:t>/</a:t>
            </a:r>
            <a:r>
              <a:rPr lang="en-US" altLang="ja-JP" sz="1400" dirty="0" err="1"/>
              <a:t>TPCCut</a:t>
            </a:r>
            <a:r>
              <a:rPr lang="en-US" altLang="ja-JP" sz="1400" dirty="0"/>
              <a:t> 0 </a:t>
            </a:r>
            <a:r>
              <a:rPr lang="en-US" altLang="ja-JP" sz="1400" dirty="0" err="1"/>
              <a:t>keV</a:t>
            </a:r>
            <a:endParaRPr lang="en-US" altLang="ja-JP" sz="1400" dirty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2</a:t>
            </a:fld>
            <a:endParaRPr lang="en-US" altLang="ja-JP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18 April 2012    Akiya Miyamoto</a:t>
            </a:r>
            <a:endParaRPr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ILD Analysis/Software meeting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01832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Users\miyamoto\Documents\2012\ILC\Background\antidid-figure-new\vtx-yx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8895" y="1286934"/>
            <a:ext cx="5428345" cy="5233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VTX hits in XY plane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3</a:t>
            </a:fld>
            <a:endParaRPr lang="en-US" altLang="ja-JP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427984" y="432047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0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740890" y="413581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908864" y="3768939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97343" y="3449565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3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476426" y="3197087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4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163520" y="3071845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5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707904" y="310807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6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394998" y="3411986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7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405992" y="3839207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8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653831" y="4208539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9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962684" y="4380466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10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279960" y="1133596"/>
            <a:ext cx="46089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Distribution of 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SimTrackerHits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were studied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4621020" y="484070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0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623293" y="5439322"/>
            <a:ext cx="2627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0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7020272" y="4023873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Number shown is </a:t>
            </a:r>
            <a:b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ladder number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9" name="日付プレースホルダー 18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18 April 2012    Akiya Miyamoto</a:t>
            </a:r>
            <a:endParaRPr lang="ja-JP" altLang="en-US" dirty="0"/>
          </a:p>
        </p:txBody>
      </p:sp>
      <p:sp>
        <p:nvSpPr>
          <p:cNvPr id="20" name="フッター プレースホルダー 1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ILD Analysis/Software meeting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64527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Z distribution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4</a:t>
            </a:fld>
            <a:endParaRPr lang="en-US" altLang="ja-JP" dirty="0"/>
          </a:p>
        </p:txBody>
      </p:sp>
      <p:pic>
        <p:nvPicPr>
          <p:cNvPr id="2" name="Picture 2" descr="D:\Users\miyamoto\Documents\2012\ILC\Background\antidid-figure-new\vtx-z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340768"/>
            <a:ext cx="66294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日付プレースホルダー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18 April 2012    Akiya Miyamoto</a:t>
            </a:r>
            <a:endParaRPr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ILD Analysis/Software meeting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52812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/>
          <p:cNvSpPr>
            <a:spLocks noGrp="1"/>
          </p:cNvSpPr>
          <p:nvPr>
            <p:ph type="sldNum" sz="quarter" idx="4294967295"/>
          </p:nvPr>
        </p:nvSpPr>
        <p:spPr>
          <a:xfrm>
            <a:off x="7239000" y="6567488"/>
            <a:ext cx="1905000" cy="228600"/>
          </a:xfrm>
        </p:spPr>
        <p:txBody>
          <a:bodyPr/>
          <a:lstStyle/>
          <a:p>
            <a:fld id="{BA713040-02FD-4B24-B735-CF7B9AB68790}" type="slidenum">
              <a:rPr lang="en-US" altLang="ja-JP" smtClean="0"/>
              <a:pPr/>
              <a:t>5</a:t>
            </a:fld>
            <a:endParaRPr lang="en-US" altLang="ja-JP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51520" y="0"/>
            <a:ext cx="3044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Phi 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dependance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of VTX hits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grpSp>
        <p:nvGrpSpPr>
          <p:cNvPr id="2" name="グループ化 1"/>
          <p:cNvGrpSpPr/>
          <p:nvPr/>
        </p:nvGrpSpPr>
        <p:grpSpPr>
          <a:xfrm>
            <a:off x="233004" y="476672"/>
            <a:ext cx="8640959" cy="5855921"/>
            <a:chOff x="1187623" y="-188911"/>
            <a:chExt cx="6272784" cy="7027105"/>
          </a:xfrm>
        </p:grpSpPr>
        <p:pic>
          <p:nvPicPr>
            <p:cNvPr id="3074" name="Picture 2" descr="D:\Users\miyamoto\Documents\2012\ILC\Background\antidid-figure-new\vtx-ladderhits-01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7623" y="-188911"/>
              <a:ext cx="6272783" cy="23423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75" name="Picture 3" descr="D:\Users\miyamoto\Documents\2012\ILC\Background\antidid-figure-new\vtx-ladderhits-23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7624" y="2153458"/>
              <a:ext cx="6272783" cy="23423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76" name="Picture 4" descr="D:\Users\miyamoto\Documents\2012\ILC\Background\antidid-figure-new\vtx-ladderhits-45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7624" y="4495826"/>
              <a:ext cx="6272782" cy="23423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915850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Users\miyamoto\Documents\2012\ILC\Background\antidid-figure-new\vtx-layer0-lad3and4and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276022"/>
            <a:ext cx="6562725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1187624" y="548680"/>
            <a:ext cx="34804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VTX hits in ladder 3 and 4 and 5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835696" y="5853987"/>
            <a:ext cx="6571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About half of hits in the inner most layer is in ladder 3, 4, and 5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10359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7300" y="1700808"/>
            <a:ext cx="6629400" cy="4495800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971600" y="523279"/>
            <a:ext cx="564770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Layer 2 ladder 9: </a:t>
            </a:r>
          </a:p>
          <a:p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Z distribution of ladder 9 is similar to layer0 ladders.</a:t>
            </a:r>
            <a:b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Many hits due to back scattering ?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39411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idx="4294967295"/>
          </p:nvPr>
        </p:nvSpPr>
        <p:spPr>
          <a:xfrm>
            <a:off x="316575" y="0"/>
            <a:ext cx="8535987" cy="606425"/>
          </a:xfrm>
        </p:spPr>
        <p:txBody>
          <a:bodyPr/>
          <a:lstStyle/>
          <a:p>
            <a:r>
              <a:rPr lang="en-US" altLang="ja-JP" dirty="0" smtClean="0"/>
              <a:t>VTX geometry to calculate hit occupancy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4294967295"/>
          </p:nvPr>
        </p:nvSpPr>
        <p:spPr>
          <a:xfrm>
            <a:off x="0" y="6572250"/>
            <a:ext cx="2500313" cy="220663"/>
          </a:xfrm>
        </p:spPr>
        <p:txBody>
          <a:bodyPr/>
          <a:lstStyle/>
          <a:p>
            <a:r>
              <a:rPr lang="en-US" altLang="ja-JP" smtClean="0"/>
              <a:t>18 April 2012    Akiya Miyamoto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294967295"/>
          </p:nvPr>
        </p:nvSpPr>
        <p:spPr>
          <a:xfrm>
            <a:off x="7239000" y="6567488"/>
            <a:ext cx="1905000" cy="228600"/>
          </a:xfrm>
        </p:spPr>
        <p:txBody>
          <a:bodyPr/>
          <a:lstStyle/>
          <a:p>
            <a:fld id="{BA713040-02FD-4B24-B735-CF7B9AB68790}" type="slidenum">
              <a:rPr lang="en-US" altLang="ja-JP" smtClean="0"/>
              <a:pPr/>
              <a:t>8</a:t>
            </a:fld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4294967295"/>
          </p:nvPr>
        </p:nvSpPr>
        <p:spPr>
          <a:xfrm>
            <a:off x="5500688" y="6572250"/>
            <a:ext cx="3643312" cy="220663"/>
          </a:xfrm>
        </p:spPr>
        <p:txBody>
          <a:bodyPr/>
          <a:lstStyle/>
          <a:p>
            <a:r>
              <a:rPr lang="en-US" altLang="ja-JP" smtClean="0"/>
              <a:t>ILD Analysis/Software meeting</a:t>
            </a:r>
            <a:endParaRPr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16575" y="763000"/>
            <a:ext cx="7885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n"/>
            </a:pP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Hit occupancy is calculated assuming 1 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SimTrackerHit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create 4 pixel hits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339951" y="1127520"/>
            <a:ext cx="54938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4 * ( # of 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simtracker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hits /BX ) * (# of BXs/Read out )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cxnSp>
        <p:nvCxnSpPr>
          <p:cNvPr id="11" name="直線コネクタ 10"/>
          <p:cNvCxnSpPr/>
          <p:nvPr/>
        </p:nvCxnSpPr>
        <p:spPr bwMode="auto">
          <a:xfrm>
            <a:off x="2422661" y="1496852"/>
            <a:ext cx="5328393" cy="10473"/>
          </a:xfrm>
          <a:prstGeom prst="line">
            <a:avLst/>
          </a:prstGeom>
          <a:noFill/>
          <a:ln w="25400" cap="flat" cmpd="sng" algn="ctr">
            <a:solidFill>
              <a:srgbClr val="23346C"/>
            </a:solidFill>
            <a:prstDash val="solid"/>
            <a:round/>
            <a:headEnd type="none" w="med" len="med"/>
            <a:tailEnd type="none"/>
          </a:ln>
          <a:effectLst/>
        </p:spPr>
      </p:cxnSp>
      <p:sp>
        <p:nvSpPr>
          <p:cNvPr id="12" name="テキスト ボックス 11"/>
          <p:cNvSpPr txBox="1"/>
          <p:nvPr/>
        </p:nvSpPr>
        <p:spPr>
          <a:xfrm>
            <a:off x="3070534" y="1523602"/>
            <a:ext cx="2377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total number of pixels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94270" y="1322659"/>
            <a:ext cx="1601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Occupancy = 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graphicFrame>
        <p:nvGraphicFramePr>
          <p:cNvPr id="16" name="表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9609467"/>
              </p:ext>
            </p:extLst>
          </p:nvPr>
        </p:nvGraphicFramePr>
        <p:xfrm>
          <a:off x="316575" y="1892934"/>
          <a:ext cx="8424934" cy="4598670"/>
        </p:xfrm>
        <a:graphic>
          <a:graphicData uri="http://schemas.openxmlformats.org/drawingml/2006/table">
            <a:tbl>
              <a:tblPr/>
              <a:tblGrid>
                <a:gridCol w="853930"/>
                <a:gridCol w="518458"/>
                <a:gridCol w="594701"/>
                <a:gridCol w="701442"/>
                <a:gridCol w="716692"/>
                <a:gridCol w="808184"/>
                <a:gridCol w="640447"/>
                <a:gridCol w="731940"/>
                <a:gridCol w="766249"/>
                <a:gridCol w="823433"/>
                <a:gridCol w="1269458"/>
              </a:tblGrid>
              <a:tr h="17145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Ladder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width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11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mm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Half length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Layer 0&amp;1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62.5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mm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145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Readout time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CMOS layer0&amp;1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46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usec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layer2,3,4,5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184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usec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FPCCD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 inter-pulse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1 TeV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Number of bunches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2450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bunch separation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366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nsec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ctr" fontAlgn="t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　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　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　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　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CMOS like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FPCCD like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FPCCD/CMOS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Layer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Width</a:t>
                      </a:r>
                      <a:b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</a:b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(mm)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HalfL</a:t>
                      </a:r>
                      <a:b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</a:b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(mm)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#Ladder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#BX/RO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Pixel size</a:t>
                      </a:r>
                      <a:b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</a:b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(um^2)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#Pixels</a:t>
                      </a:r>
                      <a:b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</a:b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(M)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#BX/RO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Pixel size</a:t>
                      </a:r>
                      <a:b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</a:b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(um^2)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#Pixels</a:t>
                      </a:r>
                      <a:b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</a:b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(M)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#RO/#Pixel ratio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0&amp;1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11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62.5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11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125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25^2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24.2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2450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5^2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605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0.784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2&amp;3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22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125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12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504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25^2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105.6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2450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5^2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2640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0.194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4&amp;5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22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125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18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504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25^2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158.4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2450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5^2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3960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0.194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500 GeV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number of bunches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1312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bunch separation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554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nsec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ctr" fontAlgn="t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　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　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　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　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CMOS like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FPCCD like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FPCCD/CMOS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Layer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Width</a:t>
                      </a:r>
                      <a:b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</a:b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(mm)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HalfL</a:t>
                      </a:r>
                      <a:b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</a:b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(mm)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#Ladder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#BX/RO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Pixel size</a:t>
                      </a:r>
                      <a:b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</a:b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(um^2)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#Pixels</a:t>
                      </a:r>
                      <a:b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</a:b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(M)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#BX/RO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Pixel size</a:t>
                      </a:r>
                      <a:b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</a:b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(um^2)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#Pixels</a:t>
                      </a:r>
                      <a:b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</a:b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(M)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#RO/#Pixel ratio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0&amp;1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11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62.5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11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83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25^2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24.2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1312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5^2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605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0.632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2&amp;3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22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125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12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333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25^2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105.6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1312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5^2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2640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0.158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4&amp;5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22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125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18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333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25^2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158.4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1312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5^2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3960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0.158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17" name="グループ化 16"/>
          <p:cNvGrpSpPr/>
          <p:nvPr/>
        </p:nvGrpSpPr>
        <p:grpSpPr>
          <a:xfrm>
            <a:off x="3275856" y="2442278"/>
            <a:ext cx="3930731" cy="1833688"/>
            <a:chOff x="3203848" y="1340768"/>
            <a:chExt cx="3930731" cy="1833688"/>
          </a:xfrm>
        </p:grpSpPr>
        <p:sp>
          <p:nvSpPr>
            <p:cNvPr id="18" name="フリーフォーム 17"/>
            <p:cNvSpPr/>
            <p:nvPr/>
          </p:nvSpPr>
          <p:spPr bwMode="auto">
            <a:xfrm>
              <a:off x="4831644" y="1628800"/>
              <a:ext cx="2302935" cy="1464356"/>
            </a:xfrm>
            <a:custGeom>
              <a:avLst/>
              <a:gdLst>
                <a:gd name="connsiteX0" fmla="*/ 0 w 2302935"/>
                <a:gd name="connsiteY0" fmla="*/ 688622 h 711200"/>
                <a:gd name="connsiteX1" fmla="*/ 33867 w 2302935"/>
                <a:gd name="connsiteY1" fmla="*/ 587022 h 711200"/>
                <a:gd name="connsiteX2" fmla="*/ 45156 w 2302935"/>
                <a:gd name="connsiteY2" fmla="*/ 553155 h 711200"/>
                <a:gd name="connsiteX3" fmla="*/ 67734 w 2302935"/>
                <a:gd name="connsiteY3" fmla="*/ 519288 h 711200"/>
                <a:gd name="connsiteX4" fmla="*/ 79023 w 2302935"/>
                <a:gd name="connsiteY4" fmla="*/ 485422 h 711200"/>
                <a:gd name="connsiteX5" fmla="*/ 146756 w 2302935"/>
                <a:gd name="connsiteY5" fmla="*/ 383822 h 711200"/>
                <a:gd name="connsiteX6" fmla="*/ 169334 w 2302935"/>
                <a:gd name="connsiteY6" fmla="*/ 349955 h 711200"/>
                <a:gd name="connsiteX7" fmla="*/ 191912 w 2302935"/>
                <a:gd name="connsiteY7" fmla="*/ 316088 h 711200"/>
                <a:gd name="connsiteX8" fmla="*/ 225778 w 2302935"/>
                <a:gd name="connsiteY8" fmla="*/ 270933 h 711200"/>
                <a:gd name="connsiteX9" fmla="*/ 259645 w 2302935"/>
                <a:gd name="connsiteY9" fmla="*/ 259644 h 711200"/>
                <a:gd name="connsiteX10" fmla="*/ 338667 w 2302935"/>
                <a:gd name="connsiteY10" fmla="*/ 191911 h 711200"/>
                <a:gd name="connsiteX11" fmla="*/ 440267 w 2302935"/>
                <a:gd name="connsiteY11" fmla="*/ 112888 h 711200"/>
                <a:gd name="connsiteX12" fmla="*/ 474134 w 2302935"/>
                <a:gd name="connsiteY12" fmla="*/ 90311 h 711200"/>
                <a:gd name="connsiteX13" fmla="*/ 541867 w 2302935"/>
                <a:gd name="connsiteY13" fmla="*/ 67733 h 711200"/>
                <a:gd name="connsiteX14" fmla="*/ 575734 w 2302935"/>
                <a:gd name="connsiteY14" fmla="*/ 45155 h 711200"/>
                <a:gd name="connsiteX15" fmla="*/ 643467 w 2302935"/>
                <a:gd name="connsiteY15" fmla="*/ 22577 h 711200"/>
                <a:gd name="connsiteX16" fmla="*/ 722489 w 2302935"/>
                <a:gd name="connsiteY16" fmla="*/ 0 h 711200"/>
                <a:gd name="connsiteX17" fmla="*/ 1241778 w 2302935"/>
                <a:gd name="connsiteY17" fmla="*/ 11288 h 711200"/>
                <a:gd name="connsiteX18" fmla="*/ 1467556 w 2302935"/>
                <a:gd name="connsiteY18" fmla="*/ 33866 h 711200"/>
                <a:gd name="connsiteX19" fmla="*/ 1704623 w 2302935"/>
                <a:gd name="connsiteY19" fmla="*/ 45155 h 711200"/>
                <a:gd name="connsiteX20" fmla="*/ 1794934 w 2302935"/>
                <a:gd name="connsiteY20" fmla="*/ 67733 h 711200"/>
                <a:gd name="connsiteX21" fmla="*/ 1840089 w 2302935"/>
                <a:gd name="connsiteY21" fmla="*/ 79022 h 711200"/>
                <a:gd name="connsiteX22" fmla="*/ 1896534 w 2302935"/>
                <a:gd name="connsiteY22" fmla="*/ 90311 h 711200"/>
                <a:gd name="connsiteX23" fmla="*/ 1998134 w 2302935"/>
                <a:gd name="connsiteY23" fmla="*/ 124177 h 711200"/>
                <a:gd name="connsiteX24" fmla="*/ 2065867 w 2302935"/>
                <a:gd name="connsiteY24" fmla="*/ 146755 h 711200"/>
                <a:gd name="connsiteX25" fmla="*/ 2099734 w 2302935"/>
                <a:gd name="connsiteY25" fmla="*/ 158044 h 711200"/>
                <a:gd name="connsiteX26" fmla="*/ 2133600 w 2302935"/>
                <a:gd name="connsiteY26" fmla="*/ 180622 h 711200"/>
                <a:gd name="connsiteX27" fmla="*/ 2178756 w 2302935"/>
                <a:gd name="connsiteY27" fmla="*/ 203200 h 711200"/>
                <a:gd name="connsiteX28" fmla="*/ 2201334 w 2302935"/>
                <a:gd name="connsiteY28" fmla="*/ 237066 h 711200"/>
                <a:gd name="connsiteX29" fmla="*/ 2235200 w 2302935"/>
                <a:gd name="connsiteY29" fmla="*/ 270933 h 711200"/>
                <a:gd name="connsiteX30" fmla="*/ 2246489 w 2302935"/>
                <a:gd name="connsiteY30" fmla="*/ 316088 h 711200"/>
                <a:gd name="connsiteX31" fmla="*/ 2269067 w 2302935"/>
                <a:gd name="connsiteY31" fmla="*/ 349955 h 711200"/>
                <a:gd name="connsiteX32" fmla="*/ 2280356 w 2302935"/>
                <a:gd name="connsiteY32" fmla="*/ 383822 h 711200"/>
                <a:gd name="connsiteX33" fmla="*/ 2291645 w 2302935"/>
                <a:gd name="connsiteY33" fmla="*/ 474133 h 711200"/>
                <a:gd name="connsiteX34" fmla="*/ 2302934 w 2302935"/>
                <a:gd name="connsiteY34" fmla="*/ 711200 h 711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302935" h="711200">
                  <a:moveTo>
                    <a:pt x="0" y="688622"/>
                  </a:moveTo>
                  <a:lnTo>
                    <a:pt x="33867" y="587022"/>
                  </a:lnTo>
                  <a:cubicBezTo>
                    <a:pt x="37630" y="575733"/>
                    <a:pt x="38555" y="563056"/>
                    <a:pt x="45156" y="553155"/>
                  </a:cubicBezTo>
                  <a:cubicBezTo>
                    <a:pt x="52682" y="541866"/>
                    <a:pt x="61666" y="531423"/>
                    <a:pt x="67734" y="519288"/>
                  </a:cubicBezTo>
                  <a:cubicBezTo>
                    <a:pt x="73056" y="508645"/>
                    <a:pt x="73244" y="495824"/>
                    <a:pt x="79023" y="485422"/>
                  </a:cubicBezTo>
                  <a:cubicBezTo>
                    <a:pt x="79038" y="485395"/>
                    <a:pt x="135458" y="400769"/>
                    <a:pt x="146756" y="383822"/>
                  </a:cubicBezTo>
                  <a:lnTo>
                    <a:pt x="169334" y="349955"/>
                  </a:lnTo>
                  <a:cubicBezTo>
                    <a:pt x="176860" y="338666"/>
                    <a:pt x="183771" y="326942"/>
                    <a:pt x="191912" y="316088"/>
                  </a:cubicBezTo>
                  <a:cubicBezTo>
                    <a:pt x="203201" y="301036"/>
                    <a:pt x="211324" y="282978"/>
                    <a:pt x="225778" y="270933"/>
                  </a:cubicBezTo>
                  <a:cubicBezTo>
                    <a:pt x="234920" y="263315"/>
                    <a:pt x="248356" y="263407"/>
                    <a:pt x="259645" y="259644"/>
                  </a:cubicBezTo>
                  <a:cubicBezTo>
                    <a:pt x="343682" y="175607"/>
                    <a:pt x="237294" y="278802"/>
                    <a:pt x="338667" y="191911"/>
                  </a:cubicBezTo>
                  <a:cubicBezTo>
                    <a:pt x="431509" y="112332"/>
                    <a:pt x="291625" y="211982"/>
                    <a:pt x="440267" y="112888"/>
                  </a:cubicBezTo>
                  <a:cubicBezTo>
                    <a:pt x="451556" y="105362"/>
                    <a:pt x="461263" y="94601"/>
                    <a:pt x="474134" y="90311"/>
                  </a:cubicBezTo>
                  <a:cubicBezTo>
                    <a:pt x="496712" y="82785"/>
                    <a:pt x="522065" y="80934"/>
                    <a:pt x="541867" y="67733"/>
                  </a:cubicBezTo>
                  <a:cubicBezTo>
                    <a:pt x="553156" y="60207"/>
                    <a:pt x="563336" y="50665"/>
                    <a:pt x="575734" y="45155"/>
                  </a:cubicBezTo>
                  <a:cubicBezTo>
                    <a:pt x="597482" y="35489"/>
                    <a:pt x="620889" y="30103"/>
                    <a:pt x="643467" y="22577"/>
                  </a:cubicBezTo>
                  <a:cubicBezTo>
                    <a:pt x="692051" y="6382"/>
                    <a:pt x="665792" y="14173"/>
                    <a:pt x="722489" y="0"/>
                  </a:cubicBezTo>
                  <a:lnTo>
                    <a:pt x="1241778" y="11288"/>
                  </a:lnTo>
                  <a:cubicBezTo>
                    <a:pt x="1664166" y="25606"/>
                    <a:pt x="1204870" y="15103"/>
                    <a:pt x="1467556" y="33866"/>
                  </a:cubicBezTo>
                  <a:cubicBezTo>
                    <a:pt x="1546467" y="39503"/>
                    <a:pt x="1625601" y="41392"/>
                    <a:pt x="1704623" y="45155"/>
                  </a:cubicBezTo>
                  <a:lnTo>
                    <a:pt x="1794934" y="67733"/>
                  </a:lnTo>
                  <a:cubicBezTo>
                    <a:pt x="1809986" y="71496"/>
                    <a:pt x="1824875" y="75979"/>
                    <a:pt x="1840089" y="79022"/>
                  </a:cubicBezTo>
                  <a:lnTo>
                    <a:pt x="1896534" y="90311"/>
                  </a:lnTo>
                  <a:cubicBezTo>
                    <a:pt x="1979325" y="131706"/>
                    <a:pt x="1901843" y="97916"/>
                    <a:pt x="1998134" y="124177"/>
                  </a:cubicBezTo>
                  <a:cubicBezTo>
                    <a:pt x="2021094" y="130439"/>
                    <a:pt x="2043289" y="139229"/>
                    <a:pt x="2065867" y="146755"/>
                  </a:cubicBezTo>
                  <a:lnTo>
                    <a:pt x="2099734" y="158044"/>
                  </a:lnTo>
                  <a:cubicBezTo>
                    <a:pt x="2111023" y="165570"/>
                    <a:pt x="2121820" y="173891"/>
                    <a:pt x="2133600" y="180622"/>
                  </a:cubicBezTo>
                  <a:cubicBezTo>
                    <a:pt x="2148211" y="188971"/>
                    <a:pt x="2165828" y="192427"/>
                    <a:pt x="2178756" y="203200"/>
                  </a:cubicBezTo>
                  <a:cubicBezTo>
                    <a:pt x="2189179" y="211886"/>
                    <a:pt x="2192648" y="226643"/>
                    <a:pt x="2201334" y="237066"/>
                  </a:cubicBezTo>
                  <a:cubicBezTo>
                    <a:pt x="2211554" y="249331"/>
                    <a:pt x="2223911" y="259644"/>
                    <a:pt x="2235200" y="270933"/>
                  </a:cubicBezTo>
                  <a:cubicBezTo>
                    <a:pt x="2238963" y="285985"/>
                    <a:pt x="2240377" y="301828"/>
                    <a:pt x="2246489" y="316088"/>
                  </a:cubicBezTo>
                  <a:cubicBezTo>
                    <a:pt x="2251834" y="328559"/>
                    <a:pt x="2262999" y="337820"/>
                    <a:pt x="2269067" y="349955"/>
                  </a:cubicBezTo>
                  <a:cubicBezTo>
                    <a:pt x="2274389" y="360598"/>
                    <a:pt x="2276593" y="372533"/>
                    <a:pt x="2280356" y="383822"/>
                  </a:cubicBezTo>
                  <a:cubicBezTo>
                    <a:pt x="2284119" y="413926"/>
                    <a:pt x="2289404" y="443878"/>
                    <a:pt x="2291645" y="474133"/>
                  </a:cubicBezTo>
                  <a:cubicBezTo>
                    <a:pt x="2303330" y="631873"/>
                    <a:pt x="2302934" y="623782"/>
                    <a:pt x="2302934" y="711200"/>
                  </a:cubicBezTo>
                </a:path>
              </a:pathLst>
            </a:custGeom>
            <a:noFill/>
            <a:ln w="28575" cap="flat" cmpd="sng" algn="ctr">
              <a:solidFill>
                <a:srgbClr val="23346C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テキスト ボックス 18"/>
            <p:cNvSpPr txBox="1"/>
            <p:nvPr/>
          </p:nvSpPr>
          <p:spPr>
            <a:xfrm>
              <a:off x="6156176" y="1340768"/>
              <a:ext cx="5565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solidFill>
                    <a:srgbClr val="23346C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x25</a:t>
              </a:r>
              <a:endParaRPr kumimoji="1" lang="ja-JP" altLang="en-US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20" name="フリーフォーム 19"/>
            <p:cNvSpPr/>
            <p:nvPr/>
          </p:nvSpPr>
          <p:spPr bwMode="auto">
            <a:xfrm>
              <a:off x="3203848" y="1710100"/>
              <a:ext cx="2232247" cy="1464356"/>
            </a:xfrm>
            <a:custGeom>
              <a:avLst/>
              <a:gdLst>
                <a:gd name="connsiteX0" fmla="*/ 0 w 2302935"/>
                <a:gd name="connsiteY0" fmla="*/ 688622 h 711200"/>
                <a:gd name="connsiteX1" fmla="*/ 33867 w 2302935"/>
                <a:gd name="connsiteY1" fmla="*/ 587022 h 711200"/>
                <a:gd name="connsiteX2" fmla="*/ 45156 w 2302935"/>
                <a:gd name="connsiteY2" fmla="*/ 553155 h 711200"/>
                <a:gd name="connsiteX3" fmla="*/ 67734 w 2302935"/>
                <a:gd name="connsiteY3" fmla="*/ 519288 h 711200"/>
                <a:gd name="connsiteX4" fmla="*/ 79023 w 2302935"/>
                <a:gd name="connsiteY4" fmla="*/ 485422 h 711200"/>
                <a:gd name="connsiteX5" fmla="*/ 146756 w 2302935"/>
                <a:gd name="connsiteY5" fmla="*/ 383822 h 711200"/>
                <a:gd name="connsiteX6" fmla="*/ 169334 w 2302935"/>
                <a:gd name="connsiteY6" fmla="*/ 349955 h 711200"/>
                <a:gd name="connsiteX7" fmla="*/ 191912 w 2302935"/>
                <a:gd name="connsiteY7" fmla="*/ 316088 h 711200"/>
                <a:gd name="connsiteX8" fmla="*/ 225778 w 2302935"/>
                <a:gd name="connsiteY8" fmla="*/ 270933 h 711200"/>
                <a:gd name="connsiteX9" fmla="*/ 259645 w 2302935"/>
                <a:gd name="connsiteY9" fmla="*/ 259644 h 711200"/>
                <a:gd name="connsiteX10" fmla="*/ 338667 w 2302935"/>
                <a:gd name="connsiteY10" fmla="*/ 191911 h 711200"/>
                <a:gd name="connsiteX11" fmla="*/ 440267 w 2302935"/>
                <a:gd name="connsiteY11" fmla="*/ 112888 h 711200"/>
                <a:gd name="connsiteX12" fmla="*/ 474134 w 2302935"/>
                <a:gd name="connsiteY12" fmla="*/ 90311 h 711200"/>
                <a:gd name="connsiteX13" fmla="*/ 541867 w 2302935"/>
                <a:gd name="connsiteY13" fmla="*/ 67733 h 711200"/>
                <a:gd name="connsiteX14" fmla="*/ 575734 w 2302935"/>
                <a:gd name="connsiteY14" fmla="*/ 45155 h 711200"/>
                <a:gd name="connsiteX15" fmla="*/ 643467 w 2302935"/>
                <a:gd name="connsiteY15" fmla="*/ 22577 h 711200"/>
                <a:gd name="connsiteX16" fmla="*/ 722489 w 2302935"/>
                <a:gd name="connsiteY16" fmla="*/ 0 h 711200"/>
                <a:gd name="connsiteX17" fmla="*/ 1241778 w 2302935"/>
                <a:gd name="connsiteY17" fmla="*/ 11288 h 711200"/>
                <a:gd name="connsiteX18" fmla="*/ 1467556 w 2302935"/>
                <a:gd name="connsiteY18" fmla="*/ 33866 h 711200"/>
                <a:gd name="connsiteX19" fmla="*/ 1704623 w 2302935"/>
                <a:gd name="connsiteY19" fmla="*/ 45155 h 711200"/>
                <a:gd name="connsiteX20" fmla="*/ 1794934 w 2302935"/>
                <a:gd name="connsiteY20" fmla="*/ 67733 h 711200"/>
                <a:gd name="connsiteX21" fmla="*/ 1840089 w 2302935"/>
                <a:gd name="connsiteY21" fmla="*/ 79022 h 711200"/>
                <a:gd name="connsiteX22" fmla="*/ 1896534 w 2302935"/>
                <a:gd name="connsiteY22" fmla="*/ 90311 h 711200"/>
                <a:gd name="connsiteX23" fmla="*/ 1998134 w 2302935"/>
                <a:gd name="connsiteY23" fmla="*/ 124177 h 711200"/>
                <a:gd name="connsiteX24" fmla="*/ 2065867 w 2302935"/>
                <a:gd name="connsiteY24" fmla="*/ 146755 h 711200"/>
                <a:gd name="connsiteX25" fmla="*/ 2099734 w 2302935"/>
                <a:gd name="connsiteY25" fmla="*/ 158044 h 711200"/>
                <a:gd name="connsiteX26" fmla="*/ 2133600 w 2302935"/>
                <a:gd name="connsiteY26" fmla="*/ 180622 h 711200"/>
                <a:gd name="connsiteX27" fmla="*/ 2178756 w 2302935"/>
                <a:gd name="connsiteY27" fmla="*/ 203200 h 711200"/>
                <a:gd name="connsiteX28" fmla="*/ 2201334 w 2302935"/>
                <a:gd name="connsiteY28" fmla="*/ 237066 h 711200"/>
                <a:gd name="connsiteX29" fmla="*/ 2235200 w 2302935"/>
                <a:gd name="connsiteY29" fmla="*/ 270933 h 711200"/>
                <a:gd name="connsiteX30" fmla="*/ 2246489 w 2302935"/>
                <a:gd name="connsiteY30" fmla="*/ 316088 h 711200"/>
                <a:gd name="connsiteX31" fmla="*/ 2269067 w 2302935"/>
                <a:gd name="connsiteY31" fmla="*/ 349955 h 711200"/>
                <a:gd name="connsiteX32" fmla="*/ 2280356 w 2302935"/>
                <a:gd name="connsiteY32" fmla="*/ 383822 h 711200"/>
                <a:gd name="connsiteX33" fmla="*/ 2291645 w 2302935"/>
                <a:gd name="connsiteY33" fmla="*/ 474133 h 711200"/>
                <a:gd name="connsiteX34" fmla="*/ 2302934 w 2302935"/>
                <a:gd name="connsiteY34" fmla="*/ 711200 h 711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302935" h="711200">
                  <a:moveTo>
                    <a:pt x="0" y="688622"/>
                  </a:moveTo>
                  <a:lnTo>
                    <a:pt x="33867" y="587022"/>
                  </a:lnTo>
                  <a:cubicBezTo>
                    <a:pt x="37630" y="575733"/>
                    <a:pt x="38555" y="563056"/>
                    <a:pt x="45156" y="553155"/>
                  </a:cubicBezTo>
                  <a:cubicBezTo>
                    <a:pt x="52682" y="541866"/>
                    <a:pt x="61666" y="531423"/>
                    <a:pt x="67734" y="519288"/>
                  </a:cubicBezTo>
                  <a:cubicBezTo>
                    <a:pt x="73056" y="508645"/>
                    <a:pt x="73244" y="495824"/>
                    <a:pt x="79023" y="485422"/>
                  </a:cubicBezTo>
                  <a:cubicBezTo>
                    <a:pt x="79038" y="485395"/>
                    <a:pt x="135458" y="400769"/>
                    <a:pt x="146756" y="383822"/>
                  </a:cubicBezTo>
                  <a:lnTo>
                    <a:pt x="169334" y="349955"/>
                  </a:lnTo>
                  <a:cubicBezTo>
                    <a:pt x="176860" y="338666"/>
                    <a:pt x="183771" y="326942"/>
                    <a:pt x="191912" y="316088"/>
                  </a:cubicBezTo>
                  <a:cubicBezTo>
                    <a:pt x="203201" y="301036"/>
                    <a:pt x="211324" y="282978"/>
                    <a:pt x="225778" y="270933"/>
                  </a:cubicBezTo>
                  <a:cubicBezTo>
                    <a:pt x="234920" y="263315"/>
                    <a:pt x="248356" y="263407"/>
                    <a:pt x="259645" y="259644"/>
                  </a:cubicBezTo>
                  <a:cubicBezTo>
                    <a:pt x="343682" y="175607"/>
                    <a:pt x="237294" y="278802"/>
                    <a:pt x="338667" y="191911"/>
                  </a:cubicBezTo>
                  <a:cubicBezTo>
                    <a:pt x="431509" y="112332"/>
                    <a:pt x="291625" y="211982"/>
                    <a:pt x="440267" y="112888"/>
                  </a:cubicBezTo>
                  <a:cubicBezTo>
                    <a:pt x="451556" y="105362"/>
                    <a:pt x="461263" y="94601"/>
                    <a:pt x="474134" y="90311"/>
                  </a:cubicBezTo>
                  <a:cubicBezTo>
                    <a:pt x="496712" y="82785"/>
                    <a:pt x="522065" y="80934"/>
                    <a:pt x="541867" y="67733"/>
                  </a:cubicBezTo>
                  <a:cubicBezTo>
                    <a:pt x="553156" y="60207"/>
                    <a:pt x="563336" y="50665"/>
                    <a:pt x="575734" y="45155"/>
                  </a:cubicBezTo>
                  <a:cubicBezTo>
                    <a:pt x="597482" y="35489"/>
                    <a:pt x="620889" y="30103"/>
                    <a:pt x="643467" y="22577"/>
                  </a:cubicBezTo>
                  <a:cubicBezTo>
                    <a:pt x="692051" y="6382"/>
                    <a:pt x="665792" y="14173"/>
                    <a:pt x="722489" y="0"/>
                  </a:cubicBezTo>
                  <a:lnTo>
                    <a:pt x="1241778" y="11288"/>
                  </a:lnTo>
                  <a:cubicBezTo>
                    <a:pt x="1664166" y="25606"/>
                    <a:pt x="1204870" y="15103"/>
                    <a:pt x="1467556" y="33866"/>
                  </a:cubicBezTo>
                  <a:cubicBezTo>
                    <a:pt x="1546467" y="39503"/>
                    <a:pt x="1625601" y="41392"/>
                    <a:pt x="1704623" y="45155"/>
                  </a:cubicBezTo>
                  <a:lnTo>
                    <a:pt x="1794934" y="67733"/>
                  </a:lnTo>
                  <a:cubicBezTo>
                    <a:pt x="1809986" y="71496"/>
                    <a:pt x="1824875" y="75979"/>
                    <a:pt x="1840089" y="79022"/>
                  </a:cubicBezTo>
                  <a:lnTo>
                    <a:pt x="1896534" y="90311"/>
                  </a:lnTo>
                  <a:cubicBezTo>
                    <a:pt x="1979325" y="131706"/>
                    <a:pt x="1901843" y="97916"/>
                    <a:pt x="1998134" y="124177"/>
                  </a:cubicBezTo>
                  <a:cubicBezTo>
                    <a:pt x="2021094" y="130439"/>
                    <a:pt x="2043289" y="139229"/>
                    <a:pt x="2065867" y="146755"/>
                  </a:cubicBezTo>
                  <a:lnTo>
                    <a:pt x="2099734" y="158044"/>
                  </a:lnTo>
                  <a:cubicBezTo>
                    <a:pt x="2111023" y="165570"/>
                    <a:pt x="2121820" y="173891"/>
                    <a:pt x="2133600" y="180622"/>
                  </a:cubicBezTo>
                  <a:cubicBezTo>
                    <a:pt x="2148211" y="188971"/>
                    <a:pt x="2165828" y="192427"/>
                    <a:pt x="2178756" y="203200"/>
                  </a:cubicBezTo>
                  <a:cubicBezTo>
                    <a:pt x="2189179" y="211886"/>
                    <a:pt x="2192648" y="226643"/>
                    <a:pt x="2201334" y="237066"/>
                  </a:cubicBezTo>
                  <a:cubicBezTo>
                    <a:pt x="2211554" y="249331"/>
                    <a:pt x="2223911" y="259644"/>
                    <a:pt x="2235200" y="270933"/>
                  </a:cubicBezTo>
                  <a:cubicBezTo>
                    <a:pt x="2238963" y="285985"/>
                    <a:pt x="2240377" y="301828"/>
                    <a:pt x="2246489" y="316088"/>
                  </a:cubicBezTo>
                  <a:cubicBezTo>
                    <a:pt x="2251834" y="328559"/>
                    <a:pt x="2262999" y="337820"/>
                    <a:pt x="2269067" y="349955"/>
                  </a:cubicBezTo>
                  <a:cubicBezTo>
                    <a:pt x="2274389" y="360598"/>
                    <a:pt x="2276593" y="372533"/>
                    <a:pt x="2280356" y="383822"/>
                  </a:cubicBezTo>
                  <a:cubicBezTo>
                    <a:pt x="2284119" y="413926"/>
                    <a:pt x="2289404" y="443878"/>
                    <a:pt x="2291645" y="474133"/>
                  </a:cubicBezTo>
                  <a:cubicBezTo>
                    <a:pt x="2303330" y="631873"/>
                    <a:pt x="2302934" y="623782"/>
                    <a:pt x="2302934" y="711200"/>
                  </a:cubicBezTo>
                </a:path>
              </a:pathLst>
            </a:custGeom>
            <a:noFill/>
            <a:ln w="28575" cap="flat" cmpd="sng" algn="ctr">
              <a:solidFill>
                <a:srgbClr val="92D050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テキスト ボックス 20"/>
            <p:cNvSpPr txBox="1"/>
            <p:nvPr/>
          </p:nvSpPr>
          <p:spPr>
            <a:xfrm>
              <a:off x="4319971" y="1525434"/>
              <a:ext cx="6335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 smtClean="0">
                  <a:solidFill>
                    <a:srgbClr val="23346C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1/20</a:t>
              </a:r>
              <a:endParaRPr kumimoji="1" lang="ja-JP" altLang="en-US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6963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idx="4294967295"/>
          </p:nvPr>
        </p:nvSpPr>
        <p:spPr>
          <a:xfrm>
            <a:off x="279997" y="116632"/>
            <a:ext cx="8334375" cy="606425"/>
          </a:xfrm>
        </p:spPr>
        <p:txBody>
          <a:bodyPr/>
          <a:lstStyle/>
          <a:p>
            <a:r>
              <a:rPr kumimoji="1" lang="en-US" altLang="ja-JP" dirty="0" smtClean="0"/>
              <a:t>VTX </a:t>
            </a:r>
            <a:r>
              <a:rPr kumimoji="1" lang="en-US" altLang="ja-JP" dirty="0" err="1" smtClean="0"/>
              <a:t>bkg</a:t>
            </a:r>
            <a:r>
              <a:rPr kumimoji="1" lang="en-US" altLang="ja-JP" dirty="0" smtClean="0"/>
              <a:t> hit occupancy ( w. “CMOS” ) 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294967295"/>
          </p:nvPr>
        </p:nvSpPr>
        <p:spPr>
          <a:xfrm>
            <a:off x="7239000" y="6567488"/>
            <a:ext cx="1905000" cy="228600"/>
          </a:xfrm>
        </p:spPr>
        <p:txBody>
          <a:bodyPr/>
          <a:lstStyle/>
          <a:p>
            <a:fld id="{BA713040-02FD-4B24-B735-CF7B9AB68790}" type="slidenum">
              <a:rPr lang="en-US" altLang="ja-JP" smtClean="0"/>
              <a:pPr/>
              <a:t>9</a:t>
            </a:fld>
            <a:endParaRPr lang="en-US" altLang="ja-JP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90293" y="3861048"/>
            <a:ext cx="8552341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n"/>
            </a:pP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Hit occupancies are estimated at 1 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TeV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and 500 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GeV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, with different det. 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config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.</a:t>
            </a:r>
          </a:p>
          <a:p>
            <a:pPr marL="285750" indent="-285750">
              <a:buFont typeface="Wingdings" pitchFamily="2" charset="2"/>
              <a:buChar char="n"/>
            </a:pP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 tracker hit = 4 pixel hits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accumed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.</a:t>
            </a:r>
            <a:endParaRPr kumimoji="1" lang="en-US" altLang="ja-JP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285750" indent="-285750">
              <a:buFont typeface="Wingdings" pitchFamily="2" charset="2"/>
              <a:buChar char="n"/>
            </a:pP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500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GeV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case, ILD_00fwp01 results consistent with LOI values </a:t>
            </a:r>
            <a:b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                      ILD_O1_v02 is about 20~30% less than ILD_00fwp01 in L0&amp;1.</a:t>
            </a:r>
          </a:p>
          <a:p>
            <a:pPr marL="285750" indent="-285750">
              <a:buFont typeface="Wingdings" pitchFamily="2" charset="2"/>
              <a:buChar char="n"/>
            </a:pP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1000 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GeV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: w. 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AntiDID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is about x4 of 500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GeV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/>
            </a:r>
            <a:b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                 no DID/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w.DID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x4 more hits in 1</a:t>
            </a:r>
            <a:r>
              <a:rPr lang="en-US" altLang="ja-JP" baseline="30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st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layer.</a:t>
            </a:r>
            <a:b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Note: # Pairs = 430k/BX(1TeV), 169k/BX(500GeV)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 x 2.5</a:t>
            </a:r>
            <a:endParaRPr lang="en-US" altLang="ja-JP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285750" indent="-285750">
              <a:buFont typeface="Wingdings" pitchFamily="2" charset="2"/>
              <a:buChar char="n"/>
            </a:pP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Considering phi dep. Layer 0, ladder 3~5 have ~1/2 hits of 11 ladders. </a:t>
            </a:r>
          </a:p>
          <a:p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	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itchFamily="2" charset="2"/>
              </a:rPr>
              <a:t> Occupancy would be ~ 3 larger in these ladders</a:t>
            </a:r>
            <a:endParaRPr lang="en-US" altLang="ja-JP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3726457"/>
              </p:ext>
            </p:extLst>
          </p:nvPr>
        </p:nvGraphicFramePr>
        <p:xfrm>
          <a:off x="279336" y="980728"/>
          <a:ext cx="8370268" cy="266509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36637"/>
                <a:gridCol w="802832"/>
                <a:gridCol w="847434"/>
                <a:gridCol w="735930"/>
                <a:gridCol w="802832"/>
                <a:gridCol w="802832"/>
                <a:gridCol w="958938"/>
                <a:gridCol w="713629"/>
                <a:gridCol w="802832"/>
                <a:gridCol w="966372"/>
              </a:tblGrid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Beam </a:t>
                      </a:r>
                      <a:r>
                        <a:rPr lang="en-US" sz="1400" u="none" strike="noStrike" dirty="0" err="1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para</a:t>
                      </a:r>
                      <a:r>
                        <a:rPr lang="en-US" sz="1400" u="none" strike="noStrike" dirty="0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.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1000GeV-B1b_ws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500 GeV_ws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LOI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DID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w. AntiDID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no. DID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w. AntiDID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w. AntiDID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400" u="none" strike="noStrike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　</a:t>
                      </a:r>
                      <a:endParaRPr lang="ja-JP" altLang="en-US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Detector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ILD_O1_v02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ILD_O1_v02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ILD_O1_v02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ILD_00fwp01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400" u="none" strike="noStrike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　</a:t>
                      </a:r>
                      <a:endParaRPr lang="ja-JP" altLang="en-US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Sim. Stat.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20Bx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20Bx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7Bx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7Bx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400" u="none" strike="noStrike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　</a:t>
                      </a:r>
                      <a:endParaRPr lang="ja-JP" altLang="en-US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Layer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Hits/BX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Hit occ.(%)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Hits/BX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Hit occ.(%)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Hits/BX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Hit occ.(%)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Hits/BX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Hit occ.(%)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Hit occ.(%)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0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400" u="none" strike="noStrike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6214.4 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400" u="none" strike="noStrike" dirty="0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12.84 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400" u="none" strike="noStrike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25821.0 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400" u="none" strike="noStrike" dirty="0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53.35 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400" u="none" strike="noStrike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2132.3 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400" u="none" strike="noStrike" dirty="0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2.93 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400" u="none" strike="noStrike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2678.6 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400" u="none" strike="noStrike" dirty="0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3.67 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400" u="none" strike="noStrike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3.33 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1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400" u="none" strike="noStrike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3333.6 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400" u="none" strike="noStrike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6.89 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400" u="none" strike="noStrike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14599.4 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400" u="none" strike="noStrike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30.16 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400" u="none" strike="noStrike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1102.4 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400" u="none" strike="noStrike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1.51 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400" u="none" strike="noStrike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1674.4 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400" u="none" strike="noStrike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2.30 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400" u="none" strike="noStrike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1.90 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2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400" u="none" strike="noStrike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1143.1 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400" u="none" strike="noStrike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2.18 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400" u="none" strike="noStrike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788.5 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400" u="none" strike="noStrike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1.51 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400" u="none" strike="noStrike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349.1 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400" u="none" strike="noStrike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0.44 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400" u="none" strike="noStrike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335.3 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400" u="none" strike="noStrike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0.42 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400" u="none" strike="noStrike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0.40 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3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400" u="none" strike="noStrike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663.3 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400" u="none" strike="noStrike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1.27 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400" u="none" strike="noStrike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567.3 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400" u="none" strike="noStrike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1.08 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400" u="none" strike="noStrike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223.3 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400" u="none" strike="noStrike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0.28 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400" u="none" strike="noStrike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287.1 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400" u="none" strike="noStrike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0.36 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400" u="none" strike="noStrike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0.33 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4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400" u="none" strike="noStrike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317.0 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400" u="none" strike="noStrike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0.40 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400" u="none" strike="noStrike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341.6 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400" u="none" strike="noStrike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0.43 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400" u="none" strike="noStrike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91.0 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400" u="none" strike="noStrike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0.08 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400" u="none" strike="noStrike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69.4 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400" u="none" strike="noStrike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0.06 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400" u="none" strike="noStrike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0.08 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u="none" strike="noStrike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5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400" u="none" strike="noStrike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271.7 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400" u="none" strike="noStrike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0.35 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400" u="none" strike="noStrike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333.0 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400" u="none" strike="noStrike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0.42 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400" u="none" strike="noStrike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90.3 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400" u="none" strike="noStrike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0.08 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400" u="none" strike="noStrike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62.1 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400" u="none" strike="noStrike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0.05 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400" u="none" strike="noStrike" dirty="0">
                          <a:effectLst/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0.06 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marL="9525" marR="9525" marT="9525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2207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白紙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ilk">
      <a:majorFont>
        <a:latin typeface="Arial"/>
        <a:ea typeface=""/>
        <a:cs typeface=""/>
        <a:font script="Jpan" typeface="ＭＳ Ｐゴシック"/>
        <a:font script="Hang" typeface="돋음"/>
        <a:font script="Hans" typeface="方正姚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돋음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2700" cap="flat" cmpd="sng" algn="ctr">
          <a:solidFill>
            <a:srgbClr val="23346C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8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spDef>
    <a:lnDef>
      <a:spPr bwMode="auto">
        <a:noFill/>
        <a:ln w="25400" cap="flat" cmpd="sng" algn="ctr">
          <a:solidFill>
            <a:schemeClr val="accent3">
              <a:lumMod val="75000"/>
            </a:schemeClr>
          </a:solidFill>
          <a:prstDash val="solid"/>
          <a:round/>
          <a:headEnd type="none" w="med" len="med"/>
          <a:tailEnd type="none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kumimoji="1" dirty="0" smtClean="0">
            <a:solidFill>
              <a:srgbClr val="23346C"/>
            </a:solidFill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txDef>
  </a:objectDefaults>
  <a:extraClrSchemeLst>
    <a:extraClrScheme>
      <a:clrScheme name="GLD_templa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D_templa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白紙2</Template>
  <TotalTime>3370</TotalTime>
  <Words>786</Words>
  <Application>Microsoft Office PowerPoint</Application>
  <PresentationFormat>画面に合わせる (4:3)</PresentationFormat>
  <Paragraphs>381</Paragraphs>
  <Slides>16</Slides>
  <Notes>0</Notes>
  <HiddenSlides>1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16</vt:i4>
      </vt:variant>
    </vt:vector>
  </HeadingPairs>
  <TitlesOfParts>
    <vt:vector size="17" baseType="lpstr">
      <vt:lpstr>白紙2</vt:lpstr>
      <vt:lpstr>1 TeV pair backgrounds with ILD_O1_v02 </vt:lpstr>
      <vt:lpstr>Simulation conditions</vt:lpstr>
      <vt:lpstr>VTX hits in XY plane</vt:lpstr>
      <vt:lpstr>Z distribution</vt:lpstr>
      <vt:lpstr>PowerPoint プレゼンテーション</vt:lpstr>
      <vt:lpstr>PowerPoint プレゼンテーション</vt:lpstr>
      <vt:lpstr>PowerPoint プレゼンテーション</vt:lpstr>
      <vt:lpstr>VTX geometry to calculate hit occupancy</vt:lpstr>
      <vt:lpstr>VTX bkg hit occupancy ( w. “CMOS” ) 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Summary</vt:lpstr>
      <vt:lpstr>PowerPoint プレゼンテーション</vt:lpstr>
      <vt:lpstr>PowerPoint プレゼンテーション</vt:lpstr>
    </vt:vector>
  </TitlesOfParts>
  <Company>KEK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LCWorkshop Report</dc:title>
  <dc:creator>miyamoto</dc:creator>
  <cp:lastModifiedBy>miyamoto</cp:lastModifiedBy>
  <cp:revision>212</cp:revision>
  <dcterms:created xsi:type="dcterms:W3CDTF">2009-06-04T06:26:41Z</dcterms:created>
  <dcterms:modified xsi:type="dcterms:W3CDTF">2012-04-18T12:14:40Z</dcterms:modified>
</cp:coreProperties>
</file>