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78" r:id="rId3"/>
    <p:sldId id="280" r:id="rId4"/>
    <p:sldId id="282" r:id="rId5"/>
    <p:sldId id="283" r:id="rId6"/>
    <p:sldId id="281" r:id="rId7"/>
    <p:sldId id="286" r:id="rId8"/>
    <p:sldId id="279" r:id="rId9"/>
    <p:sldId id="288" r:id="rId10"/>
    <p:sldId id="285" r:id="rId11"/>
    <p:sldId id="287" r:id="rId1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99"/>
    <a:srgbClr val="00FF00"/>
    <a:srgbClr val="FF00FF"/>
  </p:clrMru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6377" autoAdjust="0"/>
  </p:normalViewPr>
  <p:slideViewPr>
    <p:cSldViewPr>
      <p:cViewPr varScale="1">
        <p:scale>
          <a:sx n="85" d="100"/>
          <a:sy n="85" d="100"/>
        </p:scale>
        <p:origin x="-1138" y="-7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154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144" y="-7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12E05-BB37-4F77-86E2-886204394E1C}" type="datetimeFigureOut">
              <a:rPr lang="en-GB" smtClean="0"/>
              <a:pPr/>
              <a:t>17/04/2012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DB5EF-51DB-4637-AB4C-1364AB81D72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7BB0C9-A746-4E6C-97E3-C6FC04F9D9C2}" type="datetimeFigureOut">
              <a:rPr lang="en-GB" smtClean="0"/>
              <a:pPr/>
              <a:t>17/04/2012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5D9A5-BC11-44CB-B42F-E5AF3A14C8D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11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8</a:t>
            </a:fld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9</a:t>
            </a:fld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10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17/04/2012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5300" y="-90264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17/04/2012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-99392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17/04/2012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17/04/2012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-90264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17/04/2012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17/04/2012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95300" y="-90264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17/04/2012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95300" y="-90264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17/04/2012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17/04/2012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17/04/2012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-15300"/>
            <a:ext cx="9906000" cy="932400"/>
          </a:xfrm>
          <a:prstGeom prst="rect">
            <a:avLst/>
          </a:prstGeom>
          <a:gradFill flip="none" rotWithShape="1">
            <a:gsLst>
              <a:gs pos="0">
                <a:srgbClr val="FF6600">
                  <a:alpha val="27000"/>
                </a:srgbClr>
              </a:gs>
              <a:gs pos="100000">
                <a:srgbClr val="FFFFFF">
                  <a:alpha val="27000"/>
                </a:srgbClr>
              </a:gs>
            </a:gsLst>
            <a:lin ang="0" scaled="1"/>
            <a:tileRect/>
          </a:gradFill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j-lt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85875" y="188182"/>
            <a:ext cx="7489825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75" tIns="48388" rIns="96775" bIns="48388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 bwMode="auto">
          <a:xfrm>
            <a:off x="0" y="990600"/>
            <a:ext cx="7239000" cy="228600"/>
          </a:xfrm>
          <a:prstGeom prst="line">
            <a:avLst/>
          </a:prstGeom>
          <a:noFill/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 userDrawn="1"/>
        </p:nvCxnSpPr>
        <p:spPr bwMode="auto">
          <a:xfrm>
            <a:off x="0" y="990600"/>
            <a:ext cx="7239000" cy="228600"/>
          </a:xfrm>
          <a:prstGeom prst="line">
            <a:avLst/>
          </a:prstGeom>
          <a:noFill/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 userDrawn="1"/>
        </p:nvCxnSpPr>
        <p:spPr bwMode="auto">
          <a:xfrm>
            <a:off x="0" y="914400"/>
            <a:ext cx="9906000" cy="1588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" name="Picture 17" descr="CLIC-Logo-Color-72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9190366" y="116632"/>
            <a:ext cx="664109" cy="66410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9" name="Rectangle 28"/>
          <p:cNvSpPr/>
          <p:nvPr userDrawn="1"/>
        </p:nvSpPr>
        <p:spPr bwMode="auto">
          <a:xfrm>
            <a:off x="-620" y="6551735"/>
            <a:ext cx="9910678" cy="311122"/>
          </a:xfrm>
          <a:prstGeom prst="rect">
            <a:avLst/>
          </a:prstGeom>
          <a:gradFill flip="none" rotWithShape="1">
            <a:gsLst>
              <a:gs pos="0">
                <a:srgbClr val="FF6600">
                  <a:alpha val="27000"/>
                </a:srgbClr>
              </a:gs>
              <a:gs pos="100000">
                <a:srgbClr val="FFFFFF">
                  <a:alpha val="27000"/>
                </a:srgbClr>
              </a:gs>
            </a:gsLst>
            <a:lin ang="0" scaled="1"/>
            <a:tileRect/>
          </a:gradFill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3" name="Line 10"/>
          <p:cNvSpPr>
            <a:spLocks noChangeShapeType="1"/>
          </p:cNvSpPr>
          <p:nvPr userDrawn="1"/>
        </p:nvSpPr>
        <p:spPr bwMode="auto">
          <a:xfrm>
            <a:off x="0" y="6545686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9" name="TextBox 18"/>
          <p:cNvSpPr txBox="1"/>
          <p:nvPr userDrawn="1"/>
        </p:nvSpPr>
        <p:spPr>
          <a:xfrm>
            <a:off x="-15552" y="6525344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John</a:t>
            </a:r>
            <a:r>
              <a:rPr lang="en-GB" sz="1600" baseline="0" dirty="0" smtClean="0"/>
              <a:t> Marshall</a:t>
            </a:r>
            <a:endParaRPr lang="en-GB" sz="1600" dirty="0"/>
          </a:p>
        </p:txBody>
      </p:sp>
      <p:sp>
        <p:nvSpPr>
          <p:cNvPr id="20" name="TextBox 19"/>
          <p:cNvSpPr txBox="1"/>
          <p:nvPr userDrawn="1"/>
        </p:nvSpPr>
        <p:spPr>
          <a:xfrm>
            <a:off x="3800872" y="6525344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PandoraPFA Status</a:t>
            </a:r>
            <a:endParaRPr lang="en-GB" sz="1600" dirty="0"/>
          </a:p>
        </p:txBody>
      </p:sp>
      <p:sp>
        <p:nvSpPr>
          <p:cNvPr id="21" name="TextBox 20"/>
          <p:cNvSpPr txBox="1"/>
          <p:nvPr userDrawn="1"/>
        </p:nvSpPr>
        <p:spPr>
          <a:xfrm>
            <a:off x="7617296" y="6525344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DEA66196-95B4-41ED-AAF8-FB507B2365B7}" type="slidenum">
              <a:rPr lang="en-GB" sz="1600" smtClean="0"/>
              <a:pPr algn="r"/>
              <a:t>‹#›</a:t>
            </a:fld>
            <a:endParaRPr lang="en-GB" sz="1600" dirty="0"/>
          </a:p>
        </p:txBody>
      </p:sp>
      <p:pic>
        <p:nvPicPr>
          <p:cNvPr id="23" name="Picture 2"/>
          <p:cNvPicPr>
            <a:picLocks noChangeAspect="1" noChangeArrowheads="1"/>
          </p:cNvPicPr>
          <p:nvPr userDrawn="1"/>
        </p:nvPicPr>
        <p:blipFill>
          <a:blip r:embed="rId14" cstate="print">
            <a:lum/>
          </a:blip>
          <a:srcRect/>
          <a:stretch>
            <a:fillRect/>
          </a:stretch>
        </p:blipFill>
        <p:spPr bwMode="auto">
          <a:xfrm>
            <a:off x="200472" y="242586"/>
            <a:ext cx="360040" cy="4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>
        <a:defRPr sz="4400">
          <a:latin typeface="+mj-lt"/>
        </a:defRPr>
      </a:lvl1pPr>
    </p:titleStyle>
    <p:bodyStyle>
      <a:lvl5pPr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2993" y="2204864"/>
            <a:ext cx="3458399" cy="1470025"/>
          </a:xfrm>
        </p:spPr>
        <p:txBody>
          <a:bodyPr>
            <a:noAutofit/>
          </a:bodyPr>
          <a:lstStyle/>
          <a:p>
            <a:pPr algn="l"/>
            <a:r>
              <a:rPr lang="en-GB" sz="42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PandoraPFA:</a:t>
            </a:r>
            <a:br>
              <a:rPr lang="en-GB" sz="42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en-GB" sz="4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Status for ILD</a:t>
            </a:r>
            <a:endParaRPr lang="en-GB" sz="42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6616" y="4869160"/>
            <a:ext cx="6934200" cy="1320552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ILD Analysis/Software Meeting, 18/04/2012</a:t>
            </a:r>
          </a:p>
          <a:p>
            <a:endParaRPr lang="en-GB" sz="11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r>
              <a:rPr lang="en-GB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J.S. Marshall, University of Cambridge</a:t>
            </a:r>
            <a:endParaRPr lang="en-GB" sz="28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1424608" y="1844824"/>
            <a:ext cx="3400395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</a:t>
            </a:r>
            <a:r>
              <a:rPr lang="en-GB" dirty="0" smtClean="0">
                <a:sym typeface="Symbol"/>
              </a:rPr>
              <a:t></a:t>
            </a:r>
            <a:r>
              <a:rPr lang="en-GB" dirty="0" smtClean="0"/>
              <a:t>uds Results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16496" y="5301208"/>
          <a:ext cx="6336705" cy="9144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952328"/>
                <a:gridCol w="1656184"/>
                <a:gridCol w="1728193"/>
              </a:tblGrid>
              <a:tr h="232792">
                <a:tc>
                  <a:txBody>
                    <a:bodyPr/>
                    <a:lstStyle/>
                    <a:p>
                      <a:pPr algn="r">
                        <a:tabLst/>
                      </a:pPr>
                      <a:r>
                        <a:rPr lang="en-GB" sz="1400" dirty="0" smtClean="0"/>
                        <a:t>E</a:t>
                      </a:r>
                      <a:r>
                        <a:rPr lang="en-GB" sz="1400" baseline="-25000" dirty="0" smtClean="0"/>
                        <a:t>z</a:t>
                      </a:r>
                      <a:r>
                        <a:rPr lang="en-GB" sz="1400" baseline="0" dirty="0" smtClean="0"/>
                        <a:t> (= 2 * E</a:t>
                      </a:r>
                      <a:r>
                        <a:rPr lang="en-GB" sz="1400" baseline="-25000" dirty="0" smtClean="0"/>
                        <a:t>j</a:t>
                      </a:r>
                      <a:r>
                        <a:rPr lang="en-GB" sz="1400" baseline="0" dirty="0" smtClean="0"/>
                        <a:t>)       </a:t>
                      </a:r>
                      <a:endParaRPr lang="en-GB" sz="1400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91GeV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500GeV</a:t>
                      </a:r>
                      <a:endParaRPr lang="en-GB" sz="1400" b="1" dirty="0"/>
                    </a:p>
                  </a:txBody>
                  <a:tcPr/>
                </a:tc>
              </a:tr>
              <a:tr h="232792">
                <a:tc>
                  <a:txBody>
                    <a:bodyPr/>
                    <a:lstStyle/>
                    <a:p>
                      <a:pPr algn="r"/>
                      <a:r>
                        <a:rPr lang="en-GB" sz="1400" b="1" dirty="0" smtClean="0"/>
                        <a:t>ILD_00</a:t>
                      </a:r>
                      <a:r>
                        <a:rPr lang="en-GB" sz="1400" dirty="0" smtClean="0"/>
                        <a:t>, 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RMS</a:t>
                      </a:r>
                      <a:r>
                        <a:rPr lang="en-GB" sz="1400" baseline="-25000" dirty="0" smtClean="0"/>
                        <a:t>90</a:t>
                      </a:r>
                      <a:r>
                        <a:rPr lang="en-GB" sz="1400" dirty="0" smtClean="0"/>
                        <a:t>(E</a:t>
                      </a:r>
                      <a:r>
                        <a:rPr lang="en-GB" sz="1400" baseline="-25000" dirty="0" smtClean="0"/>
                        <a:t>j</a:t>
                      </a:r>
                      <a:r>
                        <a:rPr lang="en-GB" sz="1400" dirty="0" smtClean="0"/>
                        <a:t>)/mean</a:t>
                      </a:r>
                      <a:r>
                        <a:rPr lang="en-GB" sz="1400" baseline="-25000" dirty="0" smtClean="0"/>
                        <a:t>90</a:t>
                      </a:r>
                      <a:r>
                        <a:rPr lang="en-GB" sz="1400" dirty="0" smtClean="0"/>
                        <a:t>(E</a:t>
                      </a:r>
                      <a:r>
                        <a:rPr lang="en-GB" sz="1400" baseline="-25000" dirty="0" smtClean="0"/>
                        <a:t>j</a:t>
                      </a:r>
                      <a:r>
                        <a:rPr lang="en-GB" sz="1400" baseline="0" dirty="0" smtClean="0"/>
                        <a:t>) [%]</a:t>
                      </a:r>
                      <a:endParaRPr lang="en-GB" sz="14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3.69 ± 0.05</a:t>
                      </a:r>
                      <a:endParaRPr lang="en-GB" sz="1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3.40 ± 0.05</a:t>
                      </a:r>
                      <a:endParaRPr lang="en-GB" sz="1400" b="1" dirty="0"/>
                    </a:p>
                  </a:txBody>
                  <a:tcPr/>
                </a:tc>
              </a:tr>
              <a:tr h="232792">
                <a:tc>
                  <a:txBody>
                    <a:bodyPr/>
                    <a:lstStyle/>
                    <a:p>
                      <a:pPr algn="r"/>
                      <a:r>
                        <a:rPr lang="en-GB" sz="1400" b="1" dirty="0" smtClean="0"/>
                        <a:t>ILD_O1_v02</a:t>
                      </a:r>
                      <a:r>
                        <a:rPr lang="en-GB" sz="1400" dirty="0" smtClean="0"/>
                        <a:t>, RMS</a:t>
                      </a:r>
                      <a:r>
                        <a:rPr lang="en-GB" sz="1400" baseline="-25000" dirty="0" smtClean="0"/>
                        <a:t>90</a:t>
                      </a:r>
                      <a:r>
                        <a:rPr lang="en-GB" sz="1400" dirty="0" smtClean="0"/>
                        <a:t>(E</a:t>
                      </a:r>
                      <a:r>
                        <a:rPr lang="en-GB" sz="1400" baseline="-25000" dirty="0" smtClean="0"/>
                        <a:t>j</a:t>
                      </a:r>
                      <a:r>
                        <a:rPr lang="en-GB" sz="1400" dirty="0" smtClean="0"/>
                        <a:t>)/mean</a:t>
                      </a:r>
                      <a:r>
                        <a:rPr lang="en-GB" sz="1400" baseline="-25000" dirty="0" smtClean="0"/>
                        <a:t>90</a:t>
                      </a:r>
                      <a:r>
                        <a:rPr lang="en-GB" sz="1400" dirty="0" smtClean="0"/>
                        <a:t>(E</a:t>
                      </a:r>
                      <a:r>
                        <a:rPr lang="en-GB" sz="1400" baseline="-25000" dirty="0" smtClean="0"/>
                        <a:t>j</a:t>
                      </a:r>
                      <a:r>
                        <a:rPr lang="en-GB" sz="1400" baseline="0" dirty="0" smtClean="0"/>
                        <a:t>) [%]</a:t>
                      </a:r>
                      <a:endParaRPr lang="en-GB" sz="14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4.15 ± 0.05</a:t>
                      </a:r>
                      <a:endParaRPr lang="en-GB" sz="1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3.48 ± 0.05</a:t>
                      </a:r>
                      <a:endParaRPr lang="en-GB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969224" y="5301208"/>
            <a:ext cx="2592288" cy="936104"/>
          </a:xfrm>
          <a:prstGeom prst="rect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066979" y="5485284"/>
          <a:ext cx="2422525" cy="608012"/>
        </p:xfrm>
        <a:graphic>
          <a:graphicData uri="http://schemas.openxmlformats.org/presentationml/2006/ole">
            <p:oleObj spid="_x0000_s1026" name="Equation" r:id="rId4" imgW="1828800" imgH="457200" progId="Equation.3">
              <p:embed/>
            </p:oleObj>
          </a:graphicData>
        </a:graphic>
      </p:graphicFrame>
      <p:pic>
        <p:nvPicPr>
          <p:cNvPr id="7" name="Picture 6" descr="zuds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456" y="1628804"/>
            <a:ext cx="4916048" cy="3348000"/>
          </a:xfrm>
          <a:prstGeom prst="rect">
            <a:avLst/>
          </a:prstGeom>
        </p:spPr>
      </p:pic>
      <p:pic>
        <p:nvPicPr>
          <p:cNvPr id="8" name="Picture 7" descr="zuds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81544" y="1628800"/>
            <a:ext cx="4968000" cy="338338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00472" y="1124744"/>
            <a:ext cx="9505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Jet energy reconstruction results indicate problems. Sizeable at E</a:t>
            </a:r>
            <a:r>
              <a:rPr lang="en-GB" baseline="-25000" dirty="0" smtClean="0"/>
              <a:t>Z</a:t>
            </a:r>
            <a:r>
              <a:rPr lang="en-GB" dirty="0" smtClean="0"/>
              <a:t>=91GeV, </a:t>
            </a:r>
            <a:r>
              <a:rPr lang="en-GB" dirty="0" smtClean="0"/>
              <a:t>decrease </a:t>
            </a:r>
            <a:r>
              <a:rPr lang="en-GB" dirty="0" smtClean="0"/>
              <a:t>at E</a:t>
            </a:r>
            <a:r>
              <a:rPr lang="en-GB" baseline="-25000" dirty="0" smtClean="0"/>
              <a:t>Z</a:t>
            </a:r>
            <a:r>
              <a:rPr lang="en-GB" dirty="0" smtClean="0"/>
              <a:t>=500GeV.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Steps...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44488" y="1077699"/>
            <a:ext cx="9145016" cy="5332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Have reported first quick studies of performance with new detector model and </a:t>
            </a:r>
            <a:r>
              <a:rPr lang="en-GB" dirty="0" smtClean="0"/>
              <a:t>reconstruction. Now </a:t>
            </a:r>
            <a:r>
              <a:rPr lang="en-GB" dirty="0" smtClean="0"/>
              <a:t>need to understand the observed degradation in jet energy resolution:</a:t>
            </a:r>
          </a:p>
          <a:p>
            <a:pPr marL="635000" lvl="1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New 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track 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reconstruction?</a:t>
            </a:r>
          </a:p>
          <a:p>
            <a:pPr marL="635000" lvl="1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Calibration problems?</a:t>
            </a:r>
            <a:endParaRPr lang="en-GB" sz="175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635000" lvl="1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Simulation 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issues?</a:t>
            </a:r>
            <a:endParaRPr lang="en-GB" sz="175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1200" dirty="0" smtClean="0"/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If calibration </a:t>
            </a:r>
            <a:r>
              <a:rPr lang="en-GB" dirty="0" smtClean="0"/>
              <a:t>is a problem</a:t>
            </a:r>
            <a:r>
              <a:rPr lang="en-GB" dirty="0" smtClean="0"/>
              <a:t>, not as simple </a:t>
            </a:r>
            <a:r>
              <a:rPr lang="en-GB" dirty="0" smtClean="0"/>
              <a:t>to solve as </a:t>
            </a:r>
            <a:r>
              <a:rPr lang="en-GB" dirty="0" smtClean="0"/>
              <a:t>might first think: MINUIT-controlled variation of calibration parameters cannot </a:t>
            </a:r>
            <a:r>
              <a:rPr lang="en-GB" dirty="0" smtClean="0"/>
              <a:t>improve </a:t>
            </a:r>
            <a:r>
              <a:rPr lang="en-GB" dirty="0" smtClean="0"/>
              <a:t>present jet energy resolution results.</a:t>
            </a: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1200" dirty="0" smtClean="0"/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Have so far examined ILD_00 with old tracking </a:t>
            </a:r>
            <a:r>
              <a:rPr lang="en-GB" dirty="0" smtClean="0"/>
              <a:t>reconstruction, </a:t>
            </a:r>
            <a:r>
              <a:rPr lang="en-GB" dirty="0" smtClean="0"/>
              <a:t>plus ILD_O1_v02 with new tracking. Would be helpful to test old detector model with new </a:t>
            </a:r>
            <a:r>
              <a:rPr lang="en-GB" dirty="0" smtClean="0"/>
              <a:t>reconstruction software.</a:t>
            </a:r>
            <a:endParaRPr lang="en-GB" dirty="0" smtClean="0"/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dirty="0" smtClean="0"/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dirty="0" smtClean="0"/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dirty="0" smtClean="0"/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4400" dirty="0" smtClean="0"/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dirty="0" smtClean="0"/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A “TruthTracker” that is fully functional for Z</a:t>
            </a:r>
            <a:r>
              <a:rPr lang="en-GB" dirty="0" smtClean="0">
                <a:sym typeface="Symbol"/>
              </a:rPr>
              <a:t></a:t>
            </a:r>
            <a:r>
              <a:rPr lang="en-GB" dirty="0" smtClean="0"/>
              <a:t>uds events </a:t>
            </a:r>
            <a:r>
              <a:rPr lang="en-GB" dirty="0" smtClean="0"/>
              <a:t>would </a:t>
            </a:r>
            <a:r>
              <a:rPr lang="en-GB" dirty="0" smtClean="0"/>
              <a:t>also help to narrow search.</a:t>
            </a:r>
            <a:endParaRPr lang="en-GB" sz="800" dirty="0" smtClean="0">
              <a:cs typeface="Consolas" pitchFamily="49" charset="0"/>
            </a:endParaRPr>
          </a:p>
          <a:p>
            <a:pPr marL="177800" indent="-177800" algn="r">
              <a:buClr>
                <a:schemeClr val="accent2">
                  <a:lumMod val="75000"/>
                </a:schemeClr>
              </a:buClr>
            </a:pPr>
            <a:endParaRPr lang="en-GB" sz="400" dirty="0" smtClean="0">
              <a:solidFill>
                <a:srgbClr val="FF0000"/>
              </a:solidFill>
              <a:cs typeface="Consolas" pitchFamily="49" charset="0"/>
            </a:endParaRPr>
          </a:p>
          <a:p>
            <a:pPr marL="177800" indent="-177800" algn="r">
              <a:buClr>
                <a:schemeClr val="accent2">
                  <a:lumMod val="75000"/>
                </a:schemeClr>
              </a:buClr>
            </a:pPr>
            <a:r>
              <a:rPr lang="en-GB" b="1" dirty="0" smtClean="0">
                <a:solidFill>
                  <a:srgbClr val="FF0000"/>
                </a:solidFill>
                <a:cs typeface="Consolas" pitchFamily="49" charset="0"/>
              </a:rPr>
              <a:t>Suggestions very welcome!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152800" y="4184496"/>
          <a:ext cx="3168351" cy="118872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056117"/>
                <a:gridCol w="1056117"/>
                <a:gridCol w="1056117"/>
              </a:tblGrid>
              <a:tr h="262234"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Consolas" pitchFamily="49" charset="0"/>
                        <a:cs typeface="Consolas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onsolas" pitchFamily="49" charset="0"/>
                          <a:cs typeface="Consolas" pitchFamily="49" charset="0"/>
                        </a:rPr>
                        <a:t>ILD_00</a:t>
                      </a:r>
                      <a:endParaRPr lang="en-GB" sz="1200" dirty="0">
                        <a:latin typeface="Consolas" pitchFamily="49" charset="0"/>
                        <a:cs typeface="Consolas" pitchFamily="49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onsolas" pitchFamily="49" charset="0"/>
                          <a:cs typeface="Consolas" pitchFamily="49" charset="0"/>
                        </a:rPr>
                        <a:t>ILD_O1_v02</a:t>
                      </a:r>
                      <a:endParaRPr lang="en-GB" sz="1200" dirty="0">
                        <a:latin typeface="Consolas" pitchFamily="49" charset="0"/>
                        <a:cs typeface="Consolas" pitchFamily="49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034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onsolas" pitchFamily="49" charset="0"/>
                          <a:cs typeface="Consolas" pitchFamily="49" charset="0"/>
                        </a:rPr>
                        <a:t>Old Tracking</a:t>
                      </a:r>
                      <a:endParaRPr lang="en-GB" sz="1200" b="1" dirty="0">
                        <a:latin typeface="Consolas" pitchFamily="49" charset="0"/>
                        <a:cs typeface="Consolas" pitchFamily="49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OpenSymbol"/>
                          <a:ea typeface="OpenSymbol"/>
                          <a:cs typeface="Consolas" pitchFamily="49" charset="0"/>
                        </a:rPr>
                        <a:t>✓</a:t>
                      </a:r>
                      <a:endParaRPr lang="en-GB" sz="1800" dirty="0">
                        <a:latin typeface="Consolas" pitchFamily="49" charset="0"/>
                        <a:cs typeface="Consolas" pitchFamily="49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Consolas" pitchFamily="49" charset="0"/>
                          <a:cs typeface="Consolas" pitchFamily="49" charset="0"/>
                        </a:rPr>
                        <a:t>?</a:t>
                      </a:r>
                      <a:endParaRPr lang="en-GB" sz="1600" dirty="0">
                        <a:latin typeface="Consolas" pitchFamily="49" charset="0"/>
                        <a:cs typeface="Consolas" pitchFamily="49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06034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onsolas" pitchFamily="49" charset="0"/>
                          <a:cs typeface="Consolas" pitchFamily="49" charset="0"/>
                        </a:rPr>
                        <a:t>New Tracking</a:t>
                      </a:r>
                      <a:endParaRPr lang="en-GB" sz="1200" b="1" dirty="0">
                        <a:latin typeface="Consolas" pitchFamily="49" charset="0"/>
                        <a:cs typeface="Consolas" pitchFamily="49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Consolas" pitchFamily="49" charset="0"/>
                          <a:cs typeface="Consolas" pitchFamily="49" charset="0"/>
                        </a:rPr>
                        <a:t>?</a:t>
                      </a:r>
                      <a:endParaRPr lang="en-GB" sz="1600" dirty="0">
                        <a:latin typeface="Consolas" pitchFamily="49" charset="0"/>
                        <a:cs typeface="Consolas" pitchFamily="49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OpenSymbol"/>
                          <a:ea typeface="OpenSymbol"/>
                          <a:cs typeface="Consolas" pitchFamily="49" charset="0"/>
                        </a:rPr>
                        <a:t>✗</a:t>
                      </a:r>
                      <a:endParaRPr lang="en-GB" sz="1800" dirty="0">
                        <a:latin typeface="Consolas" pitchFamily="49" charset="0"/>
                        <a:cs typeface="Consolas" pitchFamily="49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Right Brace 5"/>
          <p:cNvSpPr/>
          <p:nvPr/>
        </p:nvSpPr>
        <p:spPr>
          <a:xfrm>
            <a:off x="3584848" y="1772816"/>
            <a:ext cx="216024" cy="648072"/>
          </a:xfrm>
          <a:prstGeom prst="rightBrace">
            <a:avLst>
              <a:gd name="adj1" fmla="val 27007"/>
              <a:gd name="adj2" fmla="val 50000"/>
            </a:avLst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888000" y="1944000"/>
            <a:ext cx="33123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>
                    <a:lumMod val="50000"/>
                  </a:schemeClr>
                </a:solidFill>
              </a:rPr>
              <a:t>Must distinguish between these</a:t>
            </a:r>
            <a:endParaRPr lang="en-GB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>
            <a:off x="4832981" y="3564008"/>
            <a:ext cx="0" cy="2880000"/>
          </a:xfrm>
          <a:prstGeom prst="line">
            <a:avLst/>
          </a:prstGeom>
          <a:ln w="28575">
            <a:solidFill>
              <a:schemeClr val="dk1">
                <a:shade val="95000"/>
                <a:satMod val="105000"/>
                <a:alpha val="50000"/>
              </a:schemeClr>
            </a:solidFill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00472" y="1052736"/>
            <a:ext cx="9361040" cy="2331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Recent IlcSoft changes are likely to have an impact on the particle flow reconstruction.</a:t>
            </a: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700" dirty="0" smtClean="0"/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Pandora algorithms are isolated from these changes by the MarlinPandora client application.</a:t>
            </a: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700" dirty="0" smtClean="0"/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MarlinPandora is responsible for performing the following software/detector-specific tasks:</a:t>
            </a:r>
          </a:p>
          <a:p>
            <a:pPr marL="635000" lvl="1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Providing calibrated energy values for each calorimeter cell,</a:t>
            </a:r>
          </a:p>
          <a:p>
            <a:pPr marL="635000" lvl="1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Making quality cuts for all input inner-detector tracks and calorimeter cells,</a:t>
            </a:r>
          </a:p>
          <a:p>
            <a:pPr marL="635000" lvl="1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Specifying information about inner-detector 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tracks and their relationships (kinks, prongs, etc.).</a:t>
            </a:r>
            <a:endParaRPr lang="en-GB" sz="175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700" dirty="0" smtClean="0">
              <a:solidFill>
                <a:srgbClr val="FF0000"/>
              </a:solidFill>
            </a:endParaRP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Now need to review these operations...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538843" y="4387934"/>
            <a:ext cx="2333059" cy="612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latin typeface="+mj-lt"/>
              </a:rPr>
              <a:t>Pandora Client Application</a:t>
            </a:r>
            <a:endParaRPr lang="en-GB" sz="1600" dirty="0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940152" y="4203708"/>
            <a:ext cx="2232248" cy="972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latin typeface="+mj-lt"/>
              </a:rPr>
              <a:t>Pandora</a:t>
            </a:r>
            <a:br>
              <a:rPr lang="en-GB" sz="1600" dirty="0" smtClean="0">
                <a:latin typeface="+mj-lt"/>
              </a:rPr>
            </a:br>
            <a:r>
              <a:rPr lang="en-GB" sz="1600" dirty="0" smtClean="0">
                <a:latin typeface="+mj-lt"/>
              </a:rPr>
              <a:t>Framework</a:t>
            </a:r>
            <a:endParaRPr lang="en-GB" sz="1600" dirty="0">
              <a:latin typeface="+mj-lt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4422220" y="4293208"/>
            <a:ext cx="1034836" cy="791976"/>
          </a:xfrm>
          <a:prstGeom prst="rightArrow">
            <a:avLst>
              <a:gd name="adj1" fmla="val 50000"/>
              <a:gd name="adj2" fmla="val 4444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400" dirty="0">
              <a:latin typeface="+mj-lt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9294" y="5143950"/>
            <a:ext cx="1252356" cy="10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5565" y="5143950"/>
            <a:ext cx="1221501" cy="1085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1567646" y="6178484"/>
            <a:ext cx="10710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+mj-lt"/>
              </a:rPr>
              <a:t>ILD/Marlin</a:t>
            </a:r>
            <a:endParaRPr lang="en-GB" sz="1100" dirty="0"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25874" y="6178484"/>
            <a:ext cx="11180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+mj-lt"/>
              </a:rPr>
              <a:t>SiD/org.lcsim</a:t>
            </a:r>
            <a:endParaRPr lang="en-GB" sz="1100" dirty="0">
              <a:latin typeface="+mj-lt"/>
            </a:endParaRPr>
          </a:p>
        </p:txBody>
      </p:sp>
      <p:sp>
        <p:nvSpPr>
          <p:cNvPr id="21" name="Rounded Rectangle 4"/>
          <p:cNvSpPr/>
          <p:nvPr/>
        </p:nvSpPr>
        <p:spPr>
          <a:xfrm>
            <a:off x="5745088" y="3415252"/>
            <a:ext cx="2592288" cy="72553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8100" tIns="38100" rIns="38100" bIns="38100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Run registered algorithms/tools and perform book-keeping</a:t>
            </a:r>
            <a:endParaRPr lang="en-GB" sz="1400" b="1" kern="12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22" name="Group 46"/>
          <p:cNvGrpSpPr/>
          <p:nvPr/>
        </p:nvGrpSpPr>
        <p:grpSpPr>
          <a:xfrm>
            <a:off x="5961112" y="5264997"/>
            <a:ext cx="2190518" cy="1031081"/>
            <a:chOff x="7359596" y="2139108"/>
            <a:chExt cx="1661077" cy="103108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4"/>
            <p:cNvSpPr/>
            <p:nvPr/>
          </p:nvSpPr>
          <p:spPr>
            <a:xfrm>
              <a:off x="7359597" y="2139108"/>
              <a:ext cx="1661075" cy="3110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112395" rIns="224790" bIns="112395" numCol="1" spcCol="1270" anchor="ctr" anchorCtr="0">
              <a:noAutofit/>
            </a:bodyPr>
            <a:lstStyle/>
            <a:p>
              <a:pPr lvl="0" algn="ctr" defTabSz="2622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100" kern="1200" dirty="0" smtClean="0">
                  <a:solidFill>
                    <a:schemeClr val="tx1"/>
                  </a:solidFill>
                  <a:latin typeface="+mj-lt"/>
                </a:rPr>
                <a:t>Algorithm Manager</a:t>
              </a:r>
              <a:endParaRPr lang="en-GB" sz="1100" kern="12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24" name="Rounded Rectangle 4"/>
            <p:cNvSpPr/>
            <p:nvPr/>
          </p:nvSpPr>
          <p:spPr>
            <a:xfrm>
              <a:off x="7359596" y="2499108"/>
              <a:ext cx="1661075" cy="3110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112395" rIns="224790" bIns="112395" numCol="1" spcCol="1270" anchor="ctr" anchorCtr="0">
              <a:noAutofit/>
            </a:bodyPr>
            <a:lstStyle/>
            <a:p>
              <a:pPr lvl="0" algn="ctr" defTabSz="2622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100" kern="1200" dirty="0" smtClean="0">
                  <a:solidFill>
                    <a:schemeClr val="tx1"/>
                  </a:solidFill>
                  <a:latin typeface="+mj-lt"/>
                </a:rPr>
                <a:t>CaloHit Manager</a:t>
              </a:r>
              <a:endParaRPr lang="en-GB" sz="1100" kern="12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26" name="Rounded Rectangle 4"/>
            <p:cNvSpPr/>
            <p:nvPr/>
          </p:nvSpPr>
          <p:spPr>
            <a:xfrm>
              <a:off x="7359598" y="2859108"/>
              <a:ext cx="1661075" cy="3110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112395" rIns="224790" bIns="112395" numCol="1" spcCol="1270" anchor="ctr" anchorCtr="0">
              <a:noAutofit/>
            </a:bodyPr>
            <a:lstStyle/>
            <a:p>
              <a:pPr lvl="0" algn="ctr" defTabSz="2622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100" kern="1200" dirty="0" smtClean="0">
                  <a:solidFill>
                    <a:schemeClr val="tx1"/>
                  </a:solidFill>
                  <a:latin typeface="+mj-lt"/>
                </a:rPr>
                <a:t>Cluster Manager, etc.</a:t>
              </a:r>
              <a:endParaRPr lang="en-GB" sz="1100" kern="1200" dirty="0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27" name="Rounded Rectangle 4"/>
          <p:cNvSpPr/>
          <p:nvPr/>
        </p:nvSpPr>
        <p:spPr>
          <a:xfrm>
            <a:off x="1424608" y="3415758"/>
            <a:ext cx="2592288" cy="93610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8100" tIns="38100" rIns="38100" bIns="38100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Isolate specific detector and software details, creating self-describing hits, tracks, etc.</a:t>
            </a:r>
            <a:endParaRPr lang="en-GB" sz="1400" b="1" kern="12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4451382" y="6014433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API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00472" y="1124744"/>
            <a:ext cx="943304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With any important change to simulation or reconstruction, need to perform calibration.</a:t>
            </a: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1100" dirty="0" smtClean="0"/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PandoraAnalysis</a:t>
            </a:r>
            <a:r>
              <a:rPr lang="en-GB" dirty="0" smtClean="0"/>
              <a:t> package contains Marlin processors and simple binaries to ease this process.</a:t>
            </a: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1100" dirty="0" smtClean="0"/>
          </a:p>
          <a:p>
            <a:pPr marL="800100" lvl="1" indent="-342900"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n-GB" dirty="0" smtClean="0"/>
              <a:t>Ensure that Mokka hits are calibrated, using following MC samples:</a:t>
            </a:r>
          </a:p>
          <a:p>
            <a:pPr marL="1344613" lvl="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10,000 10GeV photons at cos(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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) = 0.02, with random 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 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values,</a:t>
            </a:r>
          </a:p>
          <a:p>
            <a:pPr marL="1344613" lvl="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5,000 10GeV K</a:t>
            </a:r>
            <a:r>
              <a:rPr lang="en-GB" sz="1750" baseline="-25000" dirty="0" smtClean="0">
                <a:solidFill>
                  <a:schemeClr val="accent1">
                    <a:lumMod val="75000"/>
                  </a:schemeClr>
                </a:solidFill>
              </a:rPr>
              <a:t>L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 at cos(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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) = 0.02, with random 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 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values,</a:t>
            </a:r>
          </a:p>
          <a:p>
            <a:pPr marL="1344613" lvl="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5,000 10GeV muons at cos(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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) = 0.02, with random 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 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values.</a:t>
            </a:r>
          </a:p>
          <a:p>
            <a:pPr marL="1092200" lvl="2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1100" dirty="0" smtClean="0"/>
          </a:p>
          <a:p>
            <a:pPr marL="800100" lvl="1" indent="-342900"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n-GB" dirty="0" smtClean="0"/>
              <a:t>Determine PandoraPFA MIP calibration constants, using the muon sample.</a:t>
            </a:r>
          </a:p>
          <a:p>
            <a:pPr marL="800100" lvl="1" indent="-342900"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endParaRPr lang="en-GB" sz="1100" dirty="0" smtClean="0"/>
          </a:p>
          <a:p>
            <a:pPr marL="800100" lvl="1" indent="-342900"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n-GB" dirty="0" smtClean="0"/>
              <a:t>Identify the PandoraPFA constants (below). We might expect these to just be 1.0, but need to account for mip cuts applied in MarlinPandora and also for PandoraPFA isolation cuts.</a:t>
            </a:r>
          </a:p>
          <a:p>
            <a:pPr marL="1344613" lvl="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ECAL_To_EM_GeV</a:t>
            </a:r>
          </a:p>
          <a:p>
            <a:pPr marL="1344613" lvl="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ECAL_To_HAD_GeV</a:t>
            </a:r>
          </a:p>
          <a:p>
            <a:pPr marL="1344613" lvl="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HCAL_To_EM_GeV</a:t>
            </a:r>
          </a:p>
          <a:p>
            <a:pPr marL="1344613" lvl="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HCAL_To_HAD_GeV</a:t>
            </a:r>
          </a:p>
          <a:p>
            <a:pPr marL="1344613" lvl="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MUON_To_GeV</a:t>
            </a:r>
          </a:p>
          <a:p>
            <a:pPr marL="1344613" lvl="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dirty="0" smtClean="0">
              <a:solidFill>
                <a:schemeClr val="accent1">
                  <a:lumMod val="75000"/>
                </a:schemeClr>
              </a:solidFill>
              <a:latin typeface="Consolas" pitchFamily="49" charset="0"/>
              <a:cs typeface="Consolas" pitchFamily="49" charset="0"/>
            </a:endParaRPr>
          </a:p>
          <a:p>
            <a:pPr marL="182563" lvl="1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>
                <a:cs typeface="Consolas" pitchFamily="49" charset="0"/>
              </a:rPr>
              <a:t>Aim to optimise jet energy reconstruction: quantify using Z</a:t>
            </a:r>
            <a:r>
              <a:rPr lang="en-GB" dirty="0" smtClean="0">
                <a:cs typeface="Consolas" pitchFamily="49" charset="0"/>
                <a:sym typeface="Symbol"/>
              </a:rPr>
              <a:t></a:t>
            </a:r>
            <a:r>
              <a:rPr lang="en-GB" dirty="0" smtClean="0">
                <a:cs typeface="Consolas" pitchFamily="49" charset="0"/>
              </a:rPr>
              <a:t>uds events, RMS</a:t>
            </a:r>
            <a:r>
              <a:rPr lang="en-GB" baseline="-25000" dirty="0" smtClean="0">
                <a:cs typeface="Consolas" pitchFamily="49" charset="0"/>
              </a:rPr>
              <a:t>90</a:t>
            </a:r>
            <a:r>
              <a:rPr lang="en-GB" dirty="0" smtClean="0">
                <a:cs typeface="Consolas" pitchFamily="49" charset="0"/>
              </a:rPr>
              <a:t>(E)/Mean</a:t>
            </a:r>
            <a:r>
              <a:rPr lang="en-GB" baseline="-25000" dirty="0" smtClean="0">
                <a:cs typeface="Consolas" pitchFamily="49" charset="0"/>
              </a:rPr>
              <a:t>90</a:t>
            </a:r>
            <a:r>
              <a:rPr lang="en-GB" dirty="0" smtClean="0">
                <a:cs typeface="Consolas" pitchFamily="49" charset="0"/>
              </a:rPr>
              <a:t>(E).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ECAL Calibration</a:t>
            </a:r>
            <a:endParaRPr lang="en-GB" dirty="0"/>
          </a:p>
        </p:txBody>
      </p:sp>
      <p:pic>
        <p:nvPicPr>
          <p:cNvPr id="3" name="Picture 2" descr="gamma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85048" y="3753344"/>
            <a:ext cx="4070278" cy="2772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2480" y="4005064"/>
            <a:ext cx="48245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ECAL calibration rather straightforward.</a:t>
            </a: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1400" dirty="0" smtClean="0"/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Change </a:t>
            </a:r>
            <a:r>
              <a:rPr lang="en-GB" dirty="0" smtClean="0">
                <a:solidFill>
                  <a:schemeClr val="tx2"/>
                </a:solidFill>
              </a:rPr>
              <a:t>CalibrECAL</a:t>
            </a:r>
            <a:r>
              <a:rPr lang="en-GB" dirty="0" smtClean="0"/>
              <a:t> from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40.91, 81.81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		        to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42.91, 85.82</a:t>
            </a:r>
          </a:p>
          <a:p>
            <a:pPr marL="2463800" lvl="5" indent="-177800">
              <a:buClr>
                <a:schemeClr val="accent2">
                  <a:lumMod val="75000"/>
                </a:schemeClr>
              </a:buClr>
            </a:pPr>
            <a:endParaRPr lang="en-GB" sz="1400" dirty="0" smtClean="0"/>
          </a:p>
          <a:p>
            <a:pPr marL="179388" lvl="5" indent="-179388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Pandora constants: 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ECAL_To_EM_GeV=1.00</a:t>
            </a:r>
          </a:p>
          <a:p>
            <a:pPr marL="1971675" lvl="8" indent="-179388">
              <a:buClr>
                <a:schemeClr val="accent2">
                  <a:lumMod val="75000"/>
                </a:schemeClr>
              </a:buClr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  </a:t>
            </a:r>
            <a:r>
              <a:rPr lang="en-GB" sz="400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HCAL_To_EM_GeV=1.00</a:t>
            </a:r>
            <a:endParaRPr lang="en-GB" dirty="0" smtClean="0"/>
          </a:p>
        </p:txBody>
      </p:sp>
      <p:pic>
        <p:nvPicPr>
          <p:cNvPr id="7" name="Picture 6" descr="gamma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3600" y="979200"/>
            <a:ext cx="4070278" cy="2772000"/>
          </a:xfrm>
          <a:prstGeom prst="rect">
            <a:avLst/>
          </a:prstGeom>
        </p:spPr>
      </p:pic>
      <p:pic>
        <p:nvPicPr>
          <p:cNvPr id="8" name="Picture 7" descr="gamma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85600" y="979200"/>
            <a:ext cx="4070278" cy="2772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0512" y="6001543"/>
            <a:ext cx="33123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>
                    <a:lumMod val="50000"/>
                  </a:schemeClr>
                </a:solidFill>
              </a:rPr>
              <a:t>HCAL To EM constant not too important</a:t>
            </a:r>
            <a:endParaRPr lang="en-GB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072680" y="5877272"/>
            <a:ext cx="288032" cy="144016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kaon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3600" y="979200"/>
            <a:ext cx="4070278" cy="27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HCAL Calibration</a:t>
            </a:r>
            <a:endParaRPr lang="en-GB" dirty="0"/>
          </a:p>
        </p:txBody>
      </p:sp>
      <p:pic>
        <p:nvPicPr>
          <p:cNvPr id="5" name="Picture 4" descr="kaon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85600" y="3754800"/>
            <a:ext cx="4070278" cy="2772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0472" y="3861048"/>
            <a:ext cx="518457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HCAL calibration difficult: non-Gaussian, energy corrections, K</a:t>
            </a:r>
            <a:r>
              <a:rPr lang="en-GB" baseline="-25000" dirty="0" smtClean="0"/>
              <a:t>L</a:t>
            </a:r>
            <a:r>
              <a:rPr lang="en-GB" dirty="0" smtClean="0"/>
              <a:t> energy divided between ECAL/HCAL</a:t>
            </a: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1400" dirty="0" smtClean="0"/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Use MINUIT to optimise for jet energy reconstruction: change </a:t>
            </a:r>
            <a:r>
              <a:rPr lang="en-GB" dirty="0" smtClean="0">
                <a:solidFill>
                  <a:schemeClr val="tx2"/>
                </a:solidFill>
              </a:rPr>
              <a:t>CalibrHCAL</a:t>
            </a:r>
            <a:r>
              <a:rPr lang="en-GB" dirty="0" smtClean="0"/>
              <a:t> from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34.80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                     		                  </a:t>
            </a:r>
            <a:r>
              <a:rPr lang="en-GB" sz="1200" dirty="0" smtClean="0"/>
              <a:t> </a:t>
            </a:r>
            <a:r>
              <a:rPr lang="en-GB" dirty="0" smtClean="0"/>
              <a:t>to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58.60</a:t>
            </a:r>
          </a:p>
          <a:p>
            <a:pPr marL="2463800" lvl="5" indent="-177800">
              <a:buClr>
                <a:schemeClr val="accent2">
                  <a:lumMod val="75000"/>
                </a:schemeClr>
              </a:buClr>
            </a:pPr>
            <a:endParaRPr lang="en-GB" sz="1400" dirty="0" smtClean="0"/>
          </a:p>
          <a:p>
            <a:pPr marL="179388" lvl="5" indent="-179388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Pandora constants: 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ECAL_To_HAD_GeV=1.05</a:t>
            </a:r>
          </a:p>
          <a:p>
            <a:pPr marL="1971675" lvl="8" indent="-179388">
              <a:buClr>
                <a:schemeClr val="accent2">
                  <a:lumMod val="75000"/>
                </a:schemeClr>
              </a:buClr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  </a:t>
            </a:r>
            <a:r>
              <a:rPr lang="en-GB" sz="400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HCAL_To_HAD_GeV=1.00</a:t>
            </a:r>
            <a:endParaRPr lang="en-GB" dirty="0" smtClean="0"/>
          </a:p>
        </p:txBody>
      </p:sp>
      <p:pic>
        <p:nvPicPr>
          <p:cNvPr id="8" name="Picture 7" descr="kaon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85600" y="979200"/>
            <a:ext cx="4070278" cy="2772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8504" y="5301208"/>
            <a:ext cx="33123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>
                    <a:lumMod val="50000"/>
                  </a:schemeClr>
                </a:solidFill>
              </a:rPr>
              <a:t>Further increases distort distribution</a:t>
            </a:r>
            <a:endParaRPr lang="en-GB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584848" y="5373216"/>
            <a:ext cx="288032" cy="7200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CALMi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3600" y="979200"/>
            <a:ext cx="4070273" cy="27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MIP Calibration</a:t>
            </a:r>
            <a:endParaRPr lang="en-GB" dirty="0"/>
          </a:p>
        </p:txBody>
      </p:sp>
      <p:pic>
        <p:nvPicPr>
          <p:cNvPr id="3" name="Picture 2" descr="MUONMip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85600" y="3754800"/>
            <a:ext cx="4070273" cy="2772000"/>
          </a:xfrm>
          <a:prstGeom prst="rect">
            <a:avLst/>
          </a:prstGeom>
        </p:spPr>
      </p:pic>
      <p:pic>
        <p:nvPicPr>
          <p:cNvPr id="4" name="Picture 3" descr="HCALMip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85600" y="979200"/>
            <a:ext cx="4070273" cy="277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68824" y="1268760"/>
            <a:ext cx="648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ECAL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46639" y="1268760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HCAL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91949" y="4077072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MUON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2480" y="3933056"/>
            <a:ext cx="489654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  <a:tabLst>
                <a:tab pos="1612900" algn="l"/>
              </a:tabLst>
            </a:pPr>
            <a:r>
              <a:rPr lang="en-GB" dirty="0" smtClean="0"/>
              <a:t>MIP constants: 	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ECAL_To_MIP=160.0	HCAL_To_MIP=34.8</a:t>
            </a:r>
            <a:b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</a:b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	MUON_To_MIP=10.0</a:t>
            </a: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  <a:tabLst>
                <a:tab pos="1612900" algn="l"/>
              </a:tabLst>
            </a:pPr>
            <a:endParaRPr lang="en-GB" sz="1200" dirty="0" smtClean="0">
              <a:cs typeface="Consolas" pitchFamily="49" charset="0"/>
            </a:endParaRP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  <a:tabLst>
                <a:tab pos="1612900" algn="l"/>
              </a:tabLst>
            </a:pPr>
            <a:r>
              <a:rPr lang="en-GB" dirty="0" smtClean="0">
                <a:cs typeface="Consolas" pitchFamily="49" charset="0"/>
              </a:rPr>
              <a:t>Need to change product of </a:t>
            </a:r>
            <a:r>
              <a:rPr lang="en-GB" dirty="0" smtClean="0">
                <a:solidFill>
                  <a:schemeClr val="tx2"/>
                </a:solidFill>
                <a:cs typeface="Consolas" pitchFamily="49" charset="0"/>
              </a:rPr>
              <a:t>CalibrMUON</a:t>
            </a:r>
            <a:r>
              <a:rPr lang="en-GB" dirty="0" smtClean="0">
                <a:cs typeface="Consolas" pitchFamily="49" charset="0"/>
              </a:rPr>
              <a:t> and </a:t>
            </a:r>
            <a:r>
              <a:rPr lang="en-GB" dirty="0" smtClean="0">
                <a:solidFill>
                  <a:schemeClr val="tx2"/>
                </a:solidFill>
                <a:cs typeface="Consolas" pitchFamily="49" charset="0"/>
              </a:rPr>
              <a:t>MUON_To_MIP</a:t>
            </a:r>
            <a:r>
              <a:rPr lang="en-GB" dirty="0" smtClean="0">
                <a:cs typeface="Consolas" pitchFamily="49" charset="0"/>
              </a:rPr>
              <a:t> from 100,000 to 465.</a:t>
            </a: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  <a:tabLst>
                <a:tab pos="1612900" algn="l"/>
              </a:tabLst>
            </a:pPr>
            <a:endParaRPr lang="en-GB" sz="1200" dirty="0" smtClean="0">
              <a:cs typeface="Consolas" pitchFamily="49" charset="0"/>
            </a:endParaRP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  <a:tabLst>
                <a:tab pos="1612900" algn="l"/>
              </a:tabLst>
            </a:pPr>
            <a:r>
              <a:rPr lang="en-GB" dirty="0" smtClean="0">
                <a:cs typeface="Consolas" pitchFamily="49" charset="0"/>
              </a:rPr>
              <a:t>Choose to keep </a:t>
            </a:r>
            <a:r>
              <a:rPr lang="en-GB" dirty="0" smtClean="0">
                <a:solidFill>
                  <a:schemeClr val="tx2"/>
                </a:solidFill>
                <a:cs typeface="Consolas" pitchFamily="49" charset="0"/>
              </a:rPr>
              <a:t>MUON_To_MIP</a:t>
            </a:r>
            <a:r>
              <a:rPr lang="en-GB" dirty="0" smtClean="0">
                <a:cs typeface="Consolas" pitchFamily="49" charset="0"/>
              </a:rPr>
              <a:t> unchanged (for now), intermediate </a:t>
            </a:r>
            <a:r>
              <a:rPr lang="en-GB" dirty="0" smtClean="0">
                <a:solidFill>
                  <a:schemeClr val="tx2"/>
                </a:solidFill>
                <a:cs typeface="Consolas" pitchFamily="49" charset="0"/>
              </a:rPr>
              <a:t>MUON_To_GeV</a:t>
            </a:r>
            <a:r>
              <a:rPr lang="en-GB" dirty="0" smtClean="0">
                <a:cs typeface="Consolas" pitchFamily="49" charset="0"/>
              </a:rPr>
              <a:t> untested.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</a:t>
            </a:r>
            <a:r>
              <a:rPr lang="en-GB" dirty="0" smtClean="0">
                <a:sym typeface="Symbol"/>
              </a:rPr>
              <a:t></a:t>
            </a:r>
            <a:r>
              <a:rPr lang="en-GB" dirty="0" smtClean="0"/>
              <a:t>uds Simulation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00472" y="1008000"/>
            <a:ext cx="9505056" cy="2025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2"/>
              </a:buClr>
              <a:buSzPct val="95000"/>
              <a:buFont typeface="Arial" pitchFamily="34" charset="0"/>
              <a:buChar char="•"/>
            </a:pPr>
            <a:r>
              <a:rPr lang="en-GB" dirty="0" smtClean="0"/>
              <a:t>Assess performance </a:t>
            </a:r>
            <a:r>
              <a:rPr lang="en-GB" dirty="0" smtClean="0"/>
              <a:t>using Zs </a:t>
            </a:r>
            <a:r>
              <a:rPr lang="en-GB" dirty="0" smtClean="0"/>
              <a:t>at different energies decaying at rest into light quarks, producing two back-to-back </a:t>
            </a:r>
            <a:r>
              <a:rPr lang="en-GB" dirty="0" smtClean="0"/>
              <a:t>jets. Backgrounds </a:t>
            </a:r>
            <a:r>
              <a:rPr lang="en-GB" dirty="0" smtClean="0"/>
              <a:t>not included and no jet finding </a:t>
            </a:r>
            <a:r>
              <a:rPr lang="en-GB" dirty="0" smtClean="0"/>
              <a:t>performed.</a:t>
            </a:r>
          </a:p>
          <a:p>
            <a:pPr marL="274320" indent="-274320">
              <a:spcBef>
                <a:spcPct val="20000"/>
              </a:spcBef>
              <a:buClr>
                <a:schemeClr val="accent2"/>
              </a:buClr>
              <a:buSzPct val="95000"/>
              <a:buFont typeface="Arial" pitchFamily="34" charset="0"/>
              <a:buChar char="•"/>
            </a:pPr>
            <a:endParaRPr lang="en-GB" sz="800" dirty="0" smtClean="0"/>
          </a:p>
          <a:p>
            <a:pPr marL="266700" indent="-266700">
              <a:buClr>
                <a:schemeClr val="accent2"/>
              </a:buClr>
              <a:buFont typeface="Arial" pitchFamily="34" charset="0"/>
              <a:buChar char="•"/>
            </a:pPr>
            <a:r>
              <a:rPr lang="en-GB" dirty="0" smtClean="0"/>
              <a:t>For most interesting comparison, use IlcSoft v01-13-05 version of Mokka to process same stdhep files for both ILD_00 and ILD_O1_v02. Same physics lists, etc.  Change only detector model. </a:t>
            </a:r>
          </a:p>
          <a:p>
            <a:pPr marL="266700" indent="-266700">
              <a:buClr>
                <a:schemeClr val="accent2"/>
              </a:buClr>
              <a:buFont typeface="Arial" pitchFamily="34" charset="0"/>
              <a:buChar char="•"/>
            </a:pPr>
            <a:endParaRPr lang="en-GB" sz="800" dirty="0" smtClean="0"/>
          </a:p>
          <a:p>
            <a:pPr marL="266700" indent="-266700">
              <a:buClr>
                <a:schemeClr val="accent2"/>
              </a:buClr>
              <a:buFont typeface="Arial" pitchFamily="34" charset="0"/>
              <a:buChar char="•"/>
            </a:pPr>
            <a:r>
              <a:rPr lang="en-GB" dirty="0" smtClean="0"/>
              <a:t>Reconstruct events with IlcSoft v01-13-05, using old tracking/calibration (previously validated steering file) and new tracking/calibration (new steering file from ILDConfig repository). </a:t>
            </a:r>
            <a:endParaRPr lang="en-GB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464" y="3068960"/>
            <a:ext cx="3346801" cy="34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66400" y="3276000"/>
            <a:ext cx="2993760" cy="30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068000" y="3429000"/>
            <a:ext cx="18002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Event 1</a:t>
            </a:r>
          </a:p>
          <a:p>
            <a:pPr algn="ctr"/>
            <a:endParaRPr lang="en-GB" sz="9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Same 91GeV Z</a:t>
            </a:r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</a:t>
            </a:r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uds stdhep file</a:t>
            </a:r>
          </a:p>
          <a:p>
            <a:pPr algn="ctr"/>
            <a:endParaRPr lang="en-GB" sz="9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Same physics list and Mokka version</a:t>
            </a:r>
          </a:p>
          <a:p>
            <a:pPr algn="ctr"/>
            <a:endParaRPr lang="en-GB" sz="9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IlcSoft v01-13-05</a:t>
            </a:r>
          </a:p>
          <a:p>
            <a:pPr algn="ctr"/>
            <a:endParaRPr lang="en-GB" sz="9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Same PandoraPFA</a:t>
            </a:r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60712" y="5949280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FF0000"/>
                </a:solidFill>
              </a:rPr>
              <a:t>ILD_00</a:t>
            </a:r>
          </a:p>
          <a:p>
            <a:pPr algn="ctr"/>
            <a:r>
              <a:rPr lang="en-GB" sz="1400" b="1" dirty="0" smtClean="0">
                <a:solidFill>
                  <a:srgbClr val="FF0000"/>
                </a:solidFill>
              </a:rPr>
              <a:t>Old Tracking/Calibration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3040" y="594928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FF0000"/>
                </a:solidFill>
              </a:rPr>
              <a:t>ILD_O1_v02</a:t>
            </a:r>
            <a:br>
              <a:rPr lang="en-GB" sz="1400" b="1" dirty="0" smtClean="0">
                <a:solidFill>
                  <a:srgbClr val="FF0000"/>
                </a:solidFill>
              </a:rPr>
            </a:br>
            <a:r>
              <a:rPr lang="en-GB" sz="1400" b="1" dirty="0" smtClean="0">
                <a:solidFill>
                  <a:srgbClr val="FF0000"/>
                </a:solidFill>
              </a:rPr>
              <a:t>New Tracking/Calibration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Tracking Changes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00472" y="1020068"/>
            <a:ext cx="9433048" cy="2192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Tracking reconstruction has changed significantly. Can no longer assume that the many track quality checks in MarlinPandora are appropriate.</a:t>
            </a:r>
          </a:p>
          <a:p>
            <a:pPr marL="635000" lvl="1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For first tests, continue to apply “sensible” track quality cuts, but nothing directed at specific pathologies in either the old or the new tracking software.</a:t>
            </a: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1050" dirty="0" smtClean="0"/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Cannot assume that track-relationship information, provided by KinkFinder and V0Finder processors, can be used safely.</a:t>
            </a:r>
          </a:p>
          <a:p>
            <a:pPr marL="635000" lvl="1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For first tests, do not feed track-relationship information to Pandora algorithms.</a:t>
            </a:r>
          </a:p>
        </p:txBody>
      </p:sp>
      <p:pic>
        <p:nvPicPr>
          <p:cNvPr id="6" name="Picture 5" descr="trackMomentumMagnitudeSu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01872" y="3261360"/>
            <a:ext cx="5303520" cy="359664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232920" y="6217567"/>
            <a:ext cx="518457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>
                    <a:lumMod val="50000"/>
                  </a:schemeClr>
                </a:solidFill>
              </a:rPr>
              <a:t>Preliminary plots, with rather low stats: 1,000 91GeV Z</a:t>
            </a:r>
            <a:r>
              <a:rPr lang="en-GB" sz="1400" b="1" dirty="0" smtClean="0">
                <a:solidFill>
                  <a:schemeClr val="bg1">
                    <a:lumMod val="50000"/>
                  </a:schemeClr>
                </a:solidFill>
                <a:sym typeface="Symbol"/>
              </a:rPr>
              <a:t></a:t>
            </a:r>
            <a:r>
              <a:rPr lang="en-GB" sz="1400" b="1" dirty="0" smtClean="0">
                <a:solidFill>
                  <a:schemeClr val="bg1">
                    <a:lumMod val="50000"/>
                  </a:schemeClr>
                </a:solidFill>
              </a:rPr>
              <a:t>uds events</a:t>
            </a:r>
            <a:endParaRPr lang="en-GB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6496" y="3356992"/>
            <a:ext cx="4179183" cy="28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73512" y="3356992"/>
            <a:ext cx="4188000" cy="28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Tracking Changes</a:t>
            </a:r>
            <a:endParaRPr lang="en-GB" dirty="0"/>
          </a:p>
        </p:txBody>
      </p:sp>
      <p:pic>
        <p:nvPicPr>
          <p:cNvPr id="6" name="Picture 5" descr="trackMomentumMagnitudeSu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01872" y="3261360"/>
            <a:ext cx="5303520" cy="359664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28464" y="1052736"/>
            <a:ext cx="5400600" cy="2454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MarlinPandora chooses not to pass tracks to Pandora if have only a small number of tracker hits (accounts for different tracking detectors in decision).</a:t>
            </a: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1050" dirty="0" smtClean="0"/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However, this is not full story. MarlinPandora also specifies a number of important properties, which tell Pandora algorithms how to use tracks they receive:</a:t>
            </a:r>
          </a:p>
          <a:p>
            <a:pPr marL="635000" lvl="1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CanFormPfo flag</a:t>
            </a:r>
          </a:p>
          <a:p>
            <a:pPr marL="635000" lvl="1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err="1" smtClean="0">
                <a:solidFill>
                  <a:schemeClr val="accent1">
                    <a:lumMod val="75000"/>
                  </a:schemeClr>
                </a:solidFill>
              </a:rPr>
              <a:t>CanFormClusterlessPfo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 flag</a:t>
            </a:r>
            <a:endParaRPr lang="en-GB" sz="175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4489" y="3753344"/>
            <a:ext cx="4083081" cy="27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1429" y="3753344"/>
            <a:ext cx="4083081" cy="27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000" y="1043943"/>
            <a:ext cx="4068000" cy="267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4667</TotalTime>
  <Words>819</Words>
  <Application>Microsoft Office PowerPoint</Application>
  <PresentationFormat>A4 Paper (210x297 mm)</PresentationFormat>
  <Paragraphs>148</Paragraphs>
  <Slides>11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Equation</vt:lpstr>
      <vt:lpstr>PandoraPFA: Status for ILD</vt:lpstr>
      <vt:lpstr>Overview</vt:lpstr>
      <vt:lpstr>Calibration</vt:lpstr>
      <vt:lpstr>ECAL Calibration</vt:lpstr>
      <vt:lpstr>HCAL Calibration</vt:lpstr>
      <vt:lpstr>MIP Calibration</vt:lpstr>
      <vt:lpstr>Zuds Simulation</vt:lpstr>
      <vt:lpstr>Tracking Changes</vt:lpstr>
      <vt:lpstr>Tracking Changes</vt:lpstr>
      <vt:lpstr>Zuds Results</vt:lpstr>
      <vt:lpstr>Next Steps...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</dc:creator>
  <cp:lastModifiedBy>John</cp:lastModifiedBy>
  <cp:revision>1079</cp:revision>
  <dcterms:created xsi:type="dcterms:W3CDTF">2011-11-06T00:55:19Z</dcterms:created>
  <dcterms:modified xsi:type="dcterms:W3CDTF">2012-04-17T16:58:01Z</dcterms:modified>
</cp:coreProperties>
</file>