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75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20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11.04.12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11.04.12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11.04.12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11.04.12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11.04.12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11.04.12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11.04.12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11.04.12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11.04.12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11.04.12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11.04.12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11.04.12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N. Walker</a:t>
            </a:r>
          </a:p>
          <a:p>
            <a:r>
              <a:rPr lang="en-GB" dirty="0" smtClean="0"/>
              <a:t>AD&amp;I meeting 11.04.2012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62000" y="1454727"/>
            <a:ext cx="7772400" cy="2147455"/>
          </a:xfrm>
        </p:spPr>
        <p:txBody>
          <a:bodyPr/>
          <a:lstStyle/>
          <a:p>
            <a:r>
              <a:rPr lang="en-GB" dirty="0" smtClean="0"/>
              <a:t>Discussions on the Approach to Technical Systems for the TDR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534626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Magnets and Power Supplies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7" y="1195983"/>
            <a:ext cx="8639623" cy="5016675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Chapter 3.1</a:t>
            </a:r>
          </a:p>
          <a:p>
            <a:pPr lvl="1"/>
            <a:r>
              <a:rPr lang="en-GB" dirty="0" smtClean="0"/>
              <a:t>magnet design, PS, supports</a:t>
            </a:r>
          </a:p>
          <a:p>
            <a:pPr lvl="1"/>
            <a:r>
              <a:rPr lang="en-GB" dirty="0" smtClean="0"/>
              <a:t>7 pages</a:t>
            </a:r>
          </a:p>
          <a:p>
            <a:pPr lvl="1"/>
            <a:r>
              <a:rPr lang="en-GB" dirty="0" smtClean="0"/>
              <a:t>Relative generic text – no ‘solutions’ (EDMS!)</a:t>
            </a:r>
          </a:p>
          <a:p>
            <a:r>
              <a:rPr lang="en-GB" dirty="0" smtClean="0"/>
              <a:t>Requirements (from AS) </a:t>
            </a:r>
          </a:p>
          <a:p>
            <a:pPr lvl="1"/>
            <a:r>
              <a:rPr lang="en-GB" dirty="0"/>
              <a:t>F</a:t>
            </a:r>
            <a:r>
              <a:rPr lang="en-GB" dirty="0" smtClean="0"/>
              <a:t>ield strength &amp; quality, aperture etc. , stability →EDMS</a:t>
            </a:r>
          </a:p>
          <a:p>
            <a:pPr lvl="1"/>
            <a:r>
              <a:rPr lang="en-GB" dirty="0" smtClean="0"/>
              <a:t>Summary table(s) in TDR chapters</a:t>
            </a:r>
          </a:p>
          <a:p>
            <a:r>
              <a:rPr lang="en-GB" dirty="0" smtClean="0"/>
              <a:t>Special magnets should be described in TDR chapters</a:t>
            </a:r>
          </a:p>
          <a:p>
            <a:pPr lvl="1"/>
            <a:r>
              <a:rPr lang="en-GB" dirty="0" smtClean="0"/>
              <a:t>e.g. BDS final doublet</a:t>
            </a:r>
          </a:p>
          <a:p>
            <a:r>
              <a:rPr lang="en-GB" dirty="0" smtClean="0"/>
              <a:t>The need for a stand-alone section?</a:t>
            </a:r>
          </a:p>
          <a:p>
            <a:pPr lvl="1"/>
            <a:r>
              <a:rPr lang="en-GB" dirty="0"/>
              <a:t>Global summary table (RDR Table 3.1-1</a:t>
            </a:r>
            <a:r>
              <a:rPr lang="en-GB" dirty="0" smtClean="0"/>
              <a:t>)</a:t>
            </a:r>
            <a:endParaRPr lang="en-GB" i="1" dirty="0"/>
          </a:p>
          <a:p>
            <a:pPr lvl="1"/>
            <a:r>
              <a:rPr lang="en-GB" dirty="0"/>
              <a:t>Description of </a:t>
            </a:r>
            <a:r>
              <a:rPr lang="en-GB" dirty="0" smtClean="0"/>
              <a:t>considerations for design work (mostly in support of cost </a:t>
            </a:r>
            <a:r>
              <a:rPr lang="en-GB" dirty="0"/>
              <a:t>estimate) 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348206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Magnets and Power Supplies </a:t>
            </a:r>
            <a:r>
              <a:rPr lang="en-GB" dirty="0" smtClean="0"/>
              <a:t>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108" y="990600"/>
            <a:ext cx="7772400" cy="5262875"/>
          </a:xfrm>
        </p:spPr>
        <p:txBody>
          <a:bodyPr/>
          <a:lstStyle/>
          <a:p>
            <a:r>
              <a:rPr lang="en-GB" dirty="0" smtClean="0"/>
              <a:t>Sources</a:t>
            </a:r>
          </a:p>
          <a:p>
            <a:pPr lvl="1"/>
            <a:r>
              <a:rPr lang="en-GB" dirty="0" smtClean="0"/>
              <a:t>No change to tech. requirements</a:t>
            </a:r>
          </a:p>
          <a:p>
            <a:pPr lvl="1"/>
            <a:r>
              <a:rPr lang="en-GB" dirty="0" smtClean="0"/>
              <a:t>Component counts need to be adjusted for TDR baseline</a:t>
            </a:r>
          </a:p>
          <a:p>
            <a:pPr lvl="2"/>
            <a:r>
              <a:rPr lang="en-GB" dirty="0" smtClean="0"/>
              <a:t>Mostly e+ source</a:t>
            </a:r>
          </a:p>
          <a:p>
            <a:pPr lvl="1"/>
            <a:r>
              <a:rPr lang="en-GB" dirty="0" smtClean="0"/>
              <a:t>Central region integration: influence on PSS?</a:t>
            </a:r>
          </a:p>
          <a:p>
            <a:pPr lvl="2"/>
            <a:r>
              <a:rPr lang="en-GB" dirty="0" smtClean="0"/>
              <a:t>few resources!</a:t>
            </a:r>
          </a:p>
          <a:p>
            <a:endParaRPr lang="en-GB" dirty="0"/>
          </a:p>
          <a:p>
            <a:r>
              <a:rPr lang="en-GB" dirty="0" smtClean="0"/>
              <a:t>Damping Ring</a:t>
            </a:r>
          </a:p>
          <a:p>
            <a:pPr lvl="1"/>
            <a:r>
              <a:rPr lang="en-GB" dirty="0" smtClean="0"/>
              <a:t>Complete overhaul of lattice</a:t>
            </a:r>
          </a:p>
          <a:p>
            <a:pPr lvl="1"/>
            <a:r>
              <a:rPr lang="en-GB" dirty="0" smtClean="0"/>
              <a:t>Magnet designs (assume unchanged?)</a:t>
            </a:r>
          </a:p>
          <a:p>
            <a:pPr lvl="1"/>
            <a:r>
              <a:rPr lang="en-GB" dirty="0" smtClean="0"/>
              <a:t>PSS – complete overhaul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ight Brace 3"/>
          <p:cNvSpPr/>
          <p:nvPr/>
        </p:nvSpPr>
        <p:spPr bwMode="auto">
          <a:xfrm>
            <a:off x="6544156" y="4988814"/>
            <a:ext cx="233257" cy="1264661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0306" y="5246405"/>
            <a:ext cx="2293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overed in detail in DR chapter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441898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Magnets and Power Supplies </a:t>
            </a:r>
            <a:r>
              <a:rPr lang="en-GB" dirty="0" smtClean="0"/>
              <a:t>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05" y="1081306"/>
            <a:ext cx="7772400" cy="5262875"/>
          </a:xfrm>
        </p:spPr>
        <p:txBody>
          <a:bodyPr>
            <a:normAutofit/>
          </a:bodyPr>
          <a:lstStyle/>
          <a:p>
            <a:r>
              <a:rPr lang="en-GB" dirty="0" smtClean="0"/>
              <a:t>RTML</a:t>
            </a:r>
          </a:p>
          <a:p>
            <a:pPr lvl="1"/>
            <a:r>
              <a:rPr lang="en-GB" dirty="0" smtClean="0"/>
              <a:t>No change to tech. requirements</a:t>
            </a:r>
          </a:p>
          <a:p>
            <a:pPr lvl="1"/>
            <a:r>
              <a:rPr lang="en-GB" dirty="0" smtClean="0"/>
              <a:t>Component counts need to be adjusted for TDR baseline</a:t>
            </a:r>
          </a:p>
          <a:p>
            <a:pPr lvl="1"/>
            <a:r>
              <a:rPr lang="en-GB" dirty="0" smtClean="0"/>
              <a:t>Central region integration: influence on PSS?</a:t>
            </a:r>
          </a:p>
          <a:p>
            <a:endParaRPr lang="en-GB" dirty="0"/>
          </a:p>
          <a:p>
            <a:r>
              <a:rPr lang="en-GB" dirty="0" smtClean="0"/>
              <a:t>BDS/MDI</a:t>
            </a:r>
          </a:p>
          <a:p>
            <a:pPr lvl="1"/>
            <a:r>
              <a:rPr lang="en-GB" dirty="0"/>
              <a:t>No change to tech. requirements</a:t>
            </a:r>
          </a:p>
          <a:p>
            <a:pPr lvl="1"/>
            <a:r>
              <a:rPr lang="en-GB" dirty="0"/>
              <a:t>Component counts need to be adjusted for TDR baseline</a:t>
            </a:r>
          </a:p>
          <a:p>
            <a:pPr lvl="1"/>
            <a:r>
              <a:rPr lang="en-GB" dirty="0"/>
              <a:t>Central region integration: influence on PSS</a:t>
            </a:r>
            <a:r>
              <a:rPr lang="en-GB" dirty="0" smtClean="0"/>
              <a:t>?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51303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RDR chapter 3.2</a:t>
            </a:r>
          </a:p>
          <a:p>
            <a:pPr lvl="1"/>
            <a:r>
              <a:rPr lang="en-GB" dirty="0" smtClean="0"/>
              <a:t>Dominated by SCRF linac vacuum → TDR SCRF</a:t>
            </a:r>
          </a:p>
          <a:p>
            <a:pPr lvl="1"/>
            <a:r>
              <a:rPr lang="en-GB" dirty="0" smtClean="0"/>
              <a:t>Relatively thin elsewhere (comprehensive)</a:t>
            </a:r>
          </a:p>
          <a:p>
            <a:endParaRPr lang="en-GB" dirty="0" smtClean="0"/>
          </a:p>
          <a:p>
            <a:r>
              <a:rPr lang="en-GB" dirty="0" smtClean="0"/>
              <a:t>Requirements</a:t>
            </a:r>
          </a:p>
          <a:p>
            <a:pPr lvl="1"/>
            <a:r>
              <a:rPr lang="en-GB" dirty="0" smtClean="0"/>
              <a:t>vacuum specs. in TDR AS chapters</a:t>
            </a:r>
          </a:p>
          <a:p>
            <a:pPr lvl="1"/>
            <a:r>
              <a:rPr lang="en-GB" dirty="0" smtClean="0"/>
              <a:t>solutions also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15928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Instrumentation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RDR section 3.10</a:t>
            </a:r>
          </a:p>
          <a:p>
            <a:pPr lvl="1"/>
            <a:r>
              <a:rPr lang="en-GB" dirty="0" smtClean="0"/>
              <a:t>Comprehensive overview of systems/types/general requirements</a:t>
            </a:r>
          </a:p>
          <a:p>
            <a:pPr lvl="1"/>
            <a:r>
              <a:rPr lang="en-GB" dirty="0" smtClean="0"/>
              <a:t>Includes beam-based feedback systems</a:t>
            </a:r>
          </a:p>
          <a:p>
            <a:pPr lvl="1"/>
            <a:r>
              <a:rPr lang="en-GB" dirty="0" smtClean="0"/>
              <a:t>Summary of device counts and requirements</a:t>
            </a:r>
          </a:p>
          <a:p>
            <a:endParaRPr lang="en-GB" dirty="0"/>
          </a:p>
          <a:p>
            <a:r>
              <a:rPr lang="en-GB" dirty="0" smtClean="0"/>
              <a:t>Summary information / requirements and counts → relevant TDR chapters</a:t>
            </a:r>
          </a:p>
          <a:p>
            <a:pPr lvl="1"/>
            <a:r>
              <a:rPr lang="en-GB" dirty="0" smtClean="0"/>
              <a:t>Review specifications (resolutions </a:t>
            </a:r>
            <a:r>
              <a:rPr lang="en-GB" dirty="0" err="1" smtClean="0"/>
              <a:t>etc</a:t>
            </a:r>
            <a:r>
              <a:rPr lang="en-GB" dirty="0" smtClean="0"/>
              <a:t>).</a:t>
            </a:r>
          </a:p>
          <a:p>
            <a:pPr lvl="1"/>
            <a:r>
              <a:rPr lang="en-GB" dirty="0" smtClean="0"/>
              <a:t>Include more detail on ‘special devices’ as required.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32325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Instrumentation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Sources</a:t>
            </a:r>
          </a:p>
          <a:p>
            <a:pPr lvl="1"/>
            <a:r>
              <a:rPr lang="en-GB" dirty="0" smtClean="0"/>
              <a:t>No change from RDR specs</a:t>
            </a:r>
          </a:p>
          <a:p>
            <a:pPr lvl="1"/>
            <a:r>
              <a:rPr lang="en-GB" dirty="0" smtClean="0"/>
              <a:t>Component count updates</a:t>
            </a:r>
          </a:p>
          <a:p>
            <a:endParaRPr lang="en-GB" dirty="0"/>
          </a:p>
          <a:p>
            <a:r>
              <a:rPr lang="en-GB" dirty="0" smtClean="0"/>
              <a:t>DR</a:t>
            </a:r>
          </a:p>
          <a:p>
            <a:pPr lvl="1"/>
            <a:r>
              <a:rPr lang="en-GB" dirty="0"/>
              <a:t>No change from RDR </a:t>
            </a:r>
            <a:r>
              <a:rPr lang="en-GB" dirty="0" smtClean="0"/>
              <a:t>specs ??</a:t>
            </a:r>
            <a:endParaRPr lang="en-GB" dirty="0"/>
          </a:p>
          <a:p>
            <a:pPr lvl="1"/>
            <a:r>
              <a:rPr lang="en-GB" dirty="0"/>
              <a:t>Component count </a:t>
            </a:r>
            <a:r>
              <a:rPr lang="en-GB" dirty="0" smtClean="0"/>
              <a:t>updates</a:t>
            </a:r>
          </a:p>
          <a:p>
            <a:endParaRPr lang="en-GB" dirty="0"/>
          </a:p>
          <a:p>
            <a:r>
              <a:rPr lang="en-GB" dirty="0" smtClean="0"/>
              <a:t>RTML</a:t>
            </a:r>
          </a:p>
          <a:p>
            <a:pPr lvl="1"/>
            <a:r>
              <a:rPr lang="en-GB" dirty="0"/>
              <a:t>No change from RDR specs</a:t>
            </a:r>
          </a:p>
          <a:p>
            <a:pPr lvl="1"/>
            <a:r>
              <a:rPr lang="en-GB" dirty="0"/>
              <a:t>Component count </a:t>
            </a:r>
            <a:r>
              <a:rPr lang="en-GB" dirty="0" smtClean="0"/>
              <a:t>updates</a:t>
            </a:r>
          </a:p>
          <a:p>
            <a:endParaRPr lang="en-GB" dirty="0"/>
          </a:p>
          <a:p>
            <a:r>
              <a:rPr lang="en-GB" dirty="0" smtClean="0"/>
              <a:t>BDS/MDI</a:t>
            </a:r>
          </a:p>
          <a:p>
            <a:pPr lvl="1"/>
            <a:r>
              <a:rPr lang="en-GB" dirty="0"/>
              <a:t>No change from RDR specs</a:t>
            </a:r>
          </a:p>
          <a:p>
            <a:pPr lvl="1"/>
            <a:r>
              <a:rPr lang="en-GB" dirty="0"/>
              <a:t>Component count updates</a:t>
            </a:r>
          </a:p>
          <a:p>
            <a:endParaRPr lang="en-GB" dirty="0" smtClean="0"/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116770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Collimator and Dumps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829" y="990600"/>
            <a:ext cx="7772400" cy="5418371"/>
          </a:xfrm>
        </p:spPr>
        <p:txBody>
          <a:bodyPr/>
          <a:lstStyle/>
          <a:p>
            <a:r>
              <a:rPr lang="en-GB" dirty="0" smtClean="0"/>
              <a:t>RDR section 3.11</a:t>
            </a:r>
          </a:p>
          <a:p>
            <a:pPr lvl="1"/>
            <a:r>
              <a:rPr lang="en-GB" dirty="0" smtClean="0"/>
              <a:t>Covered everything that got in the way of the beam</a:t>
            </a:r>
          </a:p>
          <a:p>
            <a:pPr lvl="1"/>
            <a:r>
              <a:rPr lang="en-GB" dirty="0" smtClean="0"/>
              <a:t>Superficial – no real design work</a:t>
            </a:r>
          </a:p>
          <a:p>
            <a:pPr lvl="1"/>
            <a:r>
              <a:rPr lang="en-GB" dirty="0" smtClean="0"/>
              <a:t>exception: 18MW dumps (focus → BDS)</a:t>
            </a:r>
          </a:p>
          <a:p>
            <a:pPr lvl="1"/>
            <a:r>
              <a:rPr lang="en-GB" dirty="0" smtClean="0"/>
              <a:t>Generic solutions proposed for dump ratings</a:t>
            </a:r>
          </a:p>
          <a:p>
            <a:endParaRPr lang="en-GB" dirty="0" smtClean="0"/>
          </a:p>
          <a:p>
            <a:r>
              <a:rPr lang="en-GB" dirty="0" smtClean="0"/>
              <a:t>Requirements etc. to be dealt with in TDR AS chapters</a:t>
            </a:r>
          </a:p>
          <a:p>
            <a:pPr lvl="1"/>
            <a:r>
              <a:rPr lang="en-GB" dirty="0" smtClean="0"/>
              <a:t>specific details as required</a:t>
            </a:r>
          </a:p>
          <a:p>
            <a:pPr lvl="1"/>
            <a:r>
              <a:rPr lang="en-GB" dirty="0" smtClean="0"/>
              <a:t>Type of dump (e.g. water called Al balls) should be mentioned.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704928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Dumps and collimators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667" y="1371600"/>
            <a:ext cx="7772400" cy="48006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Sources</a:t>
            </a:r>
          </a:p>
          <a:p>
            <a:pPr lvl="1"/>
            <a:r>
              <a:rPr lang="en-GB" dirty="0"/>
              <a:t>No change from RDR </a:t>
            </a:r>
            <a:r>
              <a:rPr lang="en-GB" dirty="0" smtClean="0"/>
              <a:t>specs</a:t>
            </a:r>
          </a:p>
          <a:p>
            <a:pPr lvl="2"/>
            <a:r>
              <a:rPr lang="en-GB" dirty="0" smtClean="0"/>
              <a:t>e+ photon dump (and pol. collimator) should be specially mentioned.</a:t>
            </a:r>
            <a:endParaRPr lang="en-GB" dirty="0"/>
          </a:p>
          <a:p>
            <a:pPr lvl="1"/>
            <a:r>
              <a:rPr lang="en-GB" dirty="0"/>
              <a:t>Component count </a:t>
            </a:r>
            <a:r>
              <a:rPr lang="en-GB" dirty="0" smtClean="0"/>
              <a:t>updates</a:t>
            </a:r>
          </a:p>
          <a:p>
            <a:endParaRPr lang="en-GB" dirty="0"/>
          </a:p>
          <a:p>
            <a:r>
              <a:rPr lang="en-GB" dirty="0" smtClean="0"/>
              <a:t>DR</a:t>
            </a:r>
          </a:p>
          <a:p>
            <a:pPr lvl="1"/>
            <a:r>
              <a:rPr lang="en-GB" dirty="0"/>
              <a:t>No change from RDR </a:t>
            </a:r>
            <a:r>
              <a:rPr lang="en-GB" dirty="0" smtClean="0"/>
              <a:t>specs</a:t>
            </a:r>
            <a:endParaRPr lang="en-GB" dirty="0"/>
          </a:p>
          <a:p>
            <a:pPr lvl="1"/>
            <a:r>
              <a:rPr lang="en-GB" dirty="0"/>
              <a:t>Component count </a:t>
            </a:r>
            <a:r>
              <a:rPr lang="en-GB" dirty="0" smtClean="0"/>
              <a:t>updates</a:t>
            </a:r>
          </a:p>
          <a:p>
            <a:pPr lvl="1"/>
            <a:endParaRPr lang="en-GB" dirty="0"/>
          </a:p>
          <a:p>
            <a:r>
              <a:rPr lang="en-GB" dirty="0" smtClean="0"/>
              <a:t>RTML</a:t>
            </a:r>
          </a:p>
          <a:p>
            <a:pPr lvl="1"/>
            <a:r>
              <a:rPr lang="en-GB" dirty="0"/>
              <a:t>No change from RDR specs</a:t>
            </a:r>
          </a:p>
          <a:p>
            <a:pPr lvl="1"/>
            <a:r>
              <a:rPr lang="en-GB" dirty="0"/>
              <a:t>Component count updates</a:t>
            </a:r>
          </a:p>
          <a:p>
            <a:endParaRPr lang="en-GB" dirty="0" smtClean="0"/>
          </a:p>
          <a:p>
            <a:r>
              <a:rPr lang="en-GB" dirty="0" smtClean="0"/>
              <a:t>BDS</a:t>
            </a:r>
          </a:p>
          <a:p>
            <a:pPr lvl="1"/>
            <a:r>
              <a:rPr lang="en-GB" dirty="0" smtClean="0"/>
              <a:t>Expect more detail on main dumps</a:t>
            </a:r>
          </a:p>
          <a:p>
            <a:pPr lvl="1"/>
            <a:r>
              <a:rPr lang="en-GB" dirty="0" smtClean="0"/>
              <a:t>Collimator systems unchanged</a:t>
            </a:r>
            <a:endParaRPr lang="en-GB" dirty="0"/>
          </a:p>
          <a:p>
            <a:pPr lvl="1"/>
            <a:r>
              <a:rPr lang="en-GB" dirty="0"/>
              <a:t>Component count </a:t>
            </a:r>
            <a:r>
              <a:rPr lang="en-GB" dirty="0" smtClean="0"/>
              <a:t>updates (unchanged?)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 rot="20064035">
            <a:off x="5196450" y="3135826"/>
            <a:ext cx="3472938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Dump requirements intended for review by operations task force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71755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Control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305" y="1371600"/>
            <a:ext cx="7772400" cy="48006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RDR section 3.12</a:t>
            </a:r>
          </a:p>
          <a:p>
            <a:pPr lvl="1"/>
            <a:r>
              <a:rPr lang="en-GB" dirty="0" smtClean="0"/>
              <a:t>Quite detailed!</a:t>
            </a:r>
          </a:p>
          <a:p>
            <a:endParaRPr lang="en-GB" dirty="0"/>
          </a:p>
          <a:p>
            <a:r>
              <a:rPr lang="en-GB" dirty="0" smtClean="0"/>
              <a:t>Requirements ‘self generated’</a:t>
            </a:r>
          </a:p>
          <a:p>
            <a:pPr lvl="1"/>
            <a:r>
              <a:rPr lang="en-GB" dirty="0" smtClean="0"/>
              <a:t>From AS its basically</a:t>
            </a:r>
          </a:p>
          <a:p>
            <a:pPr lvl="2"/>
            <a:r>
              <a:rPr lang="en-GB" dirty="0" smtClean="0"/>
              <a:t>numbers of channels</a:t>
            </a:r>
          </a:p>
          <a:p>
            <a:pPr lvl="2"/>
            <a:r>
              <a:rPr lang="en-GB" dirty="0" smtClean="0"/>
              <a:t>operation modes</a:t>
            </a:r>
          </a:p>
          <a:p>
            <a:pPr lvl="2"/>
            <a:r>
              <a:rPr lang="en-GB" dirty="0" smtClean="0"/>
              <a:t>…</a:t>
            </a:r>
          </a:p>
          <a:p>
            <a:endParaRPr lang="en-GB" dirty="0"/>
          </a:p>
          <a:p>
            <a:r>
              <a:rPr lang="en-GB" dirty="0" smtClean="0"/>
              <a:t>Special case – should be captured in an independent TDR section</a:t>
            </a:r>
          </a:p>
          <a:p>
            <a:pPr lvl="1"/>
            <a:r>
              <a:rPr lang="en-GB" dirty="0" smtClean="0"/>
              <a:t>similar to RDR.</a:t>
            </a:r>
          </a:p>
        </p:txBody>
      </p:sp>
    </p:spTree>
    <p:extLst>
      <p:ext uri="{BB962C8B-B14F-4D97-AF65-F5344CB8AC3E}">
        <p14:creationId xmlns:p14="http://schemas.microsoft.com/office/powerpoint/2010/main" val="316278197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64272"/>
            <a:ext cx="7772400" cy="518512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RDR TS sections where comprehensive but quite superficial</a:t>
            </a:r>
          </a:p>
          <a:p>
            <a:pPr lvl="1"/>
            <a:r>
              <a:rPr lang="en-GB" dirty="0" smtClean="0"/>
              <a:t>no real design work</a:t>
            </a:r>
          </a:p>
          <a:p>
            <a:pPr lvl="1"/>
            <a:r>
              <a:rPr lang="en-GB" dirty="0" smtClean="0"/>
              <a:t>most of the costing detail in spread sheets and other documents (</a:t>
            </a:r>
            <a:r>
              <a:rPr lang="en-GB" dirty="0" err="1" smtClean="0"/>
              <a:t>cf</a:t>
            </a:r>
            <a:r>
              <a:rPr lang="en-GB" dirty="0" smtClean="0"/>
              <a:t> magnets and power supplies)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RDR text (for most part) still valid: may consider including for completeness</a:t>
            </a:r>
          </a:p>
          <a:p>
            <a:pPr lvl="1"/>
            <a:r>
              <a:rPr lang="en-GB" dirty="0" smtClean="0"/>
              <a:t>general approach and design philosophy</a:t>
            </a:r>
          </a:p>
          <a:p>
            <a:pPr lvl="1"/>
            <a:r>
              <a:rPr lang="en-GB" dirty="0" smtClean="0"/>
              <a:t>basis of cost estimate</a:t>
            </a:r>
          </a:p>
          <a:p>
            <a:pPr lvl="1"/>
            <a:r>
              <a:rPr lang="en-GB" dirty="0" smtClean="0"/>
              <a:t>…</a:t>
            </a:r>
          </a:p>
          <a:p>
            <a:pPr lvl="1"/>
            <a:endParaRPr lang="en-GB" dirty="0" smtClean="0"/>
          </a:p>
          <a:p>
            <a:r>
              <a:rPr lang="en-GB" dirty="0"/>
              <a:t>Most requirements, components counts can easily be accommodated in TDR AS </a:t>
            </a:r>
            <a:r>
              <a:rPr lang="en-GB" dirty="0" smtClean="0"/>
              <a:t>chapters</a:t>
            </a:r>
          </a:p>
          <a:p>
            <a:endParaRPr lang="en-GB" dirty="0"/>
          </a:p>
          <a:p>
            <a:r>
              <a:rPr lang="en-GB" dirty="0" smtClean="0"/>
              <a:t>TDR chapter authors need to review their requirements / counts / special cases</a:t>
            </a:r>
          </a:p>
          <a:p>
            <a:pPr lvl="1"/>
            <a:r>
              <a:rPr lang="en-GB" dirty="0" smtClean="0"/>
              <a:t>for inclusion into their respective chapters.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010184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RDR “Matrix”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9" y="1829546"/>
            <a:ext cx="9125213" cy="3265395"/>
          </a:xfrm>
          <a:prstGeom prst="rect">
            <a:avLst/>
          </a:prstGeom>
          <a:ln>
            <a:headEnd type="none" w="med" len="med"/>
            <a:tailEnd type="none" w="med" len="med"/>
          </a:ln>
        </p:spPr>
      </p:pic>
      <p:sp>
        <p:nvSpPr>
          <p:cNvPr id="8" name="Rectangle 7"/>
          <p:cNvSpPr/>
          <p:nvPr/>
        </p:nvSpPr>
        <p:spPr bwMode="auto">
          <a:xfrm>
            <a:off x="2585622" y="1829546"/>
            <a:ext cx="6558378" cy="66089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602837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RDR “Matrix”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9" y="1829546"/>
            <a:ext cx="9125213" cy="3265395"/>
          </a:xfrm>
          <a:prstGeom prst="rect">
            <a:avLst/>
          </a:prstGeom>
          <a:ln>
            <a:headEnd type="none" w="med" len="med"/>
            <a:tailEnd type="none" w="med" len="med"/>
          </a:ln>
        </p:spPr>
      </p:pic>
      <p:sp>
        <p:nvSpPr>
          <p:cNvPr id="6" name="Right Brace 5"/>
          <p:cNvSpPr/>
          <p:nvPr/>
        </p:nvSpPr>
        <p:spPr bwMode="auto">
          <a:xfrm rot="16200000">
            <a:off x="5661733" y="-1609361"/>
            <a:ext cx="325751" cy="6477973"/>
          </a:xfrm>
          <a:prstGeom prst="rightBrace">
            <a:avLst>
              <a:gd name="adj1" fmla="val 79166"/>
              <a:gd name="adj2" fmla="val 50127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44194" y="1020188"/>
            <a:ext cx="420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RDR Chapter 2 Accelerator Description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 bwMode="auto">
          <a:xfrm>
            <a:off x="2585622" y="1829546"/>
            <a:ext cx="6558378" cy="66089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584190" y="2085071"/>
            <a:ext cx="6559810" cy="37438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99951" y="3842034"/>
            <a:ext cx="1985671" cy="24230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98519" y="4223893"/>
            <a:ext cx="1985671" cy="24230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506448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RDR “Matrix”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9" y="1829546"/>
            <a:ext cx="9125213" cy="3265395"/>
          </a:xfrm>
          <a:prstGeom prst="rect">
            <a:avLst/>
          </a:prstGeom>
          <a:ln>
            <a:headEnd type="none" w="med" len="med"/>
            <a:tailEnd type="none" w="med" len="med"/>
          </a:ln>
        </p:spPr>
      </p:pic>
      <p:sp>
        <p:nvSpPr>
          <p:cNvPr id="7" name="TextBox 6"/>
          <p:cNvSpPr txBox="1"/>
          <p:nvPr/>
        </p:nvSpPr>
        <p:spPr>
          <a:xfrm>
            <a:off x="3000244" y="3491910"/>
            <a:ext cx="373405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RDR Chapter 3 Technical Systems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 bwMode="auto">
          <a:xfrm>
            <a:off x="2585622" y="1829546"/>
            <a:ext cx="6558378" cy="66089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99951" y="2514137"/>
            <a:ext cx="1985671" cy="135568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99951" y="4413694"/>
            <a:ext cx="1985671" cy="4171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Right Brace 11"/>
          <p:cNvSpPr/>
          <p:nvPr/>
        </p:nvSpPr>
        <p:spPr bwMode="auto">
          <a:xfrm>
            <a:off x="2725979" y="2514137"/>
            <a:ext cx="325751" cy="2316709"/>
          </a:xfrm>
          <a:prstGeom prst="rightBrace">
            <a:avLst>
              <a:gd name="adj1" fmla="val 79166"/>
              <a:gd name="adj2" fmla="val 50127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935116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TDR Approach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9" y="1829546"/>
            <a:ext cx="9125213" cy="3265395"/>
          </a:xfrm>
          <a:prstGeom prst="rect">
            <a:avLst/>
          </a:prstGeom>
          <a:ln>
            <a:headEnd type="none" w="med" len="med"/>
            <a:tailEnd type="none" w="med" len="med"/>
          </a:ln>
        </p:spPr>
      </p:pic>
      <p:sp>
        <p:nvSpPr>
          <p:cNvPr id="8" name="Rectangle 7"/>
          <p:cNvSpPr/>
          <p:nvPr/>
        </p:nvSpPr>
        <p:spPr bwMode="auto">
          <a:xfrm>
            <a:off x="2585622" y="1829546"/>
            <a:ext cx="6558378" cy="66089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98519" y="3090455"/>
            <a:ext cx="1985671" cy="59561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22429" y="4652621"/>
            <a:ext cx="1985671" cy="1909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ight Brace 8"/>
          <p:cNvSpPr/>
          <p:nvPr/>
        </p:nvSpPr>
        <p:spPr bwMode="auto">
          <a:xfrm rot="16200000">
            <a:off x="5661733" y="-1609361"/>
            <a:ext cx="325751" cy="6477973"/>
          </a:xfrm>
          <a:prstGeom prst="rightBrace">
            <a:avLst>
              <a:gd name="adj1" fmla="val 79166"/>
              <a:gd name="adj2" fmla="val 50127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9474" y="1020188"/>
            <a:ext cx="2070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TDR Chapter 3 - 8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6855542" y="2040119"/>
            <a:ext cx="988996" cy="4884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5" name="Straight Arrow Connector 4"/>
          <p:cNvCxnSpPr>
            <a:stCxn id="10" idx="3"/>
          </p:cNvCxnSpPr>
          <p:nvPr/>
        </p:nvCxnSpPr>
        <p:spPr bwMode="auto">
          <a:xfrm flipV="1">
            <a:off x="2584190" y="2528554"/>
            <a:ext cx="4271352" cy="8597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>
            <a:stCxn id="11" idx="3"/>
          </p:cNvCxnSpPr>
          <p:nvPr/>
        </p:nvCxnSpPr>
        <p:spPr bwMode="auto">
          <a:xfrm flipV="1">
            <a:off x="2608100" y="2528554"/>
            <a:ext cx="4247442" cy="22195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686259" y="2905789"/>
            <a:ext cx="813031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SCRF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686259" y="3833612"/>
            <a:ext cx="813031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SCRF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70007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TDR Approach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9" y="1829546"/>
            <a:ext cx="9125213" cy="3265395"/>
          </a:xfrm>
          <a:prstGeom prst="rect">
            <a:avLst/>
          </a:prstGeom>
          <a:ln>
            <a:headEnd type="none" w="med" len="med"/>
            <a:tailEnd type="none" w="med" len="med"/>
          </a:ln>
        </p:spPr>
      </p:pic>
      <p:sp>
        <p:nvSpPr>
          <p:cNvPr id="8" name="Rectangle 7"/>
          <p:cNvSpPr/>
          <p:nvPr/>
        </p:nvSpPr>
        <p:spPr bwMode="auto">
          <a:xfrm>
            <a:off x="2585622" y="1829546"/>
            <a:ext cx="6558378" cy="66089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98519" y="3090456"/>
            <a:ext cx="1985671" cy="224760"/>
          </a:xfrm>
          <a:prstGeom prst="rect">
            <a:avLst/>
          </a:prstGeom>
          <a:ln>
            <a:prstDash val="sysDash"/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ight Brace 8"/>
          <p:cNvSpPr/>
          <p:nvPr/>
        </p:nvSpPr>
        <p:spPr bwMode="auto">
          <a:xfrm rot="16200000">
            <a:off x="5661733" y="-1609361"/>
            <a:ext cx="325751" cy="6477973"/>
          </a:xfrm>
          <a:prstGeom prst="rightBrace">
            <a:avLst>
              <a:gd name="adj1" fmla="val 79166"/>
              <a:gd name="adj2" fmla="val 50127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9474" y="1020188"/>
            <a:ext cx="2070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TDR Chapter 3 - 8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2584189" y="2040119"/>
            <a:ext cx="2023633" cy="4884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6" name="Straight Arrow Connector 5"/>
          <p:cNvCxnSpPr>
            <a:endCxn id="14" idx="2"/>
          </p:cNvCxnSpPr>
          <p:nvPr/>
        </p:nvCxnSpPr>
        <p:spPr bwMode="auto">
          <a:xfrm flipV="1">
            <a:off x="2608100" y="2528554"/>
            <a:ext cx="987906" cy="5619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2527994" y="2629696"/>
            <a:ext cx="1133556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warm RF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598518" y="4427861"/>
            <a:ext cx="1985671" cy="224760"/>
          </a:xfrm>
          <a:prstGeom prst="rect">
            <a:avLst/>
          </a:prstGeom>
          <a:ln>
            <a:prstDash val="sysDash"/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803627" y="2042030"/>
            <a:ext cx="1063389" cy="4884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20" name="Straight Arrow Connector 19"/>
          <p:cNvCxnSpPr>
            <a:stCxn id="17" idx="3"/>
          </p:cNvCxnSpPr>
          <p:nvPr/>
        </p:nvCxnSpPr>
        <p:spPr bwMode="auto">
          <a:xfrm flipV="1">
            <a:off x="2584189" y="2490445"/>
            <a:ext cx="4185721" cy="20497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4733191" y="3127432"/>
            <a:ext cx="749123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LLRF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549698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“Exceptions” to the Rule(s)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Cryogenics</a:t>
            </a:r>
          </a:p>
          <a:p>
            <a:pPr lvl="1"/>
            <a:r>
              <a:rPr lang="en-GB" dirty="0" smtClean="0"/>
              <a:t>Main linac dominates</a:t>
            </a:r>
          </a:p>
          <a:p>
            <a:pPr lvl="1"/>
            <a:r>
              <a:rPr lang="en-GB" dirty="0" smtClean="0"/>
              <a:t>Sources, RTML, BDS requirements documented in respective chapters, but</a:t>
            </a:r>
          </a:p>
          <a:p>
            <a:pPr lvl="1"/>
            <a:r>
              <a:rPr lang="en-GB" dirty="0" smtClean="0"/>
              <a:t>Tech. solutions referenced to ML chapter</a:t>
            </a:r>
          </a:p>
          <a:p>
            <a:endParaRPr lang="en-GB" dirty="0"/>
          </a:p>
          <a:p>
            <a:r>
              <a:rPr lang="en-GB" dirty="0" smtClean="0"/>
              <a:t>SCRF Tech</a:t>
            </a:r>
          </a:p>
          <a:p>
            <a:pPr lvl="1"/>
            <a:r>
              <a:rPr lang="en-GB" dirty="0" smtClean="0"/>
              <a:t>For source and RTML – same as above.</a:t>
            </a:r>
          </a:p>
          <a:p>
            <a:pPr lvl="1"/>
            <a:endParaRPr lang="en-GB" dirty="0"/>
          </a:p>
          <a:p>
            <a:r>
              <a:rPr lang="en-GB" dirty="0" smtClean="0"/>
              <a:t>Remain issues</a:t>
            </a:r>
          </a:p>
          <a:p>
            <a:pPr lvl="1"/>
            <a:r>
              <a:rPr lang="en-GB" dirty="0" smtClean="0"/>
              <a:t>Hopefully few</a:t>
            </a:r>
          </a:p>
          <a:p>
            <a:pPr lvl="1"/>
            <a:r>
              <a:rPr lang="en-GB" dirty="0" smtClean="0"/>
              <a:t>Dealt with at editing phase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94714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583088" cy="914400"/>
          </a:xfrm>
        </p:spPr>
        <p:txBody>
          <a:bodyPr/>
          <a:lstStyle/>
          <a:p>
            <a:r>
              <a:rPr lang="en-GB" sz="2800" dirty="0" smtClean="0"/>
              <a:t>TDR and remaining Tech/Global systems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9" y="1211456"/>
            <a:ext cx="9125213" cy="3265395"/>
          </a:xfrm>
          <a:prstGeom prst="rect">
            <a:avLst/>
          </a:prstGeom>
          <a:ln>
            <a:headEnd type="none" w="med" len="med"/>
            <a:tailEnd type="none" w="med" len="med"/>
          </a:ln>
        </p:spPr>
      </p:pic>
      <p:sp>
        <p:nvSpPr>
          <p:cNvPr id="7" name="TextBox 6"/>
          <p:cNvSpPr txBox="1"/>
          <p:nvPr/>
        </p:nvSpPr>
        <p:spPr>
          <a:xfrm>
            <a:off x="3000244" y="2873820"/>
            <a:ext cx="379863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How to deal with these in the TDR?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 bwMode="auto">
          <a:xfrm>
            <a:off x="2585622" y="1211456"/>
            <a:ext cx="6558378" cy="66089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99951" y="1896047"/>
            <a:ext cx="1985671" cy="61003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99951" y="3034576"/>
            <a:ext cx="1985671" cy="2085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Right Brace 11"/>
          <p:cNvSpPr/>
          <p:nvPr/>
        </p:nvSpPr>
        <p:spPr bwMode="auto">
          <a:xfrm>
            <a:off x="2725979" y="1896047"/>
            <a:ext cx="325751" cy="2316709"/>
          </a:xfrm>
          <a:prstGeom prst="rightBrace">
            <a:avLst>
              <a:gd name="adj1" fmla="val 79166"/>
              <a:gd name="adj2" fmla="val 50127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99951" y="3816305"/>
            <a:ext cx="1985671" cy="2085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2906" y="4678965"/>
            <a:ext cx="58569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General approach</a:t>
            </a:r>
          </a:p>
          <a:p>
            <a:endParaRPr lang="en-GB" dirty="0"/>
          </a:p>
          <a:p>
            <a:pPr marL="285750" indent="-285750">
              <a:buFont typeface="Arial"/>
              <a:buChar char="•"/>
            </a:pPr>
            <a:r>
              <a:rPr lang="en-GB" dirty="0"/>
              <a:t>D</a:t>
            </a:r>
            <a:r>
              <a:rPr lang="en-GB" dirty="0" smtClean="0"/>
              <a:t>eal with them in AS chapters 3-8 as appropriate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Assume unchanged from RDR (copy &amp; paste)</a:t>
            </a:r>
          </a:p>
          <a:p>
            <a:pPr marL="285750" indent="-285750">
              <a:buFont typeface="Arial"/>
              <a:buChar char="•"/>
            </a:pPr>
            <a:r>
              <a:rPr lang="en-GB" u="sng" dirty="0" smtClean="0"/>
              <a:t>Review requirements</a:t>
            </a:r>
            <a:r>
              <a:rPr lang="en-GB" dirty="0" smtClean="0"/>
              <a:t>! (I.e. read RDR)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38566" y="5232963"/>
            <a:ext cx="2292673" cy="92333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Likely to be exceptions to these “rules”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583370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 Guidance!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56676"/>
            <a:ext cx="3227195" cy="3798626"/>
          </a:xfrm>
        </p:spPr>
        <p:txBody>
          <a:bodyPr/>
          <a:lstStyle/>
          <a:p>
            <a:r>
              <a:rPr lang="en-GB" dirty="0" smtClean="0"/>
              <a:t>Magnet/PS (8%)</a:t>
            </a:r>
          </a:p>
          <a:p>
            <a:r>
              <a:rPr lang="en-GB" dirty="0" smtClean="0"/>
              <a:t>Vacuum (2%)</a:t>
            </a:r>
          </a:p>
          <a:p>
            <a:r>
              <a:rPr lang="en-GB" dirty="0" smtClean="0"/>
              <a:t>Dumps (&lt;1%)</a:t>
            </a:r>
          </a:p>
          <a:p>
            <a:r>
              <a:rPr lang="en-GB" dirty="0" err="1" smtClean="0"/>
              <a:t>Instrum</a:t>
            </a:r>
            <a:r>
              <a:rPr lang="en-GB" dirty="0" smtClean="0"/>
              <a:t>. (2%)</a:t>
            </a:r>
          </a:p>
          <a:p>
            <a:r>
              <a:rPr lang="en-GB" dirty="0" smtClean="0"/>
              <a:t>Controls (6%)</a:t>
            </a:r>
          </a:p>
          <a:p>
            <a:endParaRPr lang="en-GB" dirty="0"/>
          </a:p>
          <a:p>
            <a:r>
              <a:rPr lang="en-GB" dirty="0" smtClean="0"/>
              <a:t>Total ~20% TPC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5399" y="1237059"/>
            <a:ext cx="5626100" cy="48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4997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101</TotalTime>
  <Words>811</Words>
  <Application>Microsoft Macintosh PowerPoint</Application>
  <PresentationFormat>On-screen Show (4:3)</PresentationFormat>
  <Paragraphs>172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Theme</vt:lpstr>
      <vt:lpstr>Discussions on the Approach to Technical Systems for the TDR</vt:lpstr>
      <vt:lpstr>RDR “Matrix”</vt:lpstr>
      <vt:lpstr>RDR “Matrix”</vt:lpstr>
      <vt:lpstr>RDR “Matrix”</vt:lpstr>
      <vt:lpstr>TDR Approach</vt:lpstr>
      <vt:lpstr>TDR Approach</vt:lpstr>
      <vt:lpstr>“Exceptions” to the Rule(s)</vt:lpstr>
      <vt:lpstr>TDR and remaining Tech/Global systems</vt:lpstr>
      <vt:lpstr>Cost Guidance!</vt:lpstr>
      <vt:lpstr>Magnets and Power Supplies (1)</vt:lpstr>
      <vt:lpstr>Magnets and Power Supplies (2)</vt:lpstr>
      <vt:lpstr>Magnets and Power Supplies (3)</vt:lpstr>
      <vt:lpstr>Vacuum Systems</vt:lpstr>
      <vt:lpstr>Instrumentation</vt:lpstr>
      <vt:lpstr>Instrumentation</vt:lpstr>
      <vt:lpstr>Collimator and Dumps</vt:lpstr>
      <vt:lpstr>Dumps and collimators</vt:lpstr>
      <vt:lpstr>Control System</vt:lpstr>
      <vt:lpstr>In Summary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Approach to Technical Systems in the TDR</dc:title>
  <dc:creator>Nicholas Walker</dc:creator>
  <cp:lastModifiedBy>Nicholas Walker</cp:lastModifiedBy>
  <cp:revision>14</cp:revision>
  <dcterms:created xsi:type="dcterms:W3CDTF">2012-04-11T10:25:14Z</dcterms:created>
  <dcterms:modified xsi:type="dcterms:W3CDTF">2012-04-11T12:07:13Z</dcterms:modified>
</cp:coreProperties>
</file>