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notesMasterIdLst>
    <p:notesMasterId r:id="rId5"/>
  </p:notesMasterIdLst>
  <p:handoutMasterIdLst>
    <p:handoutMasterId r:id="rId6"/>
  </p:handoutMasterIdLst>
  <p:sldIdLst>
    <p:sldId id="896" r:id="rId2"/>
    <p:sldId id="899" r:id="rId3"/>
    <p:sldId id="897" r:id="rId4"/>
  </p:sldIdLst>
  <p:sldSz cx="9144000" cy="6858000" type="screen4x3"/>
  <p:notesSz cx="6997700" cy="9271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  <a:srgbClr val="00FF00"/>
    <a:srgbClr val="009900"/>
    <a:srgbClr val="990099"/>
    <a:srgbClr val="569064"/>
    <a:srgbClr val="CC0000"/>
    <a:srgbClr val="46A064"/>
    <a:srgbClr val="E5B01B"/>
    <a:srgbClr val="6600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88" autoAdjust="0"/>
    <p:restoredTop sz="79198" autoAdjust="0"/>
  </p:normalViewPr>
  <p:slideViewPr>
    <p:cSldViewPr>
      <p:cViewPr>
        <p:scale>
          <a:sx n="80" d="100"/>
          <a:sy n="80" d="100"/>
        </p:scale>
        <p:origin x="-365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22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t" anchorCtr="0" compatLnSpc="1">
            <a:prstTxWarp prst="textNoShape">
              <a:avLst/>
            </a:prstTxWarp>
          </a:bodyPr>
          <a:lstStyle>
            <a:lvl1pPr algn="l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607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t" anchorCtr="0" compatLnSpc="1">
            <a:prstTxWarp prst="textNoShape">
              <a:avLst/>
            </a:prstTxWarp>
          </a:bodyPr>
          <a:lstStyle>
            <a:lvl1pPr algn="r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622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b" anchorCtr="0" compatLnSpc="1">
            <a:prstTxWarp prst="textNoShape">
              <a:avLst/>
            </a:prstTxWarp>
          </a:bodyPr>
          <a:lstStyle>
            <a:lvl1pPr algn="l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829675"/>
            <a:ext cx="30607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b" anchorCtr="0" compatLnSpc="1">
            <a:prstTxWarp prst="textNoShape">
              <a:avLst/>
            </a:prstTxWarp>
          </a:bodyPr>
          <a:lstStyle>
            <a:lvl1pPr algn="r" defTabSz="879475">
              <a:defRPr sz="1200"/>
            </a:lvl1pPr>
          </a:lstStyle>
          <a:p>
            <a:pPr>
              <a:defRPr/>
            </a:pPr>
            <a:fld id="{F773F9CA-AA54-46FE-BF81-BCC542168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7696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97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97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03725"/>
            <a:ext cx="559752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997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97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B2338D0-BA1D-4056-9BB5-D78336ACCB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5970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4CF2E0-CCC4-4E1E-9902-C3C36AB3FDA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4CF2E0-CCC4-4E1E-9902-C3C36AB3FDA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4/16/2012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8077200" y="6575425"/>
            <a:ext cx="4079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defRPr/>
            </a:pPr>
            <a:fld id="{0A9CC971-58DE-41FD-98F6-54CE5B19428D}" type="slidenum">
              <a:rPr lang="en-US" sz="1200">
                <a:solidFill>
                  <a:schemeClr val="bg2"/>
                </a:solidFill>
                <a:latin typeface="Textile" charset="0"/>
              </a:rPr>
              <a:pPr algn="l" eaLnBrk="0" hangingPunct="0"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562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sz="2800" dirty="0" smtClean="0"/>
          </a:p>
          <a:p>
            <a:r>
              <a:rPr lang="en-US" sz="3200" dirty="0" smtClean="0"/>
              <a:t>DBD Benchmark Event Generation (ILC Common Generation)</a:t>
            </a:r>
            <a:endParaRPr lang="en-US" sz="2800" dirty="0" smtClean="0"/>
          </a:p>
          <a:p>
            <a:pPr lvl="1"/>
            <a:r>
              <a:rPr lang="en-US" sz="2800" dirty="0" smtClean="0"/>
              <a:t>2-4-6-8 fermion SM Background: MC event generation is complete. ee</a:t>
            </a:r>
            <a:r>
              <a:rPr lang="en-US" sz="2800" dirty="0" smtClean="0">
                <a:sym typeface="Wingdings" pitchFamily="2" charset="2"/>
              </a:rPr>
              <a:t></a:t>
            </a:r>
            <a:r>
              <a:rPr lang="en-US" sz="2800" dirty="0" smtClean="0"/>
              <a:t>2f and ee</a:t>
            </a:r>
            <a:r>
              <a:rPr lang="en-US" sz="2800" dirty="0" smtClean="0">
                <a:sym typeface="Wingdings" pitchFamily="2" charset="2"/>
              </a:rPr>
              <a:t></a:t>
            </a:r>
            <a:r>
              <a:rPr lang="en-US" sz="2800" dirty="0" smtClean="0"/>
              <a:t>4f were generated at DESY</a:t>
            </a:r>
            <a:r>
              <a:rPr lang="en-US" sz="2800" dirty="0"/>
              <a:t>; ee</a:t>
            </a:r>
            <a:r>
              <a:rPr lang="en-US" sz="2800" dirty="0">
                <a:sym typeface="Wingdings" pitchFamily="2" charset="2"/>
              </a:rPr>
              <a:t></a:t>
            </a:r>
            <a:r>
              <a:rPr lang="en-US" sz="2800" dirty="0" smtClean="0"/>
              <a:t>6f, high </a:t>
            </a:r>
            <a:r>
              <a:rPr lang="en-US" sz="2800" dirty="0" err="1" smtClean="0"/>
              <a:t>pT</a:t>
            </a:r>
            <a:r>
              <a:rPr lang="en-US" sz="2800" dirty="0" smtClean="0"/>
              <a:t> </a:t>
            </a:r>
            <a:r>
              <a:rPr lang="en-US" sz="2800" dirty="0">
                <a:latin typeface="Symbol" pitchFamily="18" charset="2"/>
              </a:rPr>
              <a:t>gg</a:t>
            </a:r>
            <a:r>
              <a:rPr lang="en-US" sz="2800" dirty="0">
                <a:sym typeface="Wingdings" pitchFamily="2" charset="2"/>
              </a:rPr>
              <a:t></a:t>
            </a:r>
            <a:r>
              <a:rPr lang="en-US" sz="2800" dirty="0"/>
              <a:t>2f, </a:t>
            </a:r>
            <a:r>
              <a:rPr lang="en-US" sz="2800" dirty="0">
                <a:latin typeface="Symbol" pitchFamily="18" charset="2"/>
              </a:rPr>
              <a:t>gg</a:t>
            </a:r>
            <a:r>
              <a:rPr lang="en-US" sz="2800" dirty="0" smtClean="0">
                <a:sym typeface="Wingdings" pitchFamily="2" charset="2"/>
              </a:rPr>
              <a:t>4</a:t>
            </a:r>
            <a:r>
              <a:rPr lang="en-US" sz="2800" dirty="0" smtClean="0"/>
              <a:t>f</a:t>
            </a:r>
            <a:r>
              <a:rPr lang="en-US" sz="2800" dirty="0"/>
              <a:t>, </a:t>
            </a:r>
            <a:r>
              <a:rPr lang="en-US" sz="2800" dirty="0" smtClean="0"/>
              <a:t>e</a:t>
            </a:r>
            <a:r>
              <a:rPr lang="en-US" sz="2800" dirty="0" smtClean="0">
                <a:latin typeface="Symbol" pitchFamily="18" charset="2"/>
              </a:rPr>
              <a:t>g</a:t>
            </a:r>
            <a:r>
              <a:rPr lang="en-US" sz="2800" dirty="0" smtClean="0">
                <a:sym typeface="Wingdings" pitchFamily="2" charset="2"/>
              </a:rPr>
              <a:t></a:t>
            </a:r>
            <a:r>
              <a:rPr lang="en-US" sz="2800" dirty="0" smtClean="0"/>
              <a:t>e+2f</a:t>
            </a:r>
            <a:r>
              <a:rPr lang="en-US" sz="2800" dirty="0"/>
              <a:t>, e</a:t>
            </a:r>
            <a:r>
              <a:rPr lang="en-US" sz="2800" dirty="0">
                <a:latin typeface="Symbol" pitchFamily="18" charset="2"/>
              </a:rPr>
              <a:t>g</a:t>
            </a:r>
            <a:r>
              <a:rPr lang="en-US" sz="2800" dirty="0">
                <a:sym typeface="Wingdings" pitchFamily="2" charset="2"/>
              </a:rPr>
              <a:t></a:t>
            </a:r>
            <a:r>
              <a:rPr lang="en-US" sz="2800" dirty="0" smtClean="0"/>
              <a:t>e+4f were generated at SLAC; </a:t>
            </a:r>
            <a:r>
              <a:rPr lang="en-US" sz="2800" dirty="0" err="1" smtClean="0"/>
              <a:t>ee</a:t>
            </a:r>
            <a:r>
              <a:rPr lang="en-US" sz="2800" dirty="0" err="1" smtClean="0">
                <a:sym typeface="Wingdings" pitchFamily="2" charset="2"/>
              </a:rPr>
              <a:t></a:t>
            </a:r>
            <a:r>
              <a:rPr lang="en-US" sz="2800" dirty="0" err="1" smtClean="0"/>
              <a:t>ttbb</a:t>
            </a:r>
            <a:r>
              <a:rPr lang="en-US" sz="2800" dirty="0" smtClean="0"/>
              <a:t> &amp; </a:t>
            </a:r>
            <a:r>
              <a:rPr lang="en-US" sz="2800" dirty="0" err="1" smtClean="0"/>
              <a:t>ttZ</a:t>
            </a:r>
            <a:r>
              <a:rPr lang="en-US" sz="2800" dirty="0" smtClean="0"/>
              <a:t>  8f backgrounds were generated at KEK.</a:t>
            </a:r>
          </a:p>
          <a:p>
            <a:pPr lvl="1"/>
            <a:r>
              <a:rPr lang="en-US" sz="2800" dirty="0"/>
              <a:t>low </a:t>
            </a:r>
            <a:r>
              <a:rPr lang="en-US" sz="2800" dirty="0" err="1"/>
              <a:t>pT</a:t>
            </a:r>
            <a:r>
              <a:rPr lang="en-US" sz="2800" dirty="0"/>
              <a:t>, high cross section </a:t>
            </a:r>
            <a:r>
              <a:rPr lang="en-US" sz="2800" dirty="0" err="1">
                <a:latin typeface="Symbol" pitchFamily="18" charset="2"/>
              </a:rPr>
              <a:t>gg</a:t>
            </a:r>
            <a:r>
              <a:rPr lang="en-US" sz="2800" dirty="0" err="1">
                <a:sym typeface="Wingdings" pitchFamily="2" charset="2"/>
              </a:rPr>
              <a:t>hadrons</a:t>
            </a:r>
            <a:r>
              <a:rPr lang="en-US" sz="2800" dirty="0"/>
              <a:t>  </a:t>
            </a:r>
            <a:r>
              <a:rPr lang="en-US" sz="2800" dirty="0" smtClean="0"/>
              <a:t>have been generated </a:t>
            </a:r>
            <a:r>
              <a:rPr lang="en-US" sz="2800" dirty="0"/>
              <a:t>at SLAC</a:t>
            </a:r>
            <a:endParaRPr lang="en-US" sz="2800" dirty="0" smtClean="0"/>
          </a:p>
          <a:p>
            <a:pPr lvl="1"/>
            <a:r>
              <a:rPr lang="en-US" sz="2800" dirty="0" err="1" smtClean="0">
                <a:latin typeface="Symbol" pitchFamily="18" charset="2"/>
              </a:rPr>
              <a:t>gg</a:t>
            </a:r>
            <a:r>
              <a:rPr lang="en-US" sz="2800" dirty="0" smtClean="0"/>
              <a:t> mini-jet events (high </a:t>
            </a:r>
            <a:r>
              <a:rPr lang="en-US" sz="2800" dirty="0" err="1" smtClean="0"/>
              <a:t>pT</a:t>
            </a:r>
            <a:r>
              <a:rPr lang="en-US" sz="2800" dirty="0" smtClean="0"/>
              <a:t> </a:t>
            </a:r>
            <a:r>
              <a:rPr lang="en-US" sz="2800" dirty="0" err="1" smtClean="0"/>
              <a:t>subprocesses</a:t>
            </a:r>
            <a:r>
              <a:rPr lang="en-US" sz="2800" dirty="0" smtClean="0"/>
              <a:t> involving </a:t>
            </a:r>
            <a:r>
              <a:rPr lang="en-US" sz="2800" dirty="0" err="1" smtClean="0"/>
              <a:t>quark&amp;gluon</a:t>
            </a:r>
            <a:r>
              <a:rPr lang="en-US" sz="2800" dirty="0" smtClean="0"/>
              <a:t> constituents of photons) have been generated at SLAC for the DBD --  they slipped through the cracks in the LOI generation.</a:t>
            </a:r>
          </a:p>
          <a:p>
            <a:pPr lvl="1"/>
            <a:r>
              <a:rPr lang="en-US" sz="2800" dirty="0" err="1" smtClean="0"/>
              <a:t>vvH</a:t>
            </a:r>
            <a:r>
              <a:rPr lang="en-US" sz="2800" dirty="0" smtClean="0"/>
              <a:t> </a:t>
            </a:r>
            <a:r>
              <a:rPr lang="en-US" sz="2800" dirty="0"/>
              <a:t>and </a:t>
            </a:r>
            <a:r>
              <a:rPr lang="en-US" sz="2800" dirty="0" err="1"/>
              <a:t>ttH</a:t>
            </a:r>
            <a:r>
              <a:rPr lang="en-US" sz="2800" dirty="0"/>
              <a:t> signals: DBD generation </a:t>
            </a:r>
            <a:r>
              <a:rPr lang="en-US" sz="2800" dirty="0" smtClean="0"/>
              <a:t>was completed at SLAC and KEK</a:t>
            </a:r>
            <a:r>
              <a:rPr lang="en-US" sz="2800" dirty="0"/>
              <a:t>, respectively</a:t>
            </a:r>
            <a:r>
              <a:rPr lang="en-US" sz="2800" dirty="0" smtClean="0"/>
              <a:t>.  The WW signal was generated when the </a:t>
            </a:r>
            <a:r>
              <a:rPr lang="en-US" sz="2800" dirty="0"/>
              <a:t>ee</a:t>
            </a:r>
            <a:r>
              <a:rPr lang="en-US" sz="2800" dirty="0">
                <a:sym typeface="Wingdings" pitchFamily="2" charset="2"/>
              </a:rPr>
              <a:t></a:t>
            </a:r>
            <a:r>
              <a:rPr lang="en-US" sz="2800" dirty="0" smtClean="0"/>
              <a:t>4f background was generated at DESY; alternate initial state polarizations and anomalous TGC’s will be simulated through reweighting.</a:t>
            </a:r>
          </a:p>
          <a:p>
            <a:pPr lvl="1"/>
            <a:r>
              <a:rPr lang="en-US" sz="2800" dirty="0" smtClean="0"/>
              <a:t>All MC event generation </a:t>
            </a:r>
            <a:r>
              <a:rPr lang="en-US" sz="2800" dirty="0" err="1" smtClean="0"/>
              <a:t>stdhep</a:t>
            </a:r>
            <a:r>
              <a:rPr lang="en-US" sz="2800" dirty="0" smtClean="0"/>
              <a:t> files are stored on the grid with an ftp accessible copy on SLAC NFS.</a:t>
            </a:r>
          </a:p>
          <a:p>
            <a:pPr>
              <a:buNone/>
            </a:pPr>
            <a:endParaRPr lang="en-US" sz="2600" dirty="0" smtClean="0">
              <a:latin typeface="Symbol" pitchFamily="18" charset="2"/>
              <a:sym typeface="Wingdings" pitchFamily="2" charset="2"/>
            </a:endParaRPr>
          </a:p>
          <a:p>
            <a:pPr lvl="1"/>
            <a:endParaRPr lang="en-US" sz="2600" dirty="0" smtClean="0"/>
          </a:p>
          <a:p>
            <a:pPr lvl="1"/>
            <a:endParaRPr lang="en-US" sz="2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304800"/>
            <a:ext cx="8763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     </a:t>
            </a:r>
            <a:r>
              <a:rPr lang="en-US" sz="2400" dirty="0" err="1" smtClean="0"/>
              <a:t>SiD</a:t>
            </a:r>
            <a:r>
              <a:rPr lang="en-US" sz="2400" dirty="0" smtClean="0"/>
              <a:t> DBD Benchmarking Current Status  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9389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533400"/>
            <a:ext cx="8839200" cy="5715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sz="2800" dirty="0" smtClean="0"/>
          </a:p>
          <a:p>
            <a:r>
              <a:rPr lang="en-US" sz="3200" dirty="0" err="1" smtClean="0"/>
              <a:t>SiD</a:t>
            </a:r>
            <a:r>
              <a:rPr lang="en-US" sz="3200" dirty="0" smtClean="0"/>
              <a:t> Full Simulation and Reconstruction </a:t>
            </a:r>
            <a:endParaRPr lang="en-US" sz="2800" dirty="0" smtClean="0"/>
          </a:p>
          <a:p>
            <a:pPr lvl="1"/>
            <a:r>
              <a:rPr lang="en-US" sz="2800" dirty="0" smtClean="0"/>
              <a:t>The MC event generation </a:t>
            </a:r>
            <a:r>
              <a:rPr lang="en-US" sz="2800" dirty="0" err="1" smtClean="0"/>
              <a:t>stdhep</a:t>
            </a:r>
            <a:r>
              <a:rPr lang="en-US" sz="2800" dirty="0" smtClean="0"/>
              <a:t> files -  each of which are generated with 100% initial state e-/e+ polarization and contain thousands of events - are mixed together at SLAC to produce smaller </a:t>
            </a:r>
            <a:r>
              <a:rPr lang="en-US" sz="2800" dirty="0" err="1" smtClean="0"/>
              <a:t>stdhep</a:t>
            </a:r>
            <a:r>
              <a:rPr lang="en-US" sz="2800" dirty="0" smtClean="0"/>
              <a:t> files with 500 events each and 80% /20% e-/e+ polarization.   These smaller files serve as input to the  </a:t>
            </a:r>
            <a:r>
              <a:rPr lang="en-US" sz="2800" dirty="0" err="1" smtClean="0"/>
              <a:t>SiD</a:t>
            </a:r>
            <a:r>
              <a:rPr lang="en-US" sz="2800" dirty="0" smtClean="0"/>
              <a:t> full simulation and reconstruction software which can be run either on the SLAC </a:t>
            </a:r>
            <a:r>
              <a:rPr lang="en-US" sz="2800" dirty="0" err="1" smtClean="0"/>
              <a:t>linux</a:t>
            </a:r>
            <a:r>
              <a:rPr lang="en-US" sz="2800" dirty="0" smtClean="0"/>
              <a:t> batch farm or on the grid.</a:t>
            </a:r>
          </a:p>
          <a:p>
            <a:pPr lvl="1"/>
            <a:r>
              <a:rPr lang="en-US" sz="2800" dirty="0" smtClean="0"/>
              <a:t>2-4-6-8 </a:t>
            </a:r>
            <a:r>
              <a:rPr lang="en-US" sz="2800" dirty="0"/>
              <a:t>fermion SM Background: </a:t>
            </a:r>
            <a:r>
              <a:rPr lang="en-US" sz="2800" dirty="0" smtClean="0"/>
              <a:t> a </a:t>
            </a:r>
            <a:r>
              <a:rPr lang="en-US" sz="2800" dirty="0"/>
              <a:t>little bit of everything </a:t>
            </a:r>
            <a:r>
              <a:rPr lang="en-US" sz="2800" dirty="0" smtClean="0"/>
              <a:t>is being fully </a:t>
            </a:r>
            <a:r>
              <a:rPr lang="en-US" sz="2800" dirty="0"/>
              <a:t>simulated – just as was done for the LOI;  more </a:t>
            </a:r>
            <a:r>
              <a:rPr lang="en-US" sz="2800" dirty="0" smtClean="0"/>
              <a:t>fully </a:t>
            </a:r>
            <a:r>
              <a:rPr lang="en-US" sz="2800" dirty="0"/>
              <a:t>simulated background events can be produced at the request of </a:t>
            </a:r>
            <a:r>
              <a:rPr lang="en-US" sz="2800" dirty="0" smtClean="0"/>
              <a:t>the benchmarking group</a:t>
            </a:r>
          </a:p>
          <a:p>
            <a:pPr lvl="1"/>
            <a:r>
              <a:rPr lang="en-US" sz="2800" dirty="0"/>
              <a:t>low </a:t>
            </a:r>
            <a:r>
              <a:rPr lang="en-US" sz="2800" dirty="0" err="1"/>
              <a:t>pT</a:t>
            </a:r>
            <a:r>
              <a:rPr lang="en-US" sz="2800" dirty="0"/>
              <a:t>, high cross section </a:t>
            </a:r>
            <a:r>
              <a:rPr lang="en-US" sz="2800" dirty="0" err="1">
                <a:latin typeface="Symbol" pitchFamily="18" charset="2"/>
              </a:rPr>
              <a:t>gg</a:t>
            </a:r>
            <a:r>
              <a:rPr lang="en-US" sz="2800" dirty="0" err="1">
                <a:sym typeface="Wingdings" pitchFamily="2" charset="2"/>
              </a:rPr>
              <a:t></a:t>
            </a:r>
            <a:r>
              <a:rPr lang="en-US" sz="2800" dirty="0" err="1" smtClean="0">
                <a:sym typeface="Wingdings" pitchFamily="2" charset="2"/>
              </a:rPr>
              <a:t>hadrons</a:t>
            </a:r>
            <a:r>
              <a:rPr lang="en-US" sz="2800" dirty="0" smtClean="0">
                <a:sym typeface="Wingdings" pitchFamily="2" charset="2"/>
              </a:rPr>
              <a:t> will be overlaid on all fully simulated events</a:t>
            </a:r>
            <a:endParaRPr lang="en-US" sz="2800" dirty="0" smtClean="0"/>
          </a:p>
          <a:p>
            <a:pPr lvl="1"/>
            <a:r>
              <a:rPr lang="en-US" sz="2800" dirty="0" err="1" smtClean="0"/>
              <a:t>SiD</a:t>
            </a:r>
            <a:r>
              <a:rPr lang="en-US" sz="2800" dirty="0" smtClean="0"/>
              <a:t> will use the LOI MC event generation </a:t>
            </a:r>
            <a:r>
              <a:rPr lang="en-US" sz="2800" dirty="0" err="1" smtClean="0"/>
              <a:t>stdhep</a:t>
            </a:r>
            <a:r>
              <a:rPr lang="en-US" sz="2800" dirty="0" smtClean="0"/>
              <a:t> files for the </a:t>
            </a:r>
            <a:r>
              <a:rPr lang="en-US" sz="2800" dirty="0" err="1" smtClean="0"/>
              <a:t>ttbar</a:t>
            </a:r>
            <a:r>
              <a:rPr lang="en-US" sz="2800" dirty="0" smtClean="0"/>
              <a:t> signal and background when it reanalyzes this benchmark with the DBD detector. </a:t>
            </a:r>
          </a:p>
          <a:p>
            <a:pPr>
              <a:buNone/>
            </a:pPr>
            <a:endParaRPr lang="en-US" sz="2600" dirty="0" smtClean="0">
              <a:latin typeface="Symbol" pitchFamily="18" charset="2"/>
              <a:sym typeface="Wingdings" pitchFamily="2" charset="2"/>
            </a:endParaRPr>
          </a:p>
          <a:p>
            <a:pPr lvl="1"/>
            <a:endParaRPr lang="en-US" sz="2600" dirty="0" smtClean="0"/>
          </a:p>
          <a:p>
            <a:pPr lvl="1"/>
            <a:endParaRPr lang="en-US" sz="2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2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304800"/>
            <a:ext cx="8763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     </a:t>
            </a:r>
            <a:r>
              <a:rPr lang="en-US" sz="2400" dirty="0" err="1" smtClean="0"/>
              <a:t>SiD</a:t>
            </a:r>
            <a:r>
              <a:rPr lang="en-US" sz="2400" dirty="0" smtClean="0"/>
              <a:t> DBD Benchmarking Current Status  II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8947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609600"/>
            <a:ext cx="8991600" cy="5334000"/>
          </a:xfrm>
        </p:spPr>
        <p:txBody>
          <a:bodyPr>
            <a:normAutofit fontScale="85000" lnSpcReduction="10000"/>
          </a:bodyPr>
          <a:lstStyle/>
          <a:p>
            <a:r>
              <a:rPr lang="en-US" sz="3000" dirty="0" err="1" smtClean="0">
                <a:sym typeface="Wingdings" pitchFamily="2" charset="2"/>
              </a:rPr>
              <a:t>ttH</a:t>
            </a:r>
            <a:r>
              <a:rPr lang="en-US" sz="3000" dirty="0" smtClean="0">
                <a:sym typeface="Wingdings" pitchFamily="2" charset="2"/>
              </a:rPr>
              <a:t> Benchmark</a:t>
            </a:r>
          </a:p>
          <a:p>
            <a:pPr lvl="1"/>
            <a:r>
              <a:rPr lang="en-US" sz="2600" dirty="0" smtClean="0">
                <a:sym typeface="Wingdings" pitchFamily="2" charset="2"/>
              </a:rPr>
              <a:t> Jan </a:t>
            </a:r>
            <a:r>
              <a:rPr lang="en-US" sz="2600" dirty="0" err="1" smtClean="0">
                <a:sym typeface="Wingdings" pitchFamily="2" charset="2"/>
              </a:rPr>
              <a:t>Strube</a:t>
            </a:r>
            <a:r>
              <a:rPr lang="en-US" sz="2600" dirty="0" smtClean="0">
                <a:sym typeface="Wingdings" pitchFamily="2" charset="2"/>
              </a:rPr>
              <a:t> (CERN) and Philipp </a:t>
            </a:r>
            <a:r>
              <a:rPr lang="en-US" sz="2600" dirty="0" err="1" smtClean="0">
                <a:sym typeface="Wingdings" pitchFamily="2" charset="2"/>
              </a:rPr>
              <a:t>Roloff</a:t>
            </a:r>
            <a:r>
              <a:rPr lang="en-US" sz="2600" dirty="0" smtClean="0">
                <a:sym typeface="Wingdings" pitchFamily="2" charset="2"/>
              </a:rPr>
              <a:t> (CERN) are doing the </a:t>
            </a:r>
            <a:r>
              <a:rPr lang="en-US" sz="2600" dirty="0" err="1" smtClean="0">
                <a:sym typeface="Wingdings" pitchFamily="2" charset="2"/>
              </a:rPr>
              <a:t>SiD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ttH</a:t>
            </a:r>
            <a:r>
              <a:rPr lang="en-US" sz="2600" dirty="0" smtClean="0">
                <a:sym typeface="Wingdings" pitchFamily="2" charset="2"/>
              </a:rPr>
              <a:t> DBD benchmark and providing support for full simulation and reconstruction.</a:t>
            </a:r>
          </a:p>
          <a:p>
            <a:r>
              <a:rPr lang="en-US" sz="3000" dirty="0" err="1" smtClean="0">
                <a:sym typeface="Wingdings" pitchFamily="2" charset="2"/>
              </a:rPr>
              <a:t>vvH</a:t>
            </a:r>
            <a:r>
              <a:rPr lang="en-US" sz="3000" dirty="0" smtClean="0">
                <a:sym typeface="Wingdings" pitchFamily="2" charset="2"/>
              </a:rPr>
              <a:t> Benchmark</a:t>
            </a:r>
          </a:p>
          <a:p>
            <a:pPr lvl="1"/>
            <a:r>
              <a:rPr lang="en-US" sz="2600" dirty="0" smtClean="0">
                <a:sym typeface="Wingdings" pitchFamily="2" charset="2"/>
              </a:rPr>
              <a:t>Homer Neal (SLAC) will analyze this benchmark with assistance from  Marcel </a:t>
            </a:r>
            <a:r>
              <a:rPr lang="en-US" sz="2600" dirty="0" err="1" smtClean="0">
                <a:sym typeface="Wingdings" pitchFamily="2" charset="2"/>
              </a:rPr>
              <a:t>Stanitzki</a:t>
            </a:r>
            <a:r>
              <a:rPr lang="en-US" sz="2600" dirty="0" smtClean="0">
                <a:sym typeface="Wingdings" pitchFamily="2" charset="2"/>
              </a:rPr>
              <a:t> and Tim </a:t>
            </a:r>
            <a:r>
              <a:rPr lang="en-US" sz="2600" dirty="0" err="1" smtClean="0">
                <a:sym typeface="Wingdings" pitchFamily="2" charset="2"/>
              </a:rPr>
              <a:t>Barklow</a:t>
            </a:r>
            <a:r>
              <a:rPr lang="en-US" sz="2600" dirty="0" smtClean="0">
                <a:sym typeface="Wingdings" pitchFamily="2" charset="2"/>
              </a:rPr>
              <a:t>.  Homer Neal is also doing validation and repair of the particle flow object output from the </a:t>
            </a:r>
            <a:r>
              <a:rPr lang="en-US" sz="2600" dirty="0" err="1" smtClean="0">
                <a:sym typeface="Wingdings" pitchFamily="2" charset="2"/>
              </a:rPr>
              <a:t>SiD</a:t>
            </a:r>
            <a:r>
              <a:rPr lang="en-US" sz="2600" dirty="0" smtClean="0">
                <a:sym typeface="Wingdings" pitchFamily="2" charset="2"/>
              </a:rPr>
              <a:t> reconstruction software.</a:t>
            </a:r>
            <a:endParaRPr lang="en-US" sz="2800" dirty="0" smtClean="0"/>
          </a:p>
          <a:p>
            <a:r>
              <a:rPr lang="en-US" sz="3200" dirty="0" smtClean="0"/>
              <a:t>WW Benchmark</a:t>
            </a:r>
          </a:p>
          <a:p>
            <a:pPr lvl="1"/>
            <a:r>
              <a:rPr lang="en-US" sz="2600" dirty="0" err="1" smtClean="0">
                <a:sym typeface="Wingdings" pitchFamily="2" charset="2"/>
              </a:rPr>
              <a:t>SiD</a:t>
            </a:r>
            <a:r>
              <a:rPr lang="en-US" sz="2600" dirty="0" smtClean="0">
                <a:sym typeface="Wingdings" pitchFamily="2" charset="2"/>
              </a:rPr>
              <a:t> will do a simultaneous measurement of the initial state e-/e+ polarization and several triple gauge couplings.  Tim </a:t>
            </a:r>
            <a:r>
              <a:rPr lang="en-US" sz="2600" dirty="0" err="1" smtClean="0">
                <a:sym typeface="Wingdings" pitchFamily="2" charset="2"/>
              </a:rPr>
              <a:t>Barklow</a:t>
            </a:r>
            <a:r>
              <a:rPr lang="en-US" sz="2600" dirty="0" smtClean="0">
                <a:sym typeface="Wingdings" pitchFamily="2" charset="2"/>
              </a:rPr>
              <a:t> will be responsible for this analysis.</a:t>
            </a:r>
          </a:p>
          <a:p>
            <a:r>
              <a:rPr lang="en-US" sz="3000" dirty="0" smtClean="0">
                <a:sym typeface="Wingdings" pitchFamily="2" charset="2"/>
              </a:rPr>
              <a:t>Reanalysis of </a:t>
            </a:r>
            <a:r>
              <a:rPr lang="en-US" sz="3000" dirty="0" err="1" smtClean="0">
                <a:sym typeface="Wingdings" pitchFamily="2" charset="2"/>
              </a:rPr>
              <a:t>ttbar</a:t>
            </a:r>
            <a:r>
              <a:rPr lang="en-US" sz="3000" dirty="0" smtClean="0">
                <a:sym typeface="Wingdings" pitchFamily="2" charset="2"/>
              </a:rPr>
              <a:t> at </a:t>
            </a:r>
            <a:r>
              <a:rPr lang="en-US" sz="3000" dirty="0" err="1" smtClean="0">
                <a:sym typeface="Wingdings" pitchFamily="2" charset="2"/>
              </a:rPr>
              <a:t>Ecm</a:t>
            </a:r>
            <a:r>
              <a:rPr lang="en-US" sz="3000" dirty="0" smtClean="0">
                <a:sym typeface="Wingdings" pitchFamily="2" charset="2"/>
              </a:rPr>
              <a:t>=500 </a:t>
            </a:r>
            <a:r>
              <a:rPr lang="en-US" sz="3000" dirty="0" err="1" smtClean="0">
                <a:sym typeface="Wingdings" pitchFamily="2" charset="2"/>
              </a:rPr>
              <a:t>GeV</a:t>
            </a:r>
            <a:endParaRPr lang="en-US" sz="3000" dirty="0">
              <a:sym typeface="Wingdings" pitchFamily="2" charset="2"/>
            </a:endParaRPr>
          </a:p>
          <a:p>
            <a:pPr lvl="1"/>
            <a:r>
              <a:rPr lang="en-US" sz="2600" dirty="0" smtClean="0">
                <a:sym typeface="Wingdings" pitchFamily="2" charset="2"/>
              </a:rPr>
              <a:t>Have yet to  identify someone for this analysis.  </a:t>
            </a:r>
          </a:p>
          <a:p>
            <a:pPr lvl="1"/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3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228600"/>
            <a:ext cx="87630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     </a:t>
            </a:r>
            <a:r>
              <a:rPr lang="en-US" sz="2400" dirty="0" err="1" smtClean="0"/>
              <a:t>SiD</a:t>
            </a:r>
            <a:r>
              <a:rPr lang="en-US" sz="2400" dirty="0" smtClean="0"/>
              <a:t> DBD Benchmarking Current Status  III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1281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23380</TotalTime>
  <Words>492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Concourse</vt:lpstr>
      <vt:lpstr>     SiD DBD Benchmarking Current Status  I</vt:lpstr>
      <vt:lpstr>     SiD DBD Benchmarking Current Status  II</vt:lpstr>
      <vt:lpstr>     SiD DBD Benchmarking Current Status  III</vt:lpstr>
    </vt:vector>
  </TitlesOfParts>
  <Company>Stanford Linear Accelerator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SLAC</dc:creator>
  <cp:lastModifiedBy>Timothy Barklow</cp:lastModifiedBy>
  <cp:revision>888</cp:revision>
  <dcterms:created xsi:type="dcterms:W3CDTF">2003-02-05T00:06:42Z</dcterms:created>
  <dcterms:modified xsi:type="dcterms:W3CDTF">2012-04-16T14:08:53Z</dcterms:modified>
</cp:coreProperties>
</file>