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55A1E-EDE6-4228-81B2-BF8F98F736F3}" type="datetimeFigureOut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9FDAD-7CD4-4FA2-9E5A-540B10E4F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792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29147A8-F360-4F3E-A323-990D82E616D0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C385EED-98EE-40AC-896D-9F3ADC9E537A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2DFF0DC9-0DC4-4401-B3A0-220F3610CCA3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F32EECA-A437-4D3F-B4F7-65CFB26A93DB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54728B3-F27B-4BDD-99AE-AE46F4DF5539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ED12E8B3-2943-4988-87F7-7A094A2F9ADA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C191798A-B4AF-4814-9E01-590D1241B0B8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52FDD71-82A2-43C0-9562-D360F9D7705A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AFC2113-8D87-4833-AD19-AD91943596DC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1DC98E7-6AA0-4167-95D1-A40C329473C9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864F86C3-4DED-461B-B10F-6CDC51C7768A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A8F256C-8EF4-4901-B576-2167F53F75F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09E19A5C-1CBC-4C73-ACA1-AFED2DA2C050}" type="datetime1">
              <a:rPr kumimoji="1" lang="ja-JP" altLang="en-US" smtClean="0"/>
              <a:t>2012/4/12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AA-&gt;HH Study</a:t>
            </a:r>
            <a:br>
              <a:rPr kumimoji="1" lang="en-US" altLang="ja-JP" dirty="0" smtClean="0"/>
            </a:br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AdSM</a:t>
            </a:r>
            <a:r>
              <a:rPr lang="en-US" altLang="ja-JP" dirty="0" smtClean="0"/>
              <a:t>, Hiroshima Univ.)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768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Mistakes &amp; Correction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 set </a:t>
            </a:r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 = 210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when calculating AA-&gt;4b BG,,, true value is 190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. (AA-&gt;HH, WW, ZZ: 190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 smtClean="0"/>
              <a:t>Cross-section changed 46.6 </a:t>
            </a:r>
            <a:r>
              <a:rPr lang="en-US" altLang="ja-JP" dirty="0" err="1" smtClean="0"/>
              <a:t>fb</a:t>
            </a:r>
            <a:r>
              <a:rPr lang="en-US" altLang="ja-JP" dirty="0" smtClean="0"/>
              <a:t> (58720 events/year) to </a:t>
            </a:r>
            <a:r>
              <a:rPr lang="en-US" altLang="ja-JP" dirty="0" smtClean="0">
                <a:solidFill>
                  <a:srgbClr val="FFFF00"/>
                </a:solidFill>
              </a:rPr>
              <a:t>41.22 </a:t>
            </a:r>
            <a:r>
              <a:rPr lang="en-US" altLang="ja-JP" dirty="0" err="1" smtClean="0">
                <a:solidFill>
                  <a:srgbClr val="FFFF00"/>
                </a:solidFill>
              </a:rPr>
              <a:t>fb</a:t>
            </a:r>
            <a:r>
              <a:rPr lang="en-US" altLang="ja-JP" dirty="0" smtClean="0"/>
              <a:t> (51940 events/year)</a:t>
            </a:r>
            <a:endParaRPr kumimoji="1" lang="en-US" altLang="ja-JP" dirty="0" smtClean="0"/>
          </a:p>
          <a:p>
            <a:r>
              <a:rPr lang="en-US" altLang="ja-JP" dirty="0" smtClean="0"/>
              <a:t>Re-analyzed with Neural Network after correction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51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 Summary (JADE clustering)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1409202"/>
                  </p:ext>
                </p:extLst>
              </p:nvPr>
            </p:nvGraphicFramePr>
            <p:xfrm>
              <a:off x="299657" y="1397000"/>
              <a:ext cx="8544687" cy="2400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780"/>
                    <a:gridCol w="1778508"/>
                    <a:gridCol w="1673733"/>
                    <a:gridCol w="1495933"/>
                    <a:gridCol w="167373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𝑯𝑯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𝑾𝑾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𝒁𝒁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𝒃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acc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𝒃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expected events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7.31∗</m:t>
                                </m:r>
                                <m:sSup>
                                  <m:sSupPr>
                                    <m:ctrlP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59350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259700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pre-selection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47.72±0.28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81312±282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5172±18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80002±</m:t>
                                </m:r>
                                <m:r>
                                  <a:rPr kumimoji="1" lang="en-US" altLang="ja-JP" sz="2000" b="0" i="0" smtClean="0">
                                    <a:latin typeface="Cambria Math"/>
                                  </a:rPr>
                                  <m:t>144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𝑊</m:t>
                              </m:r>
                            </m:oMath>
                          </a14:m>
                          <a:r>
                            <a:rPr kumimoji="1" lang="ja-JP" altLang="en-US" sz="2000" b="0" dirty="0" smtClean="0"/>
                            <a:t> </a:t>
                          </a:r>
                          <a:r>
                            <a:rPr kumimoji="1" lang="en-US" altLang="ja-JP" sz="2000" b="0" dirty="0" smtClean="0"/>
                            <a:t>filter</a:t>
                          </a:r>
                          <a:endParaRPr kumimoji="1" lang="ja-JP" altLang="en-US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12.27±0.14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24.4±4.9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231.6±3.7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378.1±9.9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kumimoji="1" lang="en-US" altLang="ja-JP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kumimoji="1" lang="en-US" altLang="ja-JP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kumimoji="1" lang="ja-JP" altLang="en-US" sz="2000" dirty="0" smtClean="0"/>
                            <a:t> </a:t>
                          </a:r>
                          <a:r>
                            <a:rPr kumimoji="1" lang="en-US" altLang="ja-JP" sz="2000" dirty="0" smtClean="0"/>
                            <a:t>filter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5.867±0.097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1.95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−0.61</m:t>
                                    </m:r>
                                  </m:sub>
                                  <m:sup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+2.6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59.3±1.9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13.2±1.9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𝑍</m:t>
                              </m:r>
                            </m:oMath>
                          </a14:m>
                          <a:r>
                            <a:rPr kumimoji="1" lang="ja-JP" altLang="en-US" sz="2000" dirty="0" smtClean="0"/>
                            <a:t> </a:t>
                          </a:r>
                          <a:r>
                            <a:rPr kumimoji="1" lang="en-US" altLang="ja-JP" sz="2000" dirty="0" smtClean="0"/>
                            <a:t>filter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3.766±0.078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−0</m:t>
                                    </m:r>
                                  </m:sub>
                                  <m:sup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1.8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5.40±0.57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7.5±1.4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1409202"/>
                  </p:ext>
                </p:extLst>
              </p:nvPr>
            </p:nvGraphicFramePr>
            <p:xfrm>
              <a:off x="299657" y="1397000"/>
              <a:ext cx="8544687" cy="2400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780"/>
                    <a:gridCol w="1778508"/>
                    <a:gridCol w="1673733"/>
                    <a:gridCol w="1495933"/>
                    <a:gridCol w="1673733"/>
                  </a:tblGrid>
                  <a:tr h="403289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r="-272260" b="-52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r="-189091" b="-52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r="-112245" b="-52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b="-522727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expected events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t="-101538" r="-272260" b="-4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t="-101538" r="-189091" b="-4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t="-101538" r="-112245" b="-4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t="-101538" b="-430769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pre-selection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t="-201538" r="-272260" b="-3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t="-201538" r="-189091" b="-3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t="-201538" r="-112245" b="-3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t="-201538" b="-330769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01538" r="-345079" b="-2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t="-301538" r="-272260" b="-2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t="-301538" r="-189091" b="-2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t="-301538" r="-112245" b="-2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t="-301538" b="-230769"/>
                          </a:stretch>
                        </a:blipFill>
                      </a:tcPr>
                    </a:tc>
                  </a:tr>
                  <a:tr h="404114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89552" r="-345079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t="-389552" r="-272260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t="-389552" r="-189091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t="-389552" r="-112245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t="-389552" b="-123881"/>
                          </a:stretch>
                        </a:blipFill>
                      </a:tcPr>
                    </a:tc>
                  </a:tr>
                  <a:tr h="404305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96970" r="-345079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7877" t="-496970" r="-272260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0727" t="-496970" r="-189091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0000" t="-496970" r="-112245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9818" t="-496970" b="-2575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/>
              <p:cNvSpPr txBox="1"/>
              <p:nvPr/>
            </p:nvSpPr>
            <p:spPr>
              <a:xfrm>
                <a:off x="432053" y="4466488"/>
                <a:ext cx="8279895" cy="1221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32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sig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3200" b="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3200" b="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0.922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−0.067</m:t>
                          </m:r>
                        </m:sub>
                        <m:sup>
                          <m:r>
                            <a:rPr kumimoji="1" lang="en-US" altLang="ja-JP" sz="3200" b="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+0.045</m:t>
                          </m:r>
                        </m:sup>
                      </m:sSubSup>
                      <m:r>
                        <a:rPr kumimoji="1" lang="en-US" altLang="ja-JP" sz="3200" b="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 </m:t>
                      </m:r>
                      <m:r>
                        <a:rPr kumimoji="1" lang="en-US" altLang="ja-JP" sz="3200" b="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kumimoji="1" lang="en-US" altLang="ja-JP" sz="3200" b="0" dirty="0" smtClean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53" y="4466488"/>
                <a:ext cx="8279895" cy="12211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48648" y="5877272"/>
                <a:ext cx="3646704" cy="546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previous: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0.709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−0.054</m:t>
                        </m:r>
                      </m:sub>
                      <m:sup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+0.035</m:t>
                        </m:r>
                      </m:sup>
                    </m:sSubSup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/>
                      </a:rPr>
                      <m:t>𝜎</m:t>
                    </m:r>
                  </m:oMath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648" y="5877272"/>
                <a:ext cx="3646704" cy="546688"/>
              </a:xfrm>
              <a:prstGeom prst="rect">
                <a:avLst/>
              </a:prstGeom>
              <a:blipFill rotWithShape="1">
                <a:blip r:embed="rId4"/>
                <a:stretch>
                  <a:fillRect l="-3512" t="-5556" b="-31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466744" y="3933056"/>
                <a:ext cx="23015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±</m:t>
                    </m:r>
                  </m:oMath>
                </a14:m>
                <a:r>
                  <a:rPr kumimoji="1" lang="en-US" altLang="ja-JP" sz="2400" dirty="0" smtClean="0">
                    <a:solidFill>
                      <a:schemeClr val="bg1"/>
                    </a:solidFill>
                  </a:rPr>
                  <a:t>: MC stat. error</a:t>
                </a:r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44" y="3933056"/>
                <a:ext cx="2301592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061" t="-10526" r="-2653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42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 Summary (Cheat clustering)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552909"/>
                  </p:ext>
                </p:extLst>
              </p:nvPr>
            </p:nvGraphicFramePr>
            <p:xfrm>
              <a:off x="370300" y="1397000"/>
              <a:ext cx="8403400" cy="23912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780"/>
                    <a:gridCol w="1637221"/>
                    <a:gridCol w="1673733"/>
                    <a:gridCol w="1495933"/>
                    <a:gridCol w="167373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𝑯𝑯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𝑾𝑾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𝒁𝒁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𝜸𝜸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𝒃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acc>
                                <m:r>
                                  <a:rPr kumimoji="1" lang="en-US" altLang="ja-JP" sz="2000" b="1" i="1" smtClean="0">
                                    <a:latin typeface="Cambria Math"/>
                                  </a:rPr>
                                  <m:t>𝒃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1" lang="en-US" altLang="ja-JP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expected events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7.31∗</m:t>
                                </m:r>
                                <m:sSup>
                                  <m:sSupPr>
                                    <m:ctrlP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1" lang="en-US" altLang="ja-JP" sz="20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59350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259700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pre-selection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46.64±0.27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55836±233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4172±16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77778±</m:t>
                                </m:r>
                                <m:r>
                                  <a:rPr kumimoji="1" lang="en-US" altLang="ja-JP" sz="2000" b="0" i="0" smtClean="0">
                                    <a:latin typeface="Cambria Math"/>
                                  </a:rPr>
                                  <m:t>142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𝑊</m:t>
                              </m:r>
                            </m:oMath>
                          </a14:m>
                          <a:r>
                            <a:rPr kumimoji="1" lang="ja-JP" altLang="en-US" sz="2000" b="0" dirty="0" smtClean="0"/>
                            <a:t> </a:t>
                          </a:r>
                          <a:r>
                            <a:rPr kumimoji="1" lang="en-US" altLang="ja-JP" sz="2000" b="0" dirty="0" smtClean="0"/>
                            <a:t>filter</a:t>
                          </a:r>
                          <a:endParaRPr kumimoji="1" lang="ja-JP" altLang="en-US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40.13±0.25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7.8±2.8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46.3±1.7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1826±22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kumimoji="1" lang="en-US" altLang="ja-JP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kumimoji="1" lang="en-US" altLang="ja-JP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kumimoji="1" lang="ja-JP" altLang="en-US" sz="2000" dirty="0" smtClean="0"/>
                            <a:t> </a:t>
                          </a:r>
                          <a:r>
                            <a:rPr kumimoji="1" lang="en-US" altLang="ja-JP" sz="2000" dirty="0" smtClean="0"/>
                            <a:t>filter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36.03±0.24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7.8±2.8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18.5±1.0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7.8±1.</m:t>
                              </m:r>
                            </m:oMath>
                          </a14:m>
                          <a:r>
                            <a:rPr kumimoji="1" lang="en-US" altLang="ja-JP" sz="2000" dirty="0" smtClean="0"/>
                            <a:t>4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𝑍</m:t>
                              </m:r>
                            </m:oMath>
                          </a14:m>
                          <a:r>
                            <a:rPr kumimoji="1" lang="ja-JP" altLang="en-US" sz="2000" dirty="0" smtClean="0"/>
                            <a:t> </a:t>
                          </a:r>
                          <a:r>
                            <a:rPr kumimoji="1" lang="en-US" altLang="ja-JP" sz="2000" dirty="0" smtClean="0"/>
                            <a:t>filter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34.68±0.24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4.9±2.2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5.22±0.56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/>
                                  </a:rPr>
                                  <m:t>6.0±1.2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552909"/>
                  </p:ext>
                </p:extLst>
              </p:nvPr>
            </p:nvGraphicFramePr>
            <p:xfrm>
              <a:off x="370300" y="1397000"/>
              <a:ext cx="8403400" cy="23912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780"/>
                    <a:gridCol w="1637221"/>
                    <a:gridCol w="1673733"/>
                    <a:gridCol w="1495933"/>
                    <a:gridCol w="1673733"/>
                  </a:tblGrid>
                  <a:tr h="403289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r="-295539" b="-5212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r="-190146" b="-5212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r="-111789" b="-5212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r="-365" b="-521212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expected events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t="-101538" r="-295539" b="-4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t="-101538" r="-190146" b="-4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t="-101538" r="-111789" b="-4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t="-101538" r="-365" b="-429231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pre-selection</a:t>
                          </a:r>
                          <a:endParaRPr kumimoji="1" lang="ja-JP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t="-201538" r="-295539" b="-3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t="-201538" r="-190146" b="-3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t="-201538" r="-111789" b="-3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t="-201538" r="-365" b="-329231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7" t="-301538" r="-337778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t="-301538" r="-295539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t="-301538" r="-190146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t="-301538" r="-111789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t="-301538" r="-365" b="-229231"/>
                          </a:stretch>
                        </a:blipFill>
                      </a:tcPr>
                    </a:tc>
                  </a:tr>
                  <a:tr h="403035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7" t="-395455" r="-337778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t="-395455" r="-295539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t="-395455" r="-190146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t="-395455" r="-111789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t="-395455" r="-365" b="-125758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7" t="-503077" r="-337778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7472" t="-503077" r="-295539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3504" t="-503077" r="-190146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9187" t="-503077" r="-111789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3285" t="-503077" r="-365" b="-2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/>
              <p:cNvSpPr txBox="1"/>
              <p:nvPr/>
            </p:nvSpPr>
            <p:spPr>
              <a:xfrm>
                <a:off x="453886" y="4440144"/>
                <a:ext cx="8236229" cy="1221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32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sig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a:rPr kumimoji="1" lang="en-US" altLang="ja-JP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kumimoji="1" lang="en-US" altLang="ja-JP" sz="32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3200" b="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4.87±0.13 </m:t>
                      </m:r>
                      <m:r>
                        <a:rPr kumimoji="1" lang="en-US" altLang="ja-JP" sz="3200" b="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kumimoji="1" lang="en-US" altLang="ja-JP" sz="3200" b="0" dirty="0" smtClean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86" y="4440144"/>
                <a:ext cx="8236229" cy="12211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924177" y="5805264"/>
                <a:ext cx="3295646" cy="540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previous: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4.74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−0.15</m:t>
                        </m:r>
                      </m:sub>
                      <m:sup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+0.08</m:t>
                        </m:r>
                      </m:sup>
                    </m:sSubSup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/>
                      </a:rPr>
                      <m:t>𝜎</m:t>
                    </m:r>
                  </m:oMath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177" y="5805264"/>
                <a:ext cx="3295646" cy="540789"/>
              </a:xfrm>
              <a:prstGeom prst="rect">
                <a:avLst/>
              </a:prstGeom>
              <a:blipFill rotWithShape="1">
                <a:blip r:embed="rId4"/>
                <a:stretch>
                  <a:fillRect l="-3889" t="-6742" b="-314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466744" y="3933056"/>
                <a:ext cx="23015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±</m:t>
                    </m:r>
                  </m:oMath>
                </a14:m>
                <a:r>
                  <a:rPr kumimoji="1" lang="en-US" altLang="ja-JP" sz="2400" dirty="0" smtClean="0">
                    <a:solidFill>
                      <a:schemeClr val="bg1"/>
                    </a:solidFill>
                  </a:rPr>
                  <a:t>: MC stat. error</a:t>
                </a:r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44" y="3933056"/>
                <a:ext cx="2301592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061" t="-10526" r="-2653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6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Mistake was fixed. (</a:t>
            </a:r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 = 210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-&gt; 190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)</a:t>
            </a:r>
          </a:p>
          <a:p>
            <a:r>
              <a:rPr kumimoji="1" lang="en-US" altLang="ja-JP" dirty="0" smtClean="0"/>
              <a:t>Re-analysis with Neural Network was finished.</a:t>
            </a:r>
          </a:p>
          <a:p>
            <a:r>
              <a:rPr lang="en-US" altLang="ja-JP" dirty="0" smtClean="0"/>
              <a:t>Significance values were slightly improved, but  the final results were not changed dramatically. </a:t>
            </a:r>
            <a:r>
              <a:rPr lang="en-US" altLang="ja-JP" dirty="0" smtClean="0">
                <a:solidFill>
                  <a:srgbClr val="FFFF00"/>
                </a:solidFill>
              </a:rPr>
              <a:t>Conclusion was not changed.</a:t>
            </a:r>
          </a:p>
          <a:p>
            <a:r>
              <a:rPr kumimoji="1" lang="en-US" altLang="ja-JP" dirty="0" smtClean="0"/>
              <a:t>Next plan: preparing the paper</a:t>
            </a:r>
          </a:p>
          <a:p>
            <a:pPr lvl="1"/>
            <a:r>
              <a:rPr lang="en-US" altLang="ja-JP" dirty="0" smtClean="0"/>
              <a:t>current: Ver.3 (now checking by Takahashi-san, </a:t>
            </a:r>
            <a:r>
              <a:rPr lang="en-US" altLang="ja-JP" dirty="0" err="1" smtClean="0"/>
              <a:t>Fujii</a:t>
            </a:r>
            <a:r>
              <a:rPr lang="en-US" altLang="ja-JP" dirty="0" smtClean="0"/>
              <a:t>-san, </a:t>
            </a:r>
            <a:r>
              <a:rPr lang="en-US" altLang="ja-JP" dirty="0" err="1" smtClean="0"/>
              <a:t>Ikematsu</a:t>
            </a:r>
            <a:r>
              <a:rPr lang="en-US" altLang="ja-JP" dirty="0" smtClean="0"/>
              <a:t>-san,,,)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(2012/4/13)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F256C-8EF4-4901-B576-2167F53F75F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28664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313</TotalTime>
  <Words>400</Words>
  <Application>Microsoft Office PowerPoint</Application>
  <PresentationFormat>画面に合わせる (4:3)</PresentationFormat>
  <Paragraphs>89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simpleblack</vt:lpstr>
      <vt:lpstr>AA-&gt;HH Study Current Status</vt:lpstr>
      <vt:lpstr>Mistakes &amp; Correction</vt:lpstr>
      <vt:lpstr>Cut Summary (JADE clustering)</vt:lpstr>
      <vt:lpstr>Cut Summary (Cheat clustering)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AA-&gt;HH Study Current Status</dc:title>
  <dc:creator>shin-ichi</dc:creator>
  <cp:lastModifiedBy>shin-ichi</cp:lastModifiedBy>
  <cp:revision>13</cp:revision>
  <dcterms:created xsi:type="dcterms:W3CDTF">2012-04-12T03:44:01Z</dcterms:created>
  <dcterms:modified xsi:type="dcterms:W3CDTF">2012-04-12T08:57:23Z</dcterms:modified>
</cp:coreProperties>
</file>