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4" r:id="rId3"/>
    <p:sldId id="270" r:id="rId4"/>
    <p:sldId id="272" r:id="rId5"/>
    <p:sldId id="271" r:id="rId6"/>
    <p:sldId id="263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800"/>
    <a:srgbClr val="C800C8"/>
    <a:srgbClr val="E80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6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7C8A-834E-734E-95C4-F3F08E068545}" type="datetimeFigureOut">
              <a:rPr lang="ja-JP" altLang="en-US" smtClean="0"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b="1" i="1" dirty="0" smtClean="0">
                <a:latin typeface="Helvetica"/>
                <a:cs typeface="Helvetica"/>
              </a:rPr>
              <a:t>STF Quantum-Beam Accelerator commissioning status</a:t>
            </a:r>
            <a:endParaRPr kumimoji="1" lang="ja-JP" altLang="en-US" sz="3200" b="1" i="1" dirty="0">
              <a:latin typeface="Helvetica"/>
              <a:cs typeface="Helvetic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694928"/>
          </a:xfrm>
        </p:spPr>
        <p:txBody>
          <a:bodyPr/>
          <a:lstStyle/>
          <a:p>
            <a:r>
              <a:rPr kumimoji="1" lang="en-US" altLang="ja-JP" dirty="0" smtClean="0"/>
              <a:t>H. Hayano, KEK, 04172012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394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May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171" y="692696"/>
            <a:ext cx="6196758" cy="4672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63909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May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123939" y="5131812"/>
            <a:ext cx="350546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568583" y="4762480"/>
            <a:ext cx="2795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20% beam power operation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2438400" y="3357204"/>
            <a:ext cx="4073527" cy="1618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2438400" y="4286210"/>
            <a:ext cx="4073527" cy="1618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438400" y="513181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568583" y="3036039"/>
            <a:ext cx="187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0000FF"/>
                </a:solidFill>
              </a:rPr>
              <a:t>cryomodule cool-down</a:t>
            </a:r>
            <a:endParaRPr kumimoji="1" lang="ja-JP" altLang="en-US" sz="1400">
              <a:solidFill>
                <a:srgbClr val="0000FF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15451" y="3978433"/>
            <a:ext cx="187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0000FF"/>
                </a:solidFill>
              </a:rPr>
              <a:t>cryomodule cool-down</a:t>
            </a:r>
            <a:endParaRPr kumimoji="1" lang="ja-JP" altLang="en-US" sz="1400">
              <a:solidFill>
                <a:srgbClr val="0000FF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276607" y="4762480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69941" y="5548590"/>
            <a:ext cx="172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Operation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>
            <a:stCxn id="11" idx="0"/>
          </p:cNvCxnSpPr>
          <p:nvPr/>
        </p:nvCxnSpPr>
        <p:spPr>
          <a:xfrm flipH="1" flipV="1">
            <a:off x="3276609" y="5229200"/>
            <a:ext cx="155257" cy="319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740352" y="948154"/>
            <a:ext cx="0" cy="3560966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849373" y="1124744"/>
            <a:ext cx="1475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mirror</a:t>
            </a:r>
          </a:p>
          <a:p>
            <a:r>
              <a:rPr lang="en-US" altLang="ja-JP" dirty="0" smtClean="0"/>
              <a:t>Laser </a:t>
            </a:r>
          </a:p>
          <a:p>
            <a:r>
              <a:rPr lang="en-US" altLang="ja-JP" dirty="0" smtClean="0"/>
              <a:t>Accumulation</a:t>
            </a:r>
          </a:p>
          <a:p>
            <a:r>
              <a:rPr kumimoji="1" lang="en-US" altLang="ja-JP" dirty="0" smtClean="0"/>
              <a:t>cavity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16691" y="2743651"/>
            <a:ext cx="14670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Lead block</a:t>
            </a:r>
          </a:p>
          <a:p>
            <a:r>
              <a:rPr lang="en-US" altLang="ja-JP" dirty="0" smtClean="0"/>
              <a:t>shield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err="1" smtClean="0"/>
              <a:t>RFgun</a:t>
            </a:r>
            <a:r>
              <a:rPr kumimoji="1" lang="en-US" altLang="ja-JP" dirty="0" smtClean="0"/>
              <a:t> </a:t>
            </a:r>
          </a:p>
          <a:p>
            <a:r>
              <a:rPr kumimoji="1" lang="en-US" altLang="ja-JP" dirty="0" smtClean="0"/>
              <a:t>Cooling </a:t>
            </a:r>
          </a:p>
          <a:p>
            <a:r>
              <a:rPr lang="en-US" altLang="ja-JP" dirty="0" smtClean="0"/>
              <a:t>System</a:t>
            </a:r>
          </a:p>
          <a:p>
            <a:r>
              <a:rPr kumimoji="1" lang="en-US" altLang="ja-JP" dirty="0" smtClean="0"/>
              <a:t>improvement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15616" y="6102588"/>
            <a:ext cx="702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</a:t>
            </a:r>
            <a:r>
              <a:rPr kumimoji="1" lang="en-US" altLang="ja-JP" dirty="0" smtClean="0"/>
              <a:t>he examination of radiation safety will be scheduled in a week of June 4.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841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353-32A0-344F-8FC4-93F64516CAF6}" type="slidenum">
              <a:rPr lang="en-US" altLang="ja-JP" smtClean="0"/>
              <a:pPr/>
              <a:t>2</a:t>
            </a:fld>
            <a:endParaRPr lang="en-US" altLang="ja-JP"/>
          </a:p>
        </p:txBody>
      </p:sp>
      <p:pic>
        <p:nvPicPr>
          <p:cNvPr id="5" name="図 4" descr="STFQB_fullC2_111026_reduced_l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1" y="813814"/>
            <a:ext cx="7550831" cy="391133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251520" y="836712"/>
            <a:ext cx="3960440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KEK-STF</a:t>
            </a:r>
          </a:p>
          <a:p>
            <a:r>
              <a:rPr lang="en-US" altLang="ja-JP" dirty="0" smtClean="0">
                <a:latin typeface="Helvetica"/>
                <a:cs typeface="Helvetica"/>
              </a:rPr>
              <a:t>Quantum-Beam Accelerator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1547664" y="188640"/>
            <a:ext cx="5838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Quantum-Beam experiment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2" name="図 21" descr="STF-QB-accelerator-013120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96952"/>
            <a:ext cx="4824536" cy="361840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3528" y="5445224"/>
            <a:ext cx="3724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Helvetica"/>
                <a:cs typeface="Helvetica"/>
              </a:rPr>
              <a:t>2012</a:t>
            </a:r>
            <a:r>
              <a:rPr lang="en-US" altLang="ja-JP" sz="2000" dirty="0">
                <a:latin typeface="Helvetica"/>
                <a:cs typeface="Helvetica"/>
              </a:rPr>
              <a:t>. Feb : </a:t>
            </a:r>
            <a:r>
              <a:rPr lang="en-US" altLang="ja-JP" sz="2000" dirty="0" smtClean="0">
                <a:latin typeface="Helvetica"/>
                <a:cs typeface="Helvetica"/>
              </a:rPr>
              <a:t>cool-down started,</a:t>
            </a:r>
            <a:endParaRPr kumimoji="1" lang="en-US" altLang="ja-JP" sz="2000" dirty="0" smtClean="0">
              <a:latin typeface="Helvetica"/>
              <a:cs typeface="Helvetica"/>
            </a:endParaRPr>
          </a:p>
          <a:p>
            <a:r>
              <a:rPr lang="ja-JP" altLang="en-US" sz="2000" dirty="0" smtClean="0">
                <a:latin typeface="Helvetica"/>
                <a:cs typeface="Helvetica"/>
              </a:rPr>
              <a:t>　　　</a:t>
            </a:r>
            <a:r>
              <a:rPr lang="en-US" altLang="ja-JP" sz="2000" dirty="0" smtClean="0">
                <a:latin typeface="Helvetica"/>
                <a:cs typeface="Helvetica"/>
              </a:rPr>
              <a:t>   April : beam acceleration</a:t>
            </a:r>
            <a:endParaRPr kumimoji="1" lang="ja-JP" altLang="en-US" sz="2000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599764"/>
            <a:ext cx="41550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High-flux X-ray by Inverse-</a:t>
            </a:r>
            <a:r>
              <a:rPr kumimoji="1"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Compton </a:t>
            </a:r>
            <a:r>
              <a:rPr kumimoji="1"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scattering</a:t>
            </a:r>
          </a:p>
          <a:p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10mA</a:t>
            </a:r>
            <a:r>
              <a:rPr lang="en-US" altLang="ja-JP" sz="1400" b="1" dirty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 electron beam </a:t>
            </a:r>
            <a:r>
              <a:rPr lang="ja-JP" altLang="en-US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（</a:t>
            </a:r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40MeV, </a:t>
            </a:r>
            <a:r>
              <a:rPr lang="ja-JP" altLang="en-US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１ｍｓ</a:t>
            </a:r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, </a:t>
            </a:r>
            <a:r>
              <a:rPr lang="ja-JP" altLang="en-US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５Ｈｚ）</a:t>
            </a:r>
            <a:endParaRPr lang="en-US" altLang="ja-JP" sz="1400" b="1" dirty="0" smtClean="0">
              <a:solidFill>
                <a:srgbClr val="3366FF"/>
              </a:solidFill>
              <a:latin typeface="Helvetica"/>
              <a:ea typeface="Osaka"/>
              <a:cs typeface="Helvetica"/>
            </a:endParaRPr>
          </a:p>
          <a:p>
            <a:r>
              <a:rPr kumimoji="1"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4-mirror laser resonator cavity</a:t>
            </a:r>
          </a:p>
          <a:p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head-on collision with beam</a:t>
            </a:r>
            <a:endParaRPr kumimoji="1" lang="ja-JP" altLang="en-US" sz="1400" b="1" dirty="0">
              <a:solidFill>
                <a:srgbClr val="3366FF"/>
              </a:solidFill>
              <a:latin typeface="Helvetica"/>
              <a:ea typeface="Osaka"/>
              <a:cs typeface="Helvetica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51520" y="4869160"/>
            <a:ext cx="3701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/>
                <a:cs typeface="Helvetica"/>
              </a:rPr>
              <a:t>Target: 1.3 x 10</a:t>
            </a:r>
            <a:r>
              <a:rPr kumimoji="1" lang="en-US" altLang="ja-JP" sz="1400" baseline="30000" dirty="0" smtClean="0">
                <a:latin typeface="Helvetica"/>
                <a:cs typeface="Helvetica"/>
              </a:rPr>
              <a:t>10</a:t>
            </a:r>
            <a:r>
              <a:rPr kumimoji="1" lang="en-US" altLang="ja-JP" sz="1400" dirty="0" smtClean="0">
                <a:latin typeface="Helvetica"/>
                <a:cs typeface="Helvetica"/>
              </a:rPr>
              <a:t> photons/sec 1%bandwidth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68144" y="2276872"/>
            <a:ext cx="2861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Capture cryomodule ( 2 SC cavities )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95736" y="4149080"/>
            <a:ext cx="1818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collision point</a:t>
            </a:r>
          </a:p>
          <a:p>
            <a:r>
              <a:rPr lang="en-US" altLang="ja-JP" sz="1200" b="1" dirty="0"/>
              <a:t>(Laser, electron beam)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1844824"/>
            <a:ext cx="1735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photocathode </a:t>
            </a:r>
            <a:r>
              <a:rPr kumimoji="1" lang="en-US" altLang="ja-JP" sz="1200" b="1" dirty="0" err="1" smtClean="0"/>
              <a:t>RFgun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05620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STF-QB-021920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56" y="2768651"/>
            <a:ext cx="7910017" cy="3936949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858000" y="6340475"/>
            <a:ext cx="2133600" cy="365125"/>
          </a:xfrm>
        </p:spPr>
        <p:txBody>
          <a:bodyPr/>
          <a:lstStyle/>
          <a:p>
            <a:fld id="{54F17353-32A0-344F-8FC4-93F64516CAF6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1547664" y="188640"/>
            <a:ext cx="5838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Quantum-Beam experiment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51520" y="2276872"/>
            <a:ext cx="3701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/>
                <a:cs typeface="Helvetica"/>
              </a:rPr>
              <a:t>Target: 1.3 x 10</a:t>
            </a:r>
            <a:r>
              <a:rPr kumimoji="1" lang="en-US" altLang="ja-JP" sz="1400" baseline="30000" dirty="0" smtClean="0">
                <a:latin typeface="Helvetica"/>
                <a:cs typeface="Helvetica"/>
              </a:rPr>
              <a:t>10</a:t>
            </a:r>
            <a:r>
              <a:rPr kumimoji="1" lang="en-US" altLang="ja-JP" sz="1400" dirty="0" smtClean="0">
                <a:latin typeface="Helvetica"/>
                <a:cs typeface="Helvetica"/>
              </a:rPr>
              <a:t> photons/sec 1%bandwidth</a:t>
            </a:r>
          </a:p>
          <a:p>
            <a:r>
              <a:rPr lang="en-US" altLang="ja-JP" sz="1400" dirty="0">
                <a:latin typeface="Helvetica"/>
                <a:cs typeface="Helvetica"/>
              </a:rPr>
              <a:t> </a:t>
            </a:r>
            <a:r>
              <a:rPr lang="en-US" altLang="ja-JP" sz="1400" dirty="0" smtClean="0">
                <a:latin typeface="Helvetica"/>
                <a:cs typeface="Helvetica"/>
              </a:rPr>
              <a:t>           ~30keV X-ray</a:t>
            </a:r>
            <a:endParaRPr kumimoji="1"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40375" y="4635897"/>
            <a:ext cx="2861405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Capture cryomodule ( 2 SC cavities )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189863" y="4183360"/>
            <a:ext cx="181822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collision point</a:t>
            </a:r>
          </a:p>
          <a:p>
            <a:r>
              <a:rPr lang="en-US" altLang="ja-JP" sz="1200" b="1" dirty="0"/>
              <a:t>(Laser, electron beam)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5888" y="4592161"/>
            <a:ext cx="173594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photocathode </a:t>
            </a:r>
            <a:r>
              <a:rPr kumimoji="1" lang="en-US" altLang="ja-JP" sz="1200" b="1" dirty="0" err="1" smtClean="0"/>
              <a:t>RFgun</a:t>
            </a:r>
            <a:endParaRPr kumimoji="1" lang="ja-JP" altLang="en-US" sz="1200" b="1" dirty="0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1668016" y="4183360"/>
            <a:ext cx="583819" cy="4088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3036168" y="4183360"/>
            <a:ext cx="460927" cy="4525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5772472" y="3861048"/>
            <a:ext cx="325016" cy="322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図 22" descr="Macintosh HD:Users:hayano:Desktop:宣伝活動:量子ビーム2011イラスト:STFQB_closeUp_111024:STFQB_closeUp_111024half_low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380" y="882849"/>
            <a:ext cx="3556501" cy="2592883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51520" y="882849"/>
            <a:ext cx="5289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High-flux X-ray by Inverse-</a:t>
            </a:r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Compton </a:t>
            </a:r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scattering</a:t>
            </a:r>
          </a:p>
          <a:p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10mA</a:t>
            </a:r>
            <a:r>
              <a:rPr lang="en-US" altLang="ja-JP" b="1" dirty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 electron beam </a:t>
            </a:r>
            <a:r>
              <a:rPr lang="ja-JP" altLang="en-US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（</a:t>
            </a:r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40MeV, </a:t>
            </a:r>
            <a:r>
              <a:rPr lang="ja-JP" altLang="en-US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１ｍｓ</a:t>
            </a:r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, </a:t>
            </a:r>
            <a:r>
              <a:rPr lang="ja-JP" altLang="en-US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５Ｈｚ）</a:t>
            </a:r>
            <a:endParaRPr lang="en-US" altLang="ja-JP" b="1" dirty="0" smtClean="0">
              <a:solidFill>
                <a:srgbClr val="3366FF"/>
              </a:solidFill>
              <a:latin typeface="Helvetica"/>
              <a:ea typeface="Osaka"/>
              <a:cs typeface="Helvetica"/>
            </a:endParaRPr>
          </a:p>
          <a:p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4-mirror laser resonator cavity</a:t>
            </a:r>
          </a:p>
          <a:p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head-on collision with beam</a:t>
            </a:r>
            <a:endParaRPr kumimoji="1" lang="ja-JP" altLang="en-US" b="1" dirty="0">
              <a:solidFill>
                <a:srgbClr val="3366FF"/>
              </a:solidFill>
              <a:latin typeface="Helvetica"/>
              <a:ea typeface="Osaka"/>
              <a:cs typeface="Helvetica"/>
            </a:endParaRPr>
          </a:p>
        </p:txBody>
      </p:sp>
      <p:pic>
        <p:nvPicPr>
          <p:cNvPr id="24" name="図 23" descr="Macintosh HD:Users:hayano:Desktop:Picture:STF pictures:STF-QB-construction_2011-2012:beam-line-downstream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84575"/>
            <a:ext cx="2075845" cy="2755900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</p:pic>
    </p:spTree>
    <p:extLst>
      <p:ext uri="{BB962C8B-B14F-4D97-AF65-F5344CB8AC3E}">
        <p14:creationId xmlns:p14="http://schemas.microsoft.com/office/powerpoint/2010/main" val="2546104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IMG23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86" y="1052736"/>
            <a:ext cx="4154014" cy="3115666"/>
          </a:xfrm>
          <a:prstGeom prst="rect">
            <a:avLst/>
          </a:prstGeom>
        </p:spPr>
      </p:pic>
      <p:pic>
        <p:nvPicPr>
          <p:cNvPr id="3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52736"/>
            <a:ext cx="2088232" cy="313278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4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4382864"/>
            <a:ext cx="2789878" cy="201622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979712" y="186780"/>
            <a:ext cx="4918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</a:t>
            </a:r>
            <a:r>
              <a:rPr lang="en-US" altLang="ja-JP" sz="2800" b="1" i="1" dirty="0" smtClean="0">
                <a:latin typeface="Helvetica"/>
                <a:ea typeface="Osaka"/>
                <a:cs typeface="Helvetica"/>
              </a:rPr>
              <a:t>Photo-cathode RF-gun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05332" y="4198198"/>
            <a:ext cx="136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RFgun</a:t>
            </a:r>
            <a:r>
              <a:rPr kumimoji="1" lang="en-US" altLang="ja-JP" dirty="0" smtClean="0"/>
              <a:t> cavity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>
            <a:stCxn id="7" idx="0"/>
          </p:cNvCxnSpPr>
          <p:nvPr/>
        </p:nvCxnSpPr>
        <p:spPr>
          <a:xfrm flipH="1" flipV="1">
            <a:off x="2499913" y="2780928"/>
            <a:ext cx="1388753" cy="14172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99606" y="4059698"/>
            <a:ext cx="2176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Cs2Te photocathode</a:t>
            </a:r>
          </a:p>
          <a:p>
            <a:r>
              <a:rPr lang="en-US" altLang="ja-JP" dirty="0" smtClean="0"/>
              <a:t>Preparation chamber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0" idx="0"/>
          </p:cNvCxnSpPr>
          <p:nvPr/>
        </p:nvCxnSpPr>
        <p:spPr>
          <a:xfrm flipV="1">
            <a:off x="1487799" y="2812286"/>
            <a:ext cx="275889" cy="1247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504564" y="1412776"/>
            <a:ext cx="1510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Cs2Te</a:t>
            </a:r>
          </a:p>
          <a:p>
            <a:r>
              <a:rPr lang="en-US" altLang="ja-JP" dirty="0" smtClean="0"/>
              <a:t>Photocathode</a:t>
            </a:r>
          </a:p>
          <a:p>
            <a:r>
              <a:rPr kumimoji="1" lang="en-US" altLang="ja-JP" dirty="0" smtClean="0"/>
              <a:t>Preparation</a:t>
            </a:r>
          </a:p>
          <a:p>
            <a:r>
              <a:rPr lang="en-US" altLang="ja-JP" dirty="0" smtClean="0"/>
              <a:t>Chamber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36097" y="6336268"/>
            <a:ext cx="2831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Molybdenum cathode-block</a:t>
            </a:r>
            <a:endParaRPr kumimoji="1" lang="ja-JP" altLang="en-US" dirty="0"/>
          </a:p>
        </p:txBody>
      </p:sp>
      <p:pic>
        <p:nvPicPr>
          <p:cNvPr id="17" name="図 16" descr="Macintosh HD:Users:hayano:Desktop:量子ビーム2012:Flat_1ms_beam_with_RF_feedbac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784" y="4706030"/>
            <a:ext cx="2592257" cy="19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1208716" y="6165304"/>
            <a:ext cx="252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1ms beam was extracted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09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beam-tuning-0413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596" y="1124744"/>
            <a:ext cx="5616624" cy="331979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576244" y="3059540"/>
            <a:ext cx="11079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K</a:t>
            </a:r>
            <a:r>
              <a:rPr kumimoji="1" lang="en-US" altLang="ja-JP" sz="1200" dirty="0" smtClean="0"/>
              <a:t>. </a:t>
            </a:r>
            <a:r>
              <a:rPr lang="en-US" altLang="ja-JP" sz="1200" dirty="0" smtClean="0"/>
              <a:t>Watanabe,</a:t>
            </a:r>
          </a:p>
          <a:p>
            <a:r>
              <a:rPr kumimoji="1" lang="en-US" altLang="ja-JP" sz="1200" dirty="0" smtClean="0"/>
              <a:t>M. Fukuda,</a:t>
            </a:r>
          </a:p>
          <a:p>
            <a:r>
              <a:rPr lang="en-US" altLang="ja-JP" sz="1200" dirty="0" smtClean="0"/>
              <a:t>K. </a:t>
            </a:r>
            <a:r>
              <a:rPr lang="en-US" altLang="ja-JP" sz="1200" dirty="0" err="1" smtClean="0"/>
              <a:t>Sakaue</a:t>
            </a:r>
            <a:r>
              <a:rPr lang="en-US" altLang="ja-JP" sz="1200" dirty="0" smtClean="0"/>
              <a:t>,</a:t>
            </a:r>
          </a:p>
          <a:p>
            <a:r>
              <a:rPr kumimoji="1" lang="en-US" altLang="ja-JP" sz="1200" dirty="0" smtClean="0"/>
              <a:t>H. Shimizu,</a:t>
            </a:r>
          </a:p>
          <a:p>
            <a:pPr marL="228600" indent="-228600">
              <a:buAutoNum type="alphaUcPeriod"/>
            </a:pPr>
            <a:r>
              <a:rPr lang="en-US" altLang="ja-JP" sz="1200" dirty="0" err="1" smtClean="0"/>
              <a:t>Kuramoto</a:t>
            </a:r>
            <a:r>
              <a:rPr lang="en-US" altLang="ja-JP" sz="1200" dirty="0" smtClean="0"/>
              <a:t>,</a:t>
            </a:r>
          </a:p>
          <a:p>
            <a:r>
              <a:rPr kumimoji="1" lang="en-US" altLang="ja-JP" sz="1200" dirty="0" smtClean="0"/>
              <a:t>T. Matsumoto,</a:t>
            </a:r>
          </a:p>
          <a:p>
            <a:r>
              <a:rPr lang="en-US" altLang="ja-JP" sz="1200" dirty="0" smtClean="0"/>
              <a:t>M. </a:t>
            </a:r>
            <a:r>
              <a:rPr lang="en-US" altLang="ja-JP" sz="1200" dirty="0" err="1" smtClean="0"/>
              <a:t>Omet</a:t>
            </a:r>
            <a:endParaRPr kumimoji="1" lang="ja-JP" altLang="en-US" sz="1200" dirty="0"/>
          </a:p>
        </p:txBody>
      </p:sp>
      <p:sp>
        <p:nvSpPr>
          <p:cNvPr id="5" name="TextBox 3"/>
          <p:cNvSpPr txBox="1"/>
          <p:nvPr/>
        </p:nvSpPr>
        <p:spPr>
          <a:xfrm>
            <a:off x="2983880" y="423828"/>
            <a:ext cx="3263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control room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4797152"/>
            <a:ext cx="8507457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After tuning and measurement of SC cavity,</a:t>
            </a:r>
          </a:p>
          <a:p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Beam commissioning was started from April 12,2012 with very small charge.</a:t>
            </a:r>
          </a:p>
          <a:p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Acceleration confirmation was quickly done, however, </a:t>
            </a:r>
          </a:p>
          <a:p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beam was spread-out at downstream.</a:t>
            </a:r>
          </a:p>
          <a:p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On April 13,2012, we could make good transmission to beam-dump</a:t>
            </a:r>
          </a:p>
          <a:p>
            <a:r>
              <a:rPr lang="en-US" altLang="ja-JP" b="1" dirty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w</a:t>
            </a:r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ith the tuning of RF-gun solenoid very </a:t>
            </a:r>
            <a:r>
              <a:rPr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c</a:t>
            </a:r>
            <a:r>
              <a:rPr kumimoji="1" lang="en-US" altLang="ja-JP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arefully. </a:t>
            </a:r>
            <a:endParaRPr kumimoji="1" lang="ja-JP" altLang="en-US" b="1" dirty="0">
              <a:solidFill>
                <a:srgbClr val="3366FF"/>
              </a:solidFill>
              <a:latin typeface="Helvetica"/>
              <a:ea typeface="Osak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89061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/>
          <p:nvPr/>
        </p:nvSpPr>
        <p:spPr>
          <a:xfrm>
            <a:off x="224512" y="188640"/>
            <a:ext cx="8763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Accelerated beam (April 13,2012)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Energy</a:t>
            </a:r>
            <a:r>
              <a:rPr lang="ja-JP" altLang="en-US" dirty="0" smtClean="0"/>
              <a:t>：</a:t>
            </a:r>
            <a:r>
              <a:rPr lang="en-US" altLang="ja-JP" dirty="0"/>
              <a:t>40MeV</a:t>
            </a:r>
            <a:r>
              <a:rPr lang="ja-JP" altLang="en-US" dirty="0"/>
              <a:t>、</a:t>
            </a:r>
          </a:p>
          <a:p>
            <a:r>
              <a:rPr lang="ja-JP" altLang="en-US" dirty="0"/>
              <a:t>　</a:t>
            </a:r>
            <a:r>
              <a:rPr lang="en-US" altLang="ja-JP" dirty="0" smtClean="0"/>
              <a:t>Beam charge</a:t>
            </a:r>
            <a:r>
              <a:rPr lang="ja-JP" altLang="en-US" dirty="0" smtClean="0"/>
              <a:t>：</a:t>
            </a:r>
            <a:r>
              <a:rPr lang="en-US" altLang="ja-JP" dirty="0"/>
              <a:t>41pC/bunch</a:t>
            </a:r>
            <a:r>
              <a:rPr lang="ja-JP" altLang="en-US" dirty="0"/>
              <a:t>、</a:t>
            </a:r>
            <a:r>
              <a:rPr lang="en-US" altLang="ja-JP" dirty="0" smtClean="0"/>
              <a:t>28bunches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 err="1" smtClean="0"/>
              <a:t>repition</a:t>
            </a:r>
            <a:r>
              <a:rPr lang="ja-JP" altLang="en-US" dirty="0" smtClean="0"/>
              <a:t>：</a:t>
            </a:r>
            <a:r>
              <a:rPr lang="en-US" altLang="ja-JP" dirty="0"/>
              <a:t>5Hz</a:t>
            </a:r>
          </a:p>
          <a:p>
            <a:endParaRPr lang="en-US" altLang="ja-JP" dirty="0" smtClean="0"/>
          </a:p>
          <a:p>
            <a:r>
              <a:rPr lang="en-US" altLang="ja-JP" dirty="0" err="1" smtClean="0"/>
              <a:t>RFgun</a:t>
            </a:r>
            <a:r>
              <a:rPr lang="en-US" altLang="ja-JP" dirty="0" smtClean="0"/>
              <a:t> cavity power</a:t>
            </a:r>
            <a:r>
              <a:rPr lang="ja-JP" altLang="en-US" dirty="0" smtClean="0"/>
              <a:t>：</a:t>
            </a:r>
            <a:r>
              <a:rPr lang="en-US" altLang="ja-JP" dirty="0"/>
              <a:t>2.2MW </a:t>
            </a:r>
            <a:endParaRPr lang="en-US" altLang="ja-JP" dirty="0" smtClean="0"/>
          </a:p>
          <a:p>
            <a:r>
              <a:rPr lang="ja-JP" altLang="ja-JP" dirty="0"/>
              <a:t>　</a:t>
            </a:r>
            <a:r>
              <a:rPr lang="ja-JP" altLang="en-US" dirty="0" smtClean="0"/>
              <a:t>　　　　　　　</a:t>
            </a:r>
            <a:r>
              <a:rPr lang="en-US" altLang="ja-JP" dirty="0" smtClean="0"/>
              <a:t>(</a:t>
            </a:r>
            <a:r>
              <a:rPr lang="en-US" altLang="ja-JP" dirty="0"/>
              <a:t>34.6MV/</a:t>
            </a:r>
            <a:r>
              <a:rPr lang="en-US" altLang="ja-JP" dirty="0" smtClean="0"/>
              <a:t>m</a:t>
            </a:r>
            <a:r>
              <a:rPr lang="en-US" altLang="ja-JP" dirty="0"/>
              <a:t> </a:t>
            </a:r>
            <a:r>
              <a:rPr lang="en-US" altLang="ja-JP" dirty="0" smtClean="0"/>
              <a:t>cathode field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Beam energy from </a:t>
            </a:r>
            <a:r>
              <a:rPr lang="en-US" altLang="ja-JP" dirty="0" err="1" smtClean="0"/>
              <a:t>RFgun</a:t>
            </a:r>
            <a:r>
              <a:rPr lang="ja-JP" altLang="en-US" dirty="0" smtClean="0"/>
              <a:t>：</a:t>
            </a:r>
            <a:r>
              <a:rPr lang="en-US" altLang="ja-JP" dirty="0"/>
              <a:t>3.3MeV/c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SC cavity voltage</a:t>
            </a:r>
            <a:r>
              <a:rPr lang="ja-JP" altLang="en-US" dirty="0" smtClean="0"/>
              <a:t>；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/>
              <a:t>MHI-012:20.15MV/m</a:t>
            </a:r>
          </a:p>
          <a:p>
            <a:r>
              <a:rPr lang="en-US" altLang="ja-JP" dirty="0"/>
              <a:t>  </a:t>
            </a:r>
            <a:r>
              <a:rPr lang="en-US" altLang="ja-JP" dirty="0" smtClean="0"/>
              <a:t> MHI</a:t>
            </a:r>
            <a:r>
              <a:rPr lang="en-US" altLang="ja-JP" dirty="0"/>
              <a:t>-013:21.5 MV/m</a:t>
            </a:r>
          </a:p>
          <a:p>
            <a:r>
              <a:rPr lang="ja-JP" altLang="en-US" dirty="0"/>
              <a:t>　</a:t>
            </a:r>
            <a:endParaRPr lang="en-US" altLang="ja-JP" dirty="0"/>
          </a:p>
        </p:txBody>
      </p:sp>
      <p:pic>
        <p:nvPicPr>
          <p:cNvPr id="3" name="図 2" descr="scope_0413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379" y="188640"/>
            <a:ext cx="4655624" cy="3420380"/>
          </a:xfrm>
          <a:prstGeom prst="rect">
            <a:avLst/>
          </a:prstGeom>
        </p:spPr>
      </p:pic>
      <p:pic>
        <p:nvPicPr>
          <p:cNvPr id="4" name="図 3" descr="beam-profile-at-collision_0413201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9" y="3623368"/>
            <a:ext cx="4125369" cy="3163818"/>
          </a:xfrm>
          <a:prstGeom prst="rect">
            <a:avLst/>
          </a:prstGeom>
        </p:spPr>
      </p:pic>
      <p:pic>
        <p:nvPicPr>
          <p:cNvPr id="5" name="図 4" descr="BPM_0413201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55442"/>
            <a:ext cx="2760696" cy="328569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333002" y="2132856"/>
            <a:ext cx="2190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  <a:latin typeface="Helvetica"/>
                <a:cs typeface="Helvetica"/>
              </a:rPr>
              <a:t>Accelerated Beam bunch</a:t>
            </a:r>
            <a:endParaRPr kumimoji="1" lang="ja-JP" altLang="en-US" sz="1400" dirty="0">
              <a:solidFill>
                <a:srgbClr val="FFFF00"/>
              </a:solidFill>
              <a:latin typeface="Helvetica"/>
              <a:cs typeface="Helvetic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4890071"/>
            <a:ext cx="2190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  <a:latin typeface="Helvetica"/>
                <a:cs typeface="Helvetica"/>
              </a:rPr>
              <a:t>Accelerated Beam profile</a:t>
            </a:r>
            <a:endParaRPr kumimoji="1" lang="ja-JP" altLang="en-US" sz="1400" dirty="0">
              <a:solidFill>
                <a:srgbClr val="FFFF00"/>
              </a:solidFill>
              <a:latin typeface="Helvetica"/>
              <a:cs typeface="Helvetic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85166" y="6094462"/>
            <a:ext cx="10528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90"/>
                </a:solidFill>
                <a:latin typeface="Helvetica"/>
                <a:cs typeface="Helvetica"/>
              </a:rPr>
              <a:t>Beam orbit</a:t>
            </a:r>
            <a:endParaRPr kumimoji="1" lang="ja-JP" altLang="en-US" sz="14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57471" y="2440633"/>
            <a:ext cx="3185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FF00"/>
                </a:solidFill>
              </a:rPr>
              <a:t>Blue</a:t>
            </a:r>
            <a:r>
              <a:rPr lang="ja-JP" altLang="en-US" sz="1200" dirty="0" smtClean="0">
                <a:solidFill>
                  <a:srgbClr val="FFFF00"/>
                </a:solidFill>
              </a:rPr>
              <a:t>：</a:t>
            </a:r>
            <a:r>
              <a:rPr lang="en-US" altLang="ja-JP" sz="1200" dirty="0" smtClean="0">
                <a:solidFill>
                  <a:srgbClr val="FFFF00"/>
                </a:solidFill>
              </a:rPr>
              <a:t>BPM signal exit of </a:t>
            </a:r>
            <a:r>
              <a:rPr lang="en-US" altLang="ja-JP" sz="1200" dirty="0" err="1" smtClean="0">
                <a:solidFill>
                  <a:srgbClr val="FFFF00"/>
                </a:solidFill>
              </a:rPr>
              <a:t>Rfgun</a:t>
            </a:r>
            <a:endParaRPr lang="en-US" altLang="ja-JP" sz="1200" dirty="0" smtClean="0">
              <a:solidFill>
                <a:srgbClr val="FFFF00"/>
              </a:solidFill>
            </a:endParaRP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Purple</a:t>
            </a:r>
            <a:r>
              <a:rPr kumimoji="1" lang="ja-JP" altLang="en-US" sz="1200" dirty="0" smtClean="0">
                <a:solidFill>
                  <a:srgbClr val="FFFF00"/>
                </a:solidFill>
              </a:rPr>
              <a:t>：</a:t>
            </a:r>
            <a:r>
              <a:rPr kumimoji="1" lang="en-US" altLang="ja-JP" sz="1200" dirty="0" smtClean="0">
                <a:solidFill>
                  <a:srgbClr val="FFFF00"/>
                </a:solidFill>
              </a:rPr>
              <a:t>WCM signal downstream of cryomodule</a:t>
            </a: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green</a:t>
            </a:r>
            <a:r>
              <a:rPr lang="ja-JP" altLang="en-US" sz="1200" dirty="0" smtClean="0">
                <a:solidFill>
                  <a:srgbClr val="FFFF00"/>
                </a:solidFill>
              </a:rPr>
              <a:t>：</a:t>
            </a:r>
            <a:r>
              <a:rPr lang="en-US" altLang="ja-JP" sz="1200" dirty="0" smtClean="0">
                <a:solidFill>
                  <a:srgbClr val="FFFF00"/>
                </a:solidFill>
              </a:rPr>
              <a:t>beam-loss-monitor signal</a:t>
            </a: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Yellow</a:t>
            </a:r>
            <a:r>
              <a:rPr kumimoji="1" lang="ja-JP" altLang="en-US" sz="1200" dirty="0" smtClean="0">
                <a:solidFill>
                  <a:srgbClr val="FFFF00"/>
                </a:solidFill>
              </a:rPr>
              <a:t>：</a:t>
            </a:r>
            <a:r>
              <a:rPr lang="en-US" altLang="ja-JP" sz="1200" dirty="0" smtClean="0">
                <a:solidFill>
                  <a:srgbClr val="FFFF00"/>
                </a:solidFill>
              </a:rPr>
              <a:t>beam gate timing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068082" y="482851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orbit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57195" y="5445224"/>
            <a:ext cx="90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orbit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16247" y="4067507"/>
            <a:ext cx="2131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Beam profile at collision point</a:t>
            </a:r>
            <a:r>
              <a:rPr kumimoji="1" lang="ja-JP" altLang="en-US" sz="1200" dirty="0" smtClean="0">
                <a:solidFill>
                  <a:srgbClr val="FFFF00"/>
                </a:solidFill>
              </a:rPr>
              <a:t>：</a:t>
            </a:r>
            <a:endParaRPr kumimoji="1" lang="en-US" altLang="ja-JP" sz="1200" dirty="0" smtClean="0">
              <a:solidFill>
                <a:srgbClr val="FFFF00"/>
              </a:solidFill>
            </a:endParaRPr>
          </a:p>
          <a:p>
            <a:r>
              <a:rPr kumimoji="1" lang="ja-JP" altLang="en-US" sz="1200" dirty="0" smtClean="0">
                <a:solidFill>
                  <a:srgbClr val="FFFF00"/>
                </a:solidFill>
              </a:rPr>
              <a:t>　</a:t>
            </a:r>
            <a:r>
              <a:rPr kumimoji="1" lang="en-US" altLang="ja-JP" sz="1200" dirty="0" smtClean="0">
                <a:solidFill>
                  <a:srgbClr val="FFFF00"/>
                </a:solidFill>
              </a:rPr>
              <a:t>1mm(FWHM)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Foptics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4367913" cy="3384377"/>
          </a:xfrm>
          <a:prstGeom prst="rect">
            <a:avLst/>
          </a:prstGeom>
        </p:spPr>
      </p:pic>
      <p:pic>
        <p:nvPicPr>
          <p:cNvPr id="3" name="図 2" descr="STFoptics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045" y="1646791"/>
            <a:ext cx="4483460" cy="336638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31640" y="1196752"/>
            <a:ext cx="145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Design Optics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0112" y="1217908"/>
            <a:ext cx="2253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Commissioning Optics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364014"/>
            <a:ext cx="6722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cs typeface="Helvetica"/>
              </a:rPr>
              <a:t>Focusing optics downstream of cryomodule</a:t>
            </a:r>
            <a:endParaRPr kumimoji="1" lang="ja-JP" altLang="en-US" sz="2400" b="1" i="1" dirty="0">
              <a:latin typeface="Helvetica"/>
              <a:cs typeface="Helvetica"/>
            </a:endParaRPr>
          </a:p>
        </p:txBody>
      </p:sp>
      <p:cxnSp>
        <p:nvCxnSpPr>
          <p:cNvPr id="8" name="直線矢印コネクタ 7"/>
          <p:cNvCxnSpPr>
            <a:stCxn id="12" idx="2"/>
          </p:cNvCxnSpPr>
          <p:nvPr/>
        </p:nvCxnSpPr>
        <p:spPr>
          <a:xfrm>
            <a:off x="3203851" y="2271355"/>
            <a:ext cx="0" cy="653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580112" y="5266074"/>
            <a:ext cx="3236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Reducing beta function for more</a:t>
            </a:r>
          </a:p>
          <a:p>
            <a:r>
              <a:rPr lang="en-US" altLang="ja-JP" dirty="0" smtClean="0"/>
              <a:t>easy beam transportation.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7544" y="5266074"/>
            <a:ext cx="41463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Optics aiming 10µm beam focusing </a:t>
            </a:r>
          </a:p>
          <a:p>
            <a:r>
              <a:rPr lang="en-US" altLang="ja-JP" dirty="0"/>
              <a:t>a</a:t>
            </a:r>
            <a:r>
              <a:rPr kumimoji="1" lang="en-US" altLang="ja-JP" dirty="0" smtClean="0"/>
              <a:t>t </a:t>
            </a:r>
            <a:r>
              <a:rPr kumimoji="1" lang="en-US" altLang="ja-JP" dirty="0" smtClean="0"/>
              <a:t>beam and laser collision point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ssuming </a:t>
            </a:r>
            <a:r>
              <a:rPr lang="en-US" altLang="ja-JP" dirty="0" smtClean="0"/>
              <a:t>1mm.mrad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from gun.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65933" y="1994356"/>
            <a:ext cx="1075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Collision point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67944" y="4782343"/>
            <a:ext cx="941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Beam dump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4782344"/>
            <a:ext cx="931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</a:t>
            </a:r>
            <a:endParaRPr kumimoji="1"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044138" y="6500248"/>
            <a:ext cx="948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T. </a:t>
            </a:r>
            <a:r>
              <a:rPr kumimoji="1" lang="en-US" altLang="ja-JP" dirty="0" err="1" smtClean="0"/>
              <a:t>Okugi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31172" y="848576"/>
            <a:ext cx="190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Now we used this;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3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pri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83862"/>
            <a:ext cx="6215124" cy="4780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41432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April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834799" y="2492448"/>
            <a:ext cx="171531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3044656" y="3385752"/>
            <a:ext cx="350546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3079180" y="4266220"/>
            <a:ext cx="350546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1478849" y="3908972"/>
            <a:ext cx="5071268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810921" y="3764754"/>
            <a:ext cx="8168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3">
                    <a:lumMod val="75000"/>
                  </a:schemeClr>
                </a:solidFill>
              </a:rPr>
              <a:t>KILC12</a:t>
            </a:r>
            <a:endParaRPr kumimoji="1" lang="ja-JP" altLang="en-US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 flipH="1">
            <a:off x="6470508" y="3753872"/>
            <a:ext cx="317784" cy="76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586058" y="4200199"/>
            <a:ext cx="164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G.W.</a:t>
            </a:r>
            <a:r>
              <a:rPr kumimoji="1" lang="en-US" altLang="ja-JP"/>
              <a:t> shutdown</a:t>
            </a:r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2373685" y="4266220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2373685" y="338575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373685" y="2501374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2373685" y="160556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3105012" y="1605562"/>
            <a:ext cx="3445105" cy="0"/>
          </a:xfrm>
          <a:prstGeom prst="straightConnector1">
            <a:avLst/>
          </a:prstGeom>
          <a:ln w="1270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3044656" y="2492448"/>
            <a:ext cx="1790143" cy="0"/>
          </a:xfrm>
          <a:prstGeom prst="straightConnector1">
            <a:avLst/>
          </a:prstGeom>
          <a:ln w="1270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956139" y="1903385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GV open</a:t>
            </a:r>
            <a:endParaRPr kumimoji="1" lang="ja-JP" altLang="en-US" sz="1200"/>
          </a:p>
        </p:txBody>
      </p:sp>
      <p:cxnSp>
        <p:nvCxnSpPr>
          <p:cNvPr id="34" name="直線コネクタ 33"/>
          <p:cNvCxnSpPr/>
          <p:nvPr/>
        </p:nvCxnSpPr>
        <p:spPr>
          <a:xfrm flipH="1">
            <a:off x="4728971" y="1903385"/>
            <a:ext cx="317784" cy="76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2172392" y="1243483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6" name="正方形/長方形 35"/>
          <p:cNvSpPr/>
          <p:nvPr/>
        </p:nvSpPr>
        <p:spPr>
          <a:xfrm>
            <a:off x="2197324" y="2180384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7" name="正方形/長方形 36"/>
          <p:cNvSpPr/>
          <p:nvPr/>
        </p:nvSpPr>
        <p:spPr>
          <a:xfrm>
            <a:off x="2222256" y="3044478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8" name="正方形/長方形 37"/>
          <p:cNvSpPr/>
          <p:nvPr/>
        </p:nvSpPr>
        <p:spPr>
          <a:xfrm>
            <a:off x="2257680" y="3995586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473008" y="3922829"/>
            <a:ext cx="2248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20% beam power trial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121094" y="2995495"/>
            <a:ext cx="3675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beam to dump, beam monitor tuning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58759" y="2123116"/>
            <a:ext cx="1670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beam to </a:t>
            </a:r>
            <a:r>
              <a:rPr lang="en-US" altLang="ja-JP">
                <a:solidFill>
                  <a:srgbClr val="FF0000"/>
                </a:solidFill>
              </a:rPr>
              <a:t>dump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3135" y="5805264"/>
            <a:ext cx="8369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20% beam power operation is required for the examination of radiation safety to prove </a:t>
            </a:r>
          </a:p>
          <a:p>
            <a:r>
              <a:rPr lang="en-US" altLang="ja-JP" dirty="0" smtClean="0"/>
              <a:t>the radiation leakage enough small. 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432" y="147935"/>
            <a:ext cx="1468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Helvetica"/>
                <a:cs typeface="Helvetica"/>
              </a:rPr>
              <a:t>Schedule</a:t>
            </a:r>
            <a:endParaRPr kumimoji="1" lang="ja-JP" altLang="en-US" sz="2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4596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38736" y="539161"/>
            <a:ext cx="8729185" cy="351324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38736" y="4647978"/>
            <a:ext cx="8729185" cy="22267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38737" y="2339654"/>
            <a:ext cx="8729184" cy="2226724"/>
          </a:xfrm>
          <a:prstGeom prst="rect">
            <a:avLst/>
          </a:prstGeom>
          <a:solidFill>
            <a:srgbClr val="C3D69B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38736" y="986925"/>
            <a:ext cx="8729185" cy="12003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8736" y="986925"/>
            <a:ext cx="88301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4/12 (Thu) : SC-cavity tuning for 19MV/m both, set bend 40MeV, GV-open, </a:t>
            </a:r>
          </a:p>
          <a:p>
            <a:r>
              <a:rPr lang="en-US" altLang="ja-JP"/>
              <a:t>                      </a:t>
            </a:r>
            <a:r>
              <a:rPr kumimoji="1" lang="en-US" altLang="ja-JP"/>
              <a:t>35bunch operation, SC-cavity phase scan, beam steer by looking screen monitor</a:t>
            </a:r>
          </a:p>
          <a:p>
            <a:r>
              <a:rPr lang="en-US" altLang="ja-JP"/>
              <a:t>4/13 (Fri) : same beam parameter with 4/12, orbit tuning to dump, profile tuning at screen</a:t>
            </a:r>
          </a:p>
          <a:p>
            <a:r>
              <a:rPr kumimoji="1" lang="en-US" altLang="ja-JP"/>
              <a:t>                    by looking beam-loss monitor</a:t>
            </a:r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38736" y="521152"/>
            <a:ext cx="872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RFgun : 2MW, 50μs</a:t>
            </a:r>
            <a:r>
              <a:rPr lang="en-US" altLang="ja-JP"/>
              <a:t>-</a:t>
            </a:r>
            <a:r>
              <a:rPr kumimoji="1" lang="en-US" altLang="ja-JP"/>
              <a:t>RF pulse width, set # of bunch 40 and 30pC/bunch, comissioning optics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5603" y="34747"/>
            <a:ext cx="4811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000090"/>
                </a:solidFill>
              </a:rPr>
              <a:t>Beam tuning procedure on April-run</a:t>
            </a:r>
            <a:endParaRPr kumimoji="1" lang="ja-JP" altLang="en-US" sz="2400" b="1">
              <a:solidFill>
                <a:srgbClr val="00009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8736" y="2258054"/>
            <a:ext cx="80020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4/17 (Tue) : </a:t>
            </a:r>
            <a:r>
              <a:rPr lang="en-US" altLang="ja-JP"/>
              <a:t>same beam parameter with 4/12, orbit tuning to dump by looking BPM</a:t>
            </a:r>
            <a:endParaRPr kumimoji="1" lang="en-US" altLang="ja-JP"/>
          </a:p>
          <a:p>
            <a:r>
              <a:rPr lang="en-US" altLang="ja-JP"/>
              <a:t>                      </a:t>
            </a:r>
            <a:r>
              <a:rPr kumimoji="1" lang="en-US" altLang="ja-JP"/>
              <a:t>minimize beam-loss monitor signal by orbit and by beam-size</a:t>
            </a:r>
          </a:p>
          <a:p>
            <a:r>
              <a:rPr lang="en-US" altLang="ja-JP"/>
              <a:t>4/18 (Wed) : orbit tuning to dump by looking BPM</a:t>
            </a:r>
          </a:p>
          <a:p>
            <a:r>
              <a:rPr lang="en-US" altLang="ja-JP"/>
              <a:t>                      wire scanner monitor start-up</a:t>
            </a:r>
          </a:p>
          <a:p>
            <a:r>
              <a:rPr lang="en-US" altLang="ja-JP"/>
              <a:t>4/19 (Thu) : orbit tuning to dump by looking BPM</a:t>
            </a:r>
          </a:p>
          <a:p>
            <a:r>
              <a:rPr lang="en-US" altLang="ja-JP"/>
              <a:t>                      wire scanner monitor start-up</a:t>
            </a:r>
          </a:p>
          <a:p>
            <a:r>
              <a:rPr lang="en-US" altLang="ja-JP"/>
              <a:t>4/20 (Fri) : orbit tuning to dump, </a:t>
            </a:r>
            <a:r>
              <a:rPr lang="en-US" altLang="ja-JP">
                <a:solidFill>
                  <a:srgbClr val="000090"/>
                </a:solidFill>
              </a:rPr>
              <a:t>prepair for 1ms beam train operation</a:t>
            </a:r>
          </a:p>
          <a:p>
            <a:r>
              <a:rPr lang="en-US" altLang="ja-JP"/>
              <a:t>                     LLRF tuning for FB operation</a:t>
            </a: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8736" y="4566378"/>
            <a:ext cx="80020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4/24 (Tue) : </a:t>
            </a:r>
            <a:r>
              <a:rPr lang="en-US" altLang="ja-JP"/>
              <a:t>same beam parameter with 4/12, orbit tuning to dump by looking BPM</a:t>
            </a:r>
            <a:endParaRPr kumimoji="1" lang="en-US" altLang="ja-JP"/>
          </a:p>
          <a:p>
            <a:r>
              <a:rPr lang="en-US" altLang="ja-JP"/>
              <a:t>                      </a:t>
            </a:r>
            <a:r>
              <a:rPr kumimoji="1" lang="en-US" altLang="ja-JP"/>
              <a:t>RF pulse and beam pulse extension to </a:t>
            </a:r>
            <a:r>
              <a:rPr kumimoji="1" lang="en-US" altLang="ja-JP">
                <a:solidFill>
                  <a:srgbClr val="000090"/>
                </a:solidFill>
              </a:rPr>
              <a:t>1ms</a:t>
            </a:r>
            <a:r>
              <a:rPr kumimoji="1" lang="en-US" altLang="ja-JP"/>
              <a:t>, LLRF feedback ON</a:t>
            </a:r>
          </a:p>
          <a:p>
            <a:r>
              <a:rPr lang="en-US" altLang="ja-JP"/>
              <a:t>4/25 (Wed) : </a:t>
            </a:r>
            <a:r>
              <a:rPr lang="en-US" altLang="ja-JP">
                <a:solidFill>
                  <a:srgbClr val="000090"/>
                </a:solidFill>
              </a:rPr>
              <a:t>1ms beam parameter, 20pC/bunch</a:t>
            </a:r>
          </a:p>
          <a:p>
            <a:r>
              <a:rPr lang="en-US" altLang="ja-JP"/>
              <a:t>                      orbit and profile tuning by looking beam-loss monitor</a:t>
            </a:r>
          </a:p>
          <a:p>
            <a:r>
              <a:rPr lang="en-US" altLang="ja-JP"/>
              <a:t>4/26 (Thu) : </a:t>
            </a:r>
            <a:r>
              <a:rPr lang="en-US" altLang="ja-JP">
                <a:solidFill>
                  <a:srgbClr val="000090"/>
                </a:solidFill>
              </a:rPr>
              <a:t>1ms 20pC/bunch beam</a:t>
            </a:r>
            <a:r>
              <a:rPr lang="en-US" altLang="ja-JP"/>
              <a:t>, orbit and profile tuning</a:t>
            </a:r>
          </a:p>
          <a:p>
            <a:r>
              <a:rPr lang="en-US" altLang="ja-JP"/>
              <a:t>                      beam loss survey, lead-block shielding</a:t>
            </a:r>
          </a:p>
          <a:p>
            <a:r>
              <a:rPr lang="en-US" altLang="ja-JP"/>
              <a:t>4/27 (Fri) : </a:t>
            </a:r>
            <a:r>
              <a:rPr lang="en-US" altLang="ja-JP">
                <a:solidFill>
                  <a:srgbClr val="000090"/>
                </a:solidFill>
              </a:rPr>
              <a:t>1ms 20pC/bunch beam</a:t>
            </a:r>
            <a:r>
              <a:rPr lang="en-US" altLang="ja-JP"/>
              <a:t>, orbit and profile tuning</a:t>
            </a:r>
          </a:p>
          <a:p>
            <a:r>
              <a:rPr lang="en-US" altLang="ja-JP"/>
              <a:t>                      beam loss survey, lead-block shielding</a:t>
            </a:r>
          </a:p>
        </p:txBody>
      </p:sp>
    </p:spTree>
    <p:extLst>
      <p:ext uri="{BB962C8B-B14F-4D97-AF65-F5344CB8AC3E}">
        <p14:creationId xmlns:p14="http://schemas.microsoft.com/office/powerpoint/2010/main" val="123847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3577</TotalTime>
  <Words>805</Words>
  <Application>Microsoft Macintosh PowerPoint</Application>
  <PresentationFormat>画面に合わせる (4:3)</PresentationFormat>
  <Paragraphs>158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STF Quantum-Beam Accelerator commissioning status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STFの地震被害状況</dc:title>
  <dc:creator>早野 仁司</dc:creator>
  <cp:lastModifiedBy>早野 仁司</cp:lastModifiedBy>
  <cp:revision>122</cp:revision>
  <dcterms:created xsi:type="dcterms:W3CDTF">2011-04-03T16:39:13Z</dcterms:created>
  <dcterms:modified xsi:type="dcterms:W3CDTF">2012-04-17T13:46:17Z</dcterms:modified>
</cp:coreProperties>
</file>