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6" r:id="rId3"/>
    <p:sldId id="257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180" y="-23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09074-42F0-4549-9C05-DC4FB884BBEF}" type="datetimeFigureOut">
              <a:rPr lang="en-GB" smtClean="0"/>
              <a:pPr/>
              <a:t>13/04/2012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D22076-2B0E-4394-8C03-64ABFA76C48C}" type="slidenum">
              <a:rPr lang="en-GB" smtClean="0"/>
              <a:pPr/>
              <a:t>&lt;#&gt;</a:t>
            </a:fld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42755915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09074-42F0-4549-9C05-DC4FB884BBEF}" type="datetimeFigureOut">
              <a:rPr lang="en-GB" smtClean="0"/>
              <a:pPr/>
              <a:t>13/04/2012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D22076-2B0E-4394-8C03-64ABFA76C48C}" type="slidenum">
              <a:rPr lang="en-GB" smtClean="0"/>
              <a:pPr/>
              <a:t>&lt;#&gt;</a:t>
            </a:fld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32510118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09074-42F0-4549-9C05-DC4FB884BBEF}" type="datetimeFigureOut">
              <a:rPr lang="en-GB" smtClean="0"/>
              <a:pPr/>
              <a:t>13/04/2012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D22076-2B0E-4394-8C03-64ABFA76C48C}" type="slidenum">
              <a:rPr lang="en-GB" smtClean="0"/>
              <a:pPr/>
              <a:t>&lt;#&gt;</a:t>
            </a:fld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2526386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09074-42F0-4549-9C05-DC4FB884BBEF}" type="datetimeFigureOut">
              <a:rPr lang="en-GB" smtClean="0"/>
              <a:pPr/>
              <a:t>13/04/2012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D22076-2B0E-4394-8C03-64ABFA76C48C}" type="slidenum">
              <a:rPr lang="en-GB" smtClean="0"/>
              <a:pPr/>
              <a:t>&lt;#&gt;</a:t>
            </a:fld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31285984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09074-42F0-4549-9C05-DC4FB884BBEF}" type="datetimeFigureOut">
              <a:rPr lang="en-GB" smtClean="0"/>
              <a:pPr/>
              <a:t>13/04/2012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D22076-2B0E-4394-8C03-64ABFA76C48C}" type="slidenum">
              <a:rPr lang="en-GB" smtClean="0"/>
              <a:pPr/>
              <a:t>&lt;#&gt;</a:t>
            </a:fld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26030041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09074-42F0-4549-9C05-DC4FB884BBEF}" type="datetimeFigureOut">
              <a:rPr lang="en-GB" smtClean="0"/>
              <a:pPr/>
              <a:t>13/04/2012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D22076-2B0E-4394-8C03-64ABFA76C48C}" type="slidenum">
              <a:rPr lang="en-GB" smtClean="0"/>
              <a:pPr/>
              <a:t>&lt;#&gt;</a:t>
            </a:fld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7860382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09074-42F0-4549-9C05-DC4FB884BBEF}" type="datetimeFigureOut">
              <a:rPr lang="en-GB" smtClean="0"/>
              <a:pPr/>
              <a:t>13/04/2012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D22076-2B0E-4394-8C03-64ABFA76C48C}" type="slidenum">
              <a:rPr lang="en-GB" smtClean="0"/>
              <a:pPr/>
              <a:t>&lt;#&gt;</a:t>
            </a:fld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9318560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09074-42F0-4549-9C05-DC4FB884BBEF}" type="datetimeFigureOut">
              <a:rPr lang="en-GB" smtClean="0"/>
              <a:pPr/>
              <a:t>13/04/2012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D22076-2B0E-4394-8C03-64ABFA76C48C}" type="slidenum">
              <a:rPr lang="en-GB" smtClean="0"/>
              <a:pPr/>
              <a:t>&lt;#&gt;</a:t>
            </a:fld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35759372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09074-42F0-4549-9C05-DC4FB884BBEF}" type="datetimeFigureOut">
              <a:rPr lang="en-GB" smtClean="0"/>
              <a:pPr/>
              <a:t>13/04/2012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D22076-2B0E-4394-8C03-64ABFA76C48C}" type="slidenum">
              <a:rPr lang="en-GB" smtClean="0"/>
              <a:pPr/>
              <a:t>&lt;#&gt;</a:t>
            </a:fld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18513145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09074-42F0-4549-9C05-DC4FB884BBEF}" type="datetimeFigureOut">
              <a:rPr lang="en-GB" smtClean="0"/>
              <a:pPr/>
              <a:t>13/04/2012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D22076-2B0E-4394-8C03-64ABFA76C48C}" type="slidenum">
              <a:rPr lang="en-GB" smtClean="0"/>
              <a:pPr/>
              <a:t>&lt;#&gt;</a:t>
            </a:fld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13156890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09074-42F0-4549-9C05-DC4FB884BBEF}" type="datetimeFigureOut">
              <a:rPr lang="en-GB" smtClean="0"/>
              <a:pPr/>
              <a:t>13/04/2012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D22076-2B0E-4394-8C03-64ABFA76C48C}" type="slidenum">
              <a:rPr lang="en-GB" smtClean="0"/>
              <a:pPr/>
              <a:t>&lt;#&gt;</a:t>
            </a:fld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25749560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309074-42F0-4549-9C05-DC4FB884BBEF}" type="datetimeFigureOut">
              <a:rPr lang="en-GB" smtClean="0"/>
              <a:pPr/>
              <a:t>13/04/2012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D22076-2B0E-4394-8C03-64ABFA76C48C}" type="slidenum">
              <a:rPr lang="en-GB" smtClean="0"/>
              <a:pPr/>
              <a:t>&lt;#&gt;</a:t>
            </a:fld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33643891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9691" y="11857"/>
            <a:ext cx="9114309" cy="824855"/>
          </a:xfrm>
          <a:noFill/>
        </p:spPr>
        <p:txBody>
          <a:bodyPr>
            <a:normAutofit/>
          </a:bodyPr>
          <a:lstStyle/>
          <a:p>
            <a:r>
              <a:rPr lang="en-US" sz="2400" dirty="0" smtClean="0"/>
              <a:t>TDR Status of Asian CFS Team</a:t>
            </a:r>
            <a:br>
              <a:rPr lang="en-US" sz="2400" dirty="0" smtClean="0"/>
            </a:br>
            <a:r>
              <a:rPr lang="en-US" sz="2400" dirty="0" smtClean="0"/>
              <a:t>Part II: The ILC Baseline Reference	</a:t>
            </a:r>
            <a:endParaRPr lang="en-GB" sz="2400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2254030280"/>
              </p:ext>
            </p:extLst>
          </p:nvPr>
        </p:nvGraphicFramePr>
        <p:xfrm>
          <a:off x="1935" y="836712"/>
          <a:ext cx="9144000" cy="5104524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635563"/>
                <a:gridCol w="2208245"/>
                <a:gridCol w="3528392"/>
                <a:gridCol w="1368152"/>
                <a:gridCol w="1403648"/>
              </a:tblGrid>
              <a:tr h="348756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Ch.</a:t>
                      </a:r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Section</a:t>
                      </a:r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Subsections</a:t>
                      </a:r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Author</a:t>
                      </a:r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r>
                        <a:rPr lang="en-US" sz="1600" baseline="30000" dirty="0" smtClean="0">
                          <a:solidFill>
                            <a:schemeClr val="tx1"/>
                          </a:solidFill>
                        </a:rPr>
                        <a:t>st</a:t>
                      </a:r>
                      <a:r>
                        <a:rPr lang="en-US" sz="1600" baseline="0" dirty="0" smtClean="0">
                          <a:solidFill>
                            <a:schemeClr val="tx1"/>
                          </a:solidFill>
                        </a:rPr>
                        <a:t> draft</a:t>
                      </a:r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377884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11</a:t>
                      </a:r>
                      <a:endParaRPr lang="en-GB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2: Asian Region Siting Studies</a:t>
                      </a:r>
                    </a:p>
                    <a:p>
                      <a:endParaRPr lang="en-GB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n-US" sz="1600" dirty="0" smtClean="0"/>
                        <a:t>Overview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n-US" sz="1600" dirty="0" smtClean="0"/>
                        <a:t>Location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n-US" sz="1600" dirty="0" smtClean="0"/>
                        <a:t>Land features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n-US" sz="1600" dirty="0" smtClean="0"/>
                        <a:t>Cli</a:t>
                      </a:r>
                      <a:r>
                        <a:rPr lang="en-US" sz="1600" baseline="0" dirty="0" smtClean="0"/>
                        <a:t>mate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n-US" sz="1600" baseline="0" dirty="0" smtClean="0"/>
                        <a:t>Geology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n-US" sz="1600" baseline="0" dirty="0" smtClean="0"/>
                        <a:t>Site development</a:t>
                      </a:r>
                    </a:p>
                    <a:p>
                      <a:pPr marL="285750" marR="0" lvl="1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en-US" sz="1600" baseline="0" dirty="0" smtClean="0"/>
                        <a:t>Construction </a:t>
                      </a:r>
                      <a:r>
                        <a:rPr lang="en-US" sz="1600" baseline="0" dirty="0" smtClean="0"/>
                        <a:t>methods</a:t>
                      </a:r>
                      <a:endParaRPr lang="en-US" sz="1600" baseline="0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Enomoto</a:t>
                      </a:r>
                    </a:p>
                    <a:p>
                      <a:r>
                        <a:rPr lang="en-US" sz="1600" dirty="0" smtClean="0"/>
                        <a:t>Miyahara</a:t>
                      </a:r>
                      <a:endParaRPr lang="en-GB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Post-Korea</a:t>
                      </a:r>
                      <a:endParaRPr lang="en-GB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377884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11</a:t>
                      </a:r>
                      <a:endParaRPr lang="en-GB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4: Asian Region Civil Design</a:t>
                      </a:r>
                      <a:endParaRPr lang="en-GB" sz="1600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n-US" sz="1600" dirty="0" smtClean="0"/>
                        <a:t>Civil</a:t>
                      </a:r>
                      <a:r>
                        <a:rPr lang="en-US" sz="1600" baseline="0" dirty="0" smtClean="0"/>
                        <a:t> Engineering (CE) Layouts</a:t>
                      </a:r>
                    </a:p>
                    <a:p>
                      <a:pPr marL="1200150" lvl="2" indent="-285750">
                        <a:buFont typeface="Arial" pitchFamily="34" charset="0"/>
                        <a:buChar char="•"/>
                      </a:pPr>
                      <a:r>
                        <a:rPr lang="en-US" sz="1600" baseline="0" dirty="0" smtClean="0"/>
                        <a:t>Overview</a:t>
                      </a:r>
                    </a:p>
                    <a:p>
                      <a:pPr marL="1200150" lvl="2" indent="-285750">
                        <a:buFont typeface="Arial" pitchFamily="34" charset="0"/>
                        <a:buChar char="•"/>
                      </a:pPr>
                      <a:r>
                        <a:rPr lang="en-US" sz="1600" baseline="0" dirty="0" smtClean="0"/>
                        <a:t>Tunnel</a:t>
                      </a:r>
                      <a:endParaRPr lang="en-US" sz="1600" baseline="0" dirty="0" smtClean="0"/>
                    </a:p>
                    <a:p>
                      <a:pPr marL="1200150" lvl="2" indent="-285750">
                        <a:buFont typeface="Arial" pitchFamily="34" charset="0"/>
                        <a:buChar char="•"/>
                      </a:pPr>
                      <a:r>
                        <a:rPr lang="en-US" sz="1600" baseline="0" dirty="0" smtClean="0"/>
                        <a:t>Detector hall</a:t>
                      </a:r>
                      <a:endParaRPr lang="en-US" sz="1600" baseline="0" dirty="0" smtClean="0"/>
                    </a:p>
                    <a:p>
                      <a:pPr marL="1200150" lvl="2" indent="-285750">
                        <a:buFont typeface="Arial" pitchFamily="34" charset="0"/>
                        <a:buChar char="•"/>
                      </a:pPr>
                      <a:r>
                        <a:rPr lang="en-US" sz="1600" baseline="0" dirty="0" smtClean="0"/>
                        <a:t>Access hall</a:t>
                      </a:r>
                      <a:endParaRPr lang="en-US" sz="1600" baseline="0" dirty="0" smtClean="0"/>
                    </a:p>
                    <a:p>
                      <a:pPr marL="1200150" lvl="2" indent="-285750">
                        <a:buFont typeface="Arial" pitchFamily="34" charset="0"/>
                        <a:buChar char="•"/>
                      </a:pPr>
                      <a:r>
                        <a:rPr lang="en-US" sz="1600" baseline="0" dirty="0" smtClean="0"/>
                        <a:t>Caverns and alcoves</a:t>
                      </a:r>
                    </a:p>
                    <a:p>
                      <a:pPr marL="1200150" marR="0" lvl="2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en-US" altLang="ja-JP" sz="1600" baseline="0" dirty="0" smtClean="0"/>
                        <a:t>Surface facilities</a:t>
                      </a:r>
                    </a:p>
                    <a:p>
                      <a:pPr marL="1200150" lvl="2" indent="-285750">
                        <a:buFont typeface="Arial" pitchFamily="34" charset="0"/>
                        <a:buChar char="•"/>
                      </a:pPr>
                      <a:endParaRPr lang="en-US" sz="1600" baseline="0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Enomoto</a:t>
                      </a:r>
                    </a:p>
                    <a:p>
                      <a:r>
                        <a:rPr lang="en-US" sz="1600" dirty="0" smtClean="0"/>
                        <a:t>Miyahara</a:t>
                      </a:r>
                      <a:endParaRPr lang="en-GB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Korea</a:t>
                      </a:r>
                      <a:endParaRPr lang="en-GB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3447732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9691" y="11857"/>
            <a:ext cx="9114309" cy="824855"/>
          </a:xfrm>
          <a:noFill/>
        </p:spPr>
        <p:txBody>
          <a:bodyPr>
            <a:normAutofit/>
          </a:bodyPr>
          <a:lstStyle/>
          <a:p>
            <a:r>
              <a:rPr lang="en-US" sz="2400" dirty="0" smtClean="0"/>
              <a:t>	</a:t>
            </a:r>
            <a:endParaRPr lang="en-GB" sz="2400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2254030280"/>
              </p:ext>
            </p:extLst>
          </p:nvPr>
        </p:nvGraphicFramePr>
        <p:xfrm>
          <a:off x="1935" y="836712"/>
          <a:ext cx="9144000" cy="5104524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635563"/>
                <a:gridCol w="2208245"/>
                <a:gridCol w="3528392"/>
                <a:gridCol w="1368152"/>
                <a:gridCol w="1403648"/>
              </a:tblGrid>
              <a:tr h="348756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Ch.</a:t>
                      </a:r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Section</a:t>
                      </a:r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Subsections</a:t>
                      </a:r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Author</a:t>
                      </a:r>
                      <a:endParaRPr lang="en-GB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r>
                        <a:rPr lang="en-US" sz="1600" baseline="30000" dirty="0" smtClean="0">
                          <a:solidFill>
                            <a:schemeClr val="tx1"/>
                          </a:solidFill>
                        </a:rPr>
                        <a:t>st</a:t>
                      </a:r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 Draft</a:t>
                      </a:r>
                      <a:endParaRPr lang="en-GB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377884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11</a:t>
                      </a:r>
                      <a:endParaRPr lang="en-GB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7</a:t>
                      </a:r>
                      <a:r>
                        <a:rPr lang="en-US" sz="1600" baseline="0" dirty="0" smtClean="0"/>
                        <a:t> Mechanical design </a:t>
                      </a:r>
                      <a:endParaRPr lang="en-US" sz="1600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7.2: Asian Region</a:t>
                      </a:r>
                      <a:r>
                        <a:rPr lang="en-US" sz="1600" baseline="0" dirty="0" smtClean="0"/>
                        <a:t> HLRF</a:t>
                      </a:r>
                      <a:endParaRPr lang="en-US" sz="1600" dirty="0" smtClean="0"/>
                    </a:p>
                    <a:p>
                      <a:endParaRPr lang="en-GB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n-US" sz="1600" dirty="0" smtClean="0"/>
                        <a:t>Process </a:t>
                      </a:r>
                      <a:r>
                        <a:rPr lang="en-US" sz="1600" dirty="0" smtClean="0"/>
                        <a:t>water</a:t>
                      </a:r>
                    </a:p>
                    <a:p>
                      <a:pPr marL="742950" lvl="1" indent="-285750">
                        <a:buFont typeface="Arial" pitchFamily="34" charset="0"/>
                        <a:buChar char="•"/>
                      </a:pPr>
                      <a:r>
                        <a:rPr lang="en-US" sz="1600" dirty="0" smtClean="0"/>
                        <a:t>LCW</a:t>
                      </a:r>
                    </a:p>
                    <a:p>
                      <a:pPr marL="742950" lvl="1" indent="-285750">
                        <a:buFont typeface="Arial" pitchFamily="34" charset="0"/>
                        <a:buChar char="•"/>
                      </a:pPr>
                      <a:r>
                        <a:rPr lang="en-US" sz="1600" dirty="0" smtClean="0"/>
                        <a:t>CHW</a:t>
                      </a:r>
                      <a:endParaRPr lang="en-US" sz="1600" dirty="0" smtClean="0"/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n-US" sz="1600" dirty="0" smtClean="0"/>
                        <a:t>Piped </a:t>
                      </a:r>
                      <a:r>
                        <a:rPr lang="en-US" sz="1600" dirty="0" smtClean="0"/>
                        <a:t>utilities</a:t>
                      </a:r>
                    </a:p>
                    <a:p>
                      <a:pPr marL="742950" lvl="1" indent="-285750">
                        <a:buFont typeface="Arial" pitchFamily="34" charset="0"/>
                        <a:buChar char="•"/>
                      </a:pPr>
                      <a:r>
                        <a:rPr lang="en-US" sz="1600" dirty="0" smtClean="0"/>
                        <a:t>Water supply</a:t>
                      </a:r>
                    </a:p>
                    <a:p>
                      <a:pPr marL="742950" lvl="1" indent="-285750">
                        <a:buFont typeface="Arial" pitchFamily="34" charset="0"/>
                        <a:buChar char="•"/>
                      </a:pPr>
                      <a:r>
                        <a:rPr lang="en-US" sz="1600" dirty="0" smtClean="0"/>
                        <a:t>Drainage system</a:t>
                      </a:r>
                      <a:endParaRPr lang="en-US" sz="1600" dirty="0" smtClean="0"/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n-US" sz="1600" dirty="0" smtClean="0"/>
                        <a:t>Air</a:t>
                      </a:r>
                      <a:r>
                        <a:rPr lang="en-US" sz="1600" baseline="0" dirty="0" smtClean="0"/>
                        <a:t> </a:t>
                      </a:r>
                      <a:r>
                        <a:rPr lang="en-US" sz="1600" baseline="0" dirty="0" smtClean="0"/>
                        <a:t>treatments</a:t>
                      </a:r>
                    </a:p>
                    <a:p>
                      <a:pPr marL="742950" lvl="1" indent="-285750">
                        <a:buFont typeface="Arial" pitchFamily="34" charset="0"/>
                        <a:buChar char="•"/>
                      </a:pPr>
                      <a:r>
                        <a:rPr lang="en-US" sz="1600" baseline="0" dirty="0" smtClean="0"/>
                        <a:t>Air supply</a:t>
                      </a:r>
                    </a:p>
                    <a:p>
                      <a:pPr marL="742950" lvl="1" indent="-285750">
                        <a:buFont typeface="Arial" pitchFamily="34" charset="0"/>
                        <a:buChar char="•"/>
                      </a:pPr>
                      <a:r>
                        <a:rPr lang="en-US" sz="1600" baseline="0" dirty="0" smtClean="0"/>
                        <a:t>Exhaust air</a:t>
                      </a:r>
                      <a:endParaRPr lang="en-US" sz="1600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Enomoto</a:t>
                      </a:r>
                    </a:p>
                    <a:p>
                      <a:r>
                        <a:rPr lang="en-US" sz="1600" dirty="0" smtClean="0"/>
                        <a:t>Miyahara</a:t>
                      </a:r>
                      <a:endParaRPr lang="en-GB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Korea</a:t>
                      </a:r>
                      <a:endParaRPr lang="en-GB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377884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11</a:t>
                      </a:r>
                      <a:endParaRPr lang="en-GB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8</a:t>
                      </a:r>
                      <a:r>
                        <a:rPr lang="en-US" sz="1600" baseline="0" dirty="0" smtClean="0"/>
                        <a:t> Electrical design</a:t>
                      </a:r>
                      <a:endParaRPr lang="en-US" sz="1600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8.2: Asian </a:t>
                      </a:r>
                      <a:r>
                        <a:rPr lang="en-US" sz="1600" dirty="0" err="1" smtClean="0"/>
                        <a:t>RegionHLRF</a:t>
                      </a:r>
                      <a:endParaRPr lang="en-GB" sz="1600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n-US" sz="1600" baseline="0" dirty="0" smtClean="0"/>
                        <a:t>Site power distribution system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n-US" sz="1600" baseline="0" dirty="0" smtClean="0"/>
                        <a:t>Emergency power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n-US" sz="1600" baseline="0" dirty="0" smtClean="0"/>
                        <a:t>Power lines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n-US" sz="1600" baseline="0" dirty="0" smtClean="0"/>
                        <a:t>Grounding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n-US" sz="1600" baseline="0" dirty="0" smtClean="0"/>
                        <a:t>Electrical equipment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n-US" sz="1600" baseline="0" dirty="0" smtClean="0"/>
                        <a:t>Power monitoring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n-US" sz="1600" baseline="0" dirty="0" smtClean="0"/>
                        <a:t>Communication network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n-US" sz="1600" baseline="0" dirty="0" smtClean="0"/>
                        <a:t>Others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Enomoto</a:t>
                      </a:r>
                    </a:p>
                    <a:p>
                      <a:r>
                        <a:rPr lang="en-US" sz="1600" dirty="0" smtClean="0"/>
                        <a:t>Miyahara</a:t>
                      </a:r>
                      <a:endParaRPr lang="en-GB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Korea</a:t>
                      </a:r>
                      <a:endParaRPr lang="en-GB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3447732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1636129960"/>
              </p:ext>
            </p:extLst>
          </p:nvPr>
        </p:nvGraphicFramePr>
        <p:xfrm>
          <a:off x="0" y="692696"/>
          <a:ext cx="9144001" cy="2553976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539551"/>
                <a:gridCol w="1584176"/>
                <a:gridCol w="4536505"/>
                <a:gridCol w="1296145"/>
                <a:gridCol w="1187624"/>
              </a:tblGrid>
              <a:tr h="296686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Ch.</a:t>
                      </a:r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Section</a:t>
                      </a:r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Subsections</a:t>
                      </a:r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Author</a:t>
                      </a:r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r>
                        <a:rPr lang="en-US" sz="1600" baseline="30000" dirty="0" smtClean="0">
                          <a:solidFill>
                            <a:schemeClr val="tx1"/>
                          </a:solidFill>
                        </a:rPr>
                        <a:t>st</a:t>
                      </a:r>
                      <a:r>
                        <a:rPr lang="en-US" sz="1600" baseline="0" dirty="0" smtClean="0">
                          <a:solidFill>
                            <a:schemeClr val="tx1"/>
                          </a:solidFill>
                        </a:rPr>
                        <a:t> draft</a:t>
                      </a:r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109348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11</a:t>
                      </a:r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10</a:t>
                      </a:r>
                      <a:r>
                        <a:rPr lang="en-US" sz="1600" baseline="0" dirty="0" smtClean="0">
                          <a:solidFill>
                            <a:schemeClr val="tx1"/>
                          </a:solidFill>
                        </a:rPr>
                        <a:t>:</a:t>
                      </a:r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 Fire</a:t>
                      </a:r>
                      <a:r>
                        <a:rPr lang="en-US" sz="160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Safety</a:t>
                      </a:r>
                      <a:endParaRPr lang="en-GB" sz="1600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n-US" sz="1600" i="0" dirty="0" smtClean="0">
                          <a:solidFill>
                            <a:schemeClr val="tx1"/>
                          </a:solidFill>
                        </a:rPr>
                        <a:t>Legal constraints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n-US" sz="1600" i="0" dirty="0" smtClean="0">
                          <a:solidFill>
                            <a:schemeClr val="tx1"/>
                          </a:solidFill>
                        </a:rPr>
                        <a:t>Measures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Enomoto</a:t>
                      </a:r>
                    </a:p>
                    <a:p>
                      <a:r>
                        <a:rPr lang="en-US" sz="1600" dirty="0" smtClean="0"/>
                        <a:t>Miyahara</a:t>
                      </a:r>
                      <a:endParaRPr lang="en-GB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Post - Korea</a:t>
                      </a:r>
                      <a:endParaRPr lang="en-GB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109348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11</a:t>
                      </a:r>
                      <a:endParaRPr lang="en-GB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12: Construction Schedule</a:t>
                      </a:r>
                      <a:endParaRPr lang="en-GB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n-US" sz="1400" dirty="0" smtClean="0"/>
                        <a:t>Scope and assumptions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n-US" sz="1400" dirty="0" smtClean="0"/>
                        <a:t>Civil</a:t>
                      </a:r>
                      <a:r>
                        <a:rPr lang="en-US" sz="1400" baseline="0" dirty="0" smtClean="0"/>
                        <a:t> </a:t>
                      </a:r>
                      <a:r>
                        <a:rPr lang="en-US" sz="1400" baseline="0" dirty="0" smtClean="0"/>
                        <a:t>Engineering</a:t>
                      </a:r>
                      <a:r>
                        <a:rPr lang="en-US" sz="1400" dirty="0" smtClean="0"/>
                        <a:t> </a:t>
                      </a:r>
                      <a:r>
                        <a:rPr lang="en-US" sz="1400" dirty="0" smtClean="0"/>
                        <a:t>phase</a:t>
                      </a:r>
                      <a:endParaRPr lang="en-US" sz="1400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Enomoto</a:t>
                      </a:r>
                    </a:p>
                    <a:p>
                      <a:r>
                        <a:rPr lang="en-US" sz="1400" dirty="0" smtClean="0"/>
                        <a:t>Miyahara</a:t>
                      </a:r>
                      <a:endParaRPr lang="en-GB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Post-Korea</a:t>
                      </a:r>
                      <a:endParaRPr lang="en-GB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28626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139</TotalTime>
  <Words>156</Words>
  <Application>Microsoft Office PowerPoint</Application>
  <PresentationFormat>画面に合わせる (4:3)</PresentationFormat>
  <Paragraphs>84</Paragraphs>
  <Slides>3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4" baseType="lpstr">
      <vt:lpstr>Office Theme</vt:lpstr>
      <vt:lpstr>TDR Status of Asian CFS Team Part II: The ILC Baseline Reference </vt:lpstr>
      <vt:lpstr> </vt:lpstr>
      <vt:lpstr>スライド 3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Status of European ILC TDR draft [1/2] 13 April 2012</dc:title>
  <dc:creator>cwaaijer</dc:creator>
  <cp:lastModifiedBy>Enomoto Atsushi</cp:lastModifiedBy>
  <cp:revision>13</cp:revision>
  <dcterms:created xsi:type="dcterms:W3CDTF">2012-04-12T14:50:31Z</dcterms:created>
  <dcterms:modified xsi:type="dcterms:W3CDTF">2012-04-13T11:04:48Z</dcterms:modified>
</cp:coreProperties>
</file>