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106" r:id="rId1"/>
  </p:sldMasterIdLst>
  <p:notesMasterIdLst>
    <p:notesMasterId r:id="rId25"/>
  </p:notesMasterIdLst>
  <p:handoutMasterIdLst>
    <p:handoutMasterId r:id="rId26"/>
  </p:handoutMasterIdLst>
  <p:sldIdLst>
    <p:sldId id="256" r:id="rId2"/>
    <p:sldId id="266" r:id="rId3"/>
    <p:sldId id="267" r:id="rId4"/>
    <p:sldId id="268" r:id="rId5"/>
    <p:sldId id="269" r:id="rId6"/>
    <p:sldId id="263" r:id="rId7"/>
    <p:sldId id="261" r:id="rId8"/>
    <p:sldId id="265" r:id="rId9"/>
    <p:sldId id="262" r:id="rId10"/>
    <p:sldId id="260" r:id="rId11"/>
    <p:sldId id="259" r:id="rId12"/>
    <p:sldId id="258" r:id="rId13"/>
    <p:sldId id="270" r:id="rId14"/>
    <p:sldId id="271" r:id="rId15"/>
    <p:sldId id="272" r:id="rId16"/>
    <p:sldId id="274" r:id="rId17"/>
    <p:sldId id="273" r:id="rId18"/>
    <p:sldId id="276" r:id="rId19"/>
    <p:sldId id="277" r:id="rId20"/>
    <p:sldId id="278" r:id="rId21"/>
    <p:sldId id="279" r:id="rId22"/>
    <p:sldId id="280" r:id="rId23"/>
    <p:sldId id="281"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3" d="100"/>
          <a:sy n="93" d="100"/>
        </p:scale>
        <p:origin x="-1528"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notesMaster" Target="notesMasters/notesMaster1.xml"/><Relationship Id="rId26" Type="http://schemas.openxmlformats.org/officeDocument/2006/relationships/handoutMaster" Target="handoutMasters/handoutMaster1.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313FD4C-AA50-0B40-9BC9-44B61DC4E541}" type="datetimeFigureOut">
              <a:rPr lang="en-US" smtClean="0"/>
              <a:t>4/19/12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A2D1EB2-A057-994A-927F-E6A89748BB64}" type="slidenum">
              <a:rPr lang="en-US" smtClean="0"/>
              <a:t>‹#›</a:t>
            </a:fld>
            <a:endParaRPr lang="en-US"/>
          </a:p>
        </p:txBody>
      </p:sp>
    </p:spTree>
    <p:extLst>
      <p:ext uri="{BB962C8B-B14F-4D97-AF65-F5344CB8AC3E}">
        <p14:creationId xmlns:p14="http://schemas.microsoft.com/office/powerpoint/2010/main" val="367153841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190CEDB-A7E3-484C-83D1-5AE92EE7B85B}" type="datetimeFigureOut">
              <a:rPr lang="en-US" smtClean="0"/>
              <a:t>4/19/12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0C2B79-1CBB-B141-98E0-41A9EDC868AB}" type="slidenum">
              <a:rPr lang="en-US" smtClean="0"/>
              <a:t>‹#›</a:t>
            </a:fld>
            <a:endParaRPr lang="en-US"/>
          </a:p>
        </p:txBody>
      </p:sp>
    </p:spTree>
    <p:extLst>
      <p:ext uri="{BB962C8B-B14F-4D97-AF65-F5344CB8AC3E}">
        <p14:creationId xmlns:p14="http://schemas.microsoft.com/office/powerpoint/2010/main" val="62919766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nchor="b"/>
          <a:lstStyle>
            <a:lvl1pPr>
              <a:defRPr sz="5400"/>
            </a:lvl1pPr>
          </a:lstStyle>
          <a:p>
            <a:r>
              <a:rPr lang="x-none"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chor="t">
            <a:normAutofit/>
          </a:bodyPr>
          <a:lstStyle>
            <a:lvl1pPr marL="0" indent="0" algn="ctr">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smtClean="0"/>
              <a:t>Click to edit Master subtitle style</a:t>
            </a:r>
            <a:endParaRPr lang="en-US" dirty="0"/>
          </a:p>
        </p:txBody>
      </p:sp>
      <p:sp>
        <p:nvSpPr>
          <p:cNvPr id="4" name="Date Placeholder 3"/>
          <p:cNvSpPr>
            <a:spLocks noGrp="1"/>
          </p:cNvSpPr>
          <p:nvPr>
            <p:ph type="dt" sz="half" idx="10"/>
          </p:nvPr>
        </p:nvSpPr>
        <p:spPr/>
        <p:txBody>
          <a:bodyPr/>
          <a:lstStyle/>
          <a:p>
            <a:fld id="{263690A9-FD82-A24A-8682-2F906E2B5664}" type="datetime1">
              <a:rPr lang="x-none" smtClean="0"/>
              <a:t>4/19/12</a:t>
            </a:fld>
            <a:endParaRPr lang="en-US"/>
          </a:p>
        </p:txBody>
      </p:sp>
      <p:sp>
        <p:nvSpPr>
          <p:cNvPr id="5" name="Footer Placeholder 4"/>
          <p:cNvSpPr>
            <a:spLocks noGrp="1"/>
          </p:cNvSpPr>
          <p:nvPr>
            <p:ph type="ftr" sz="quarter" idx="11"/>
          </p:nvPr>
        </p:nvSpPr>
        <p:spPr/>
        <p:txBody>
          <a:bodyPr/>
          <a:lstStyle/>
          <a:p>
            <a:r>
              <a:rPr lang="en-US" smtClean="0"/>
              <a:t>Physics Observables and Flavour Tagging</a:t>
            </a:r>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Vertical Text Placeholder 2"/>
          <p:cNvSpPr>
            <a:spLocks noGrp="1"/>
          </p:cNvSpPr>
          <p:nvPr>
            <p:ph type="body" orient="vert" idx="1"/>
          </p:nvPr>
        </p:nvSpPr>
        <p:spPr/>
        <p:txBody>
          <a:bodyPr vert="eaVert" ancho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10"/>
          </p:nvPr>
        </p:nvSpPr>
        <p:spPr/>
        <p:txBody>
          <a:bodyPr/>
          <a:lstStyle/>
          <a:p>
            <a:fld id="{4E905011-2CC2-4E45-A636-FD44B33F191A}" type="datetime1">
              <a:rPr lang="x-none" smtClean="0"/>
              <a:t>4/19/12</a:t>
            </a:fld>
            <a:endParaRPr lang="en-US"/>
          </a:p>
        </p:txBody>
      </p:sp>
      <p:sp>
        <p:nvSpPr>
          <p:cNvPr id="5" name="Footer Placeholder 4"/>
          <p:cNvSpPr>
            <a:spLocks noGrp="1"/>
          </p:cNvSpPr>
          <p:nvPr>
            <p:ph type="ftr" sz="quarter" idx="11"/>
          </p:nvPr>
        </p:nvSpPr>
        <p:spPr/>
        <p:txBody>
          <a:bodyPr/>
          <a:lstStyle/>
          <a:p>
            <a:r>
              <a:rPr lang="en-US" smtClean="0"/>
              <a:t>Physics Observables and Flavour Tagging</a:t>
            </a:r>
            <a:endParaRPr lang="en-US"/>
          </a:p>
        </p:txBody>
      </p:sp>
      <p:sp>
        <p:nvSpPr>
          <p:cNvPr id="6" name="Slide Number Placeholder 5"/>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x-none"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ncho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dirty="0"/>
          </a:p>
        </p:txBody>
      </p:sp>
      <p:sp>
        <p:nvSpPr>
          <p:cNvPr id="4" name="Date Placeholder 3"/>
          <p:cNvSpPr>
            <a:spLocks noGrp="1"/>
          </p:cNvSpPr>
          <p:nvPr>
            <p:ph type="dt" sz="half" idx="10"/>
          </p:nvPr>
        </p:nvSpPr>
        <p:spPr/>
        <p:txBody>
          <a:bodyPr/>
          <a:lstStyle/>
          <a:p>
            <a:fld id="{40F5AD04-58EE-2749-B466-163340C30202}" type="datetime1">
              <a:rPr lang="x-none" smtClean="0"/>
              <a:t>4/19/12</a:t>
            </a:fld>
            <a:endParaRPr lang="en-US"/>
          </a:p>
        </p:txBody>
      </p:sp>
      <p:sp>
        <p:nvSpPr>
          <p:cNvPr id="5" name="Footer Placeholder 4"/>
          <p:cNvSpPr>
            <a:spLocks noGrp="1"/>
          </p:cNvSpPr>
          <p:nvPr>
            <p:ph type="ftr" sz="quarter" idx="11"/>
          </p:nvPr>
        </p:nvSpPr>
        <p:spPr/>
        <p:txBody>
          <a:bodyPr/>
          <a:lstStyle/>
          <a:p>
            <a:r>
              <a:rPr lang="en-US" smtClean="0"/>
              <a:t>Physics Observables and Flavour Tagging</a:t>
            </a:r>
            <a:endParaRPr lang="en-US"/>
          </a:p>
        </p:txBody>
      </p:sp>
      <p:sp>
        <p:nvSpPr>
          <p:cNvPr id="6" name="Slide Number Placeholder 5"/>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dirty="0"/>
          </a:p>
        </p:txBody>
      </p:sp>
      <p:sp>
        <p:nvSpPr>
          <p:cNvPr id="3" name="Content Placeholder 2"/>
          <p:cNvSpPr>
            <a:spLocks noGrp="1"/>
          </p:cNvSpPr>
          <p:nvPr>
            <p:ph idx="1"/>
          </p:nvPr>
        </p:nvSpPr>
        <p:spPr/>
        <p:txBody>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dirty="0"/>
          </a:p>
        </p:txBody>
      </p:sp>
      <p:sp>
        <p:nvSpPr>
          <p:cNvPr id="4" name="Date Placeholder 3"/>
          <p:cNvSpPr>
            <a:spLocks noGrp="1"/>
          </p:cNvSpPr>
          <p:nvPr>
            <p:ph type="dt" sz="half" idx="10"/>
          </p:nvPr>
        </p:nvSpPr>
        <p:spPr/>
        <p:txBody>
          <a:bodyPr/>
          <a:lstStyle/>
          <a:p>
            <a:fld id="{0A594578-3AE0-944A-9AA7-A0A77932B2AA}" type="datetime1">
              <a:rPr lang="x-none" smtClean="0"/>
              <a:t>4/19/12</a:t>
            </a:fld>
            <a:endParaRPr lang="en-US"/>
          </a:p>
        </p:txBody>
      </p:sp>
      <p:sp>
        <p:nvSpPr>
          <p:cNvPr id="5" name="Footer Placeholder 4"/>
          <p:cNvSpPr>
            <a:spLocks noGrp="1"/>
          </p:cNvSpPr>
          <p:nvPr>
            <p:ph type="ftr" sz="quarter" idx="11"/>
          </p:nvPr>
        </p:nvSpPr>
        <p:spPr/>
        <p:txBody>
          <a:bodyPr/>
          <a:lstStyle/>
          <a:p>
            <a:r>
              <a:rPr lang="en-US" smtClean="0"/>
              <a:t>Physics Observables and Flavour Tagging</a:t>
            </a:r>
            <a:endParaRPr lang="en-US"/>
          </a:p>
        </p:txBody>
      </p:sp>
      <p:sp>
        <p:nvSpPr>
          <p:cNvPr id="6" name="Slide Number Placeholder 5"/>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x-none" smtClean="0"/>
              <a:t>Click to edit Master text styles</a:t>
            </a:r>
          </a:p>
        </p:txBody>
      </p:sp>
      <p:sp>
        <p:nvSpPr>
          <p:cNvPr id="4" name="Date Placeholder 3"/>
          <p:cNvSpPr>
            <a:spLocks noGrp="1"/>
          </p:cNvSpPr>
          <p:nvPr>
            <p:ph type="dt" sz="half" idx="10"/>
          </p:nvPr>
        </p:nvSpPr>
        <p:spPr/>
        <p:txBody>
          <a:bodyPr/>
          <a:lstStyle/>
          <a:p>
            <a:fld id="{E8345086-FA8C-7E4A-9AF4-328FA78202CB}" type="datetime1">
              <a:rPr lang="x-none" smtClean="0"/>
              <a:t>4/19/12</a:t>
            </a:fld>
            <a:endParaRPr lang="en-US"/>
          </a:p>
        </p:txBody>
      </p:sp>
      <p:sp>
        <p:nvSpPr>
          <p:cNvPr id="5" name="Footer Placeholder 4"/>
          <p:cNvSpPr>
            <a:spLocks noGrp="1"/>
          </p:cNvSpPr>
          <p:nvPr>
            <p:ph type="ftr" sz="quarter" idx="11"/>
          </p:nvPr>
        </p:nvSpPr>
        <p:spPr/>
        <p:txBody>
          <a:bodyPr/>
          <a:lstStyle/>
          <a:p>
            <a:r>
              <a:rPr lang="en-US" smtClean="0"/>
              <a:t>Physics Observables and Flavour Tagging</a:t>
            </a:r>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5" name="Date Placeholder 4"/>
          <p:cNvSpPr>
            <a:spLocks noGrp="1"/>
          </p:cNvSpPr>
          <p:nvPr>
            <p:ph type="dt" sz="half" idx="10"/>
          </p:nvPr>
        </p:nvSpPr>
        <p:spPr/>
        <p:txBody>
          <a:bodyPr/>
          <a:lstStyle/>
          <a:p>
            <a:fld id="{774F2E3A-15BC-584B-8F10-D50C67B64965}" type="datetime1">
              <a:rPr lang="x-none" smtClean="0"/>
              <a:t>4/19/12</a:t>
            </a:fld>
            <a:endParaRPr lang="en-US"/>
          </a:p>
        </p:txBody>
      </p:sp>
      <p:sp>
        <p:nvSpPr>
          <p:cNvPr id="6" name="Footer Placeholder 5"/>
          <p:cNvSpPr>
            <a:spLocks noGrp="1"/>
          </p:cNvSpPr>
          <p:nvPr>
            <p:ph type="ftr" sz="quarter" idx="11"/>
          </p:nvPr>
        </p:nvSpPr>
        <p:spPr/>
        <p:txBody>
          <a:bodyPr/>
          <a:lstStyle/>
          <a:p>
            <a:r>
              <a:rPr lang="en-US" smtClean="0"/>
              <a:t>Physics Observables and Flavour Tagging</a:t>
            </a:r>
            <a:endParaRPr lang="en-US"/>
          </a:p>
        </p:txBody>
      </p:sp>
      <p:sp>
        <p:nvSpPr>
          <p:cNvPr id="7" name="Slide Number Placeholder 6"/>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x-none"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t"/>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t"/>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7" name="Date Placeholder 6"/>
          <p:cNvSpPr>
            <a:spLocks noGrp="1"/>
          </p:cNvSpPr>
          <p:nvPr>
            <p:ph type="dt" sz="half" idx="10"/>
          </p:nvPr>
        </p:nvSpPr>
        <p:spPr/>
        <p:txBody>
          <a:bodyPr/>
          <a:lstStyle/>
          <a:p>
            <a:fld id="{E43C2F6F-F4EC-5849-A007-48DAA123A4B3}" type="datetime1">
              <a:rPr lang="x-none" smtClean="0"/>
              <a:t>4/19/12</a:t>
            </a:fld>
            <a:endParaRPr lang="en-US"/>
          </a:p>
        </p:txBody>
      </p:sp>
      <p:sp>
        <p:nvSpPr>
          <p:cNvPr id="8" name="Footer Placeholder 7"/>
          <p:cNvSpPr>
            <a:spLocks noGrp="1"/>
          </p:cNvSpPr>
          <p:nvPr>
            <p:ph type="ftr" sz="quarter" idx="11"/>
          </p:nvPr>
        </p:nvSpPr>
        <p:spPr/>
        <p:txBody>
          <a:bodyPr/>
          <a:lstStyle/>
          <a:p>
            <a:r>
              <a:rPr lang="en-US" smtClean="0"/>
              <a:t>Physics Observables and Flavour Tagging</a:t>
            </a:r>
            <a:endParaRPr lang="en-US"/>
          </a:p>
        </p:txBody>
      </p:sp>
      <p:sp>
        <p:nvSpPr>
          <p:cNvPr id="9" name="Slide Number Placeholder 8"/>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Date Placeholder 2"/>
          <p:cNvSpPr>
            <a:spLocks noGrp="1"/>
          </p:cNvSpPr>
          <p:nvPr>
            <p:ph type="dt" sz="half" idx="10"/>
          </p:nvPr>
        </p:nvSpPr>
        <p:spPr/>
        <p:txBody>
          <a:bodyPr/>
          <a:lstStyle/>
          <a:p>
            <a:fld id="{DD91BC05-0746-9045-B345-A04CEFA91A08}" type="datetime1">
              <a:rPr lang="x-none" smtClean="0"/>
              <a:t>4/19/12</a:t>
            </a:fld>
            <a:endParaRPr lang="en-US"/>
          </a:p>
        </p:txBody>
      </p:sp>
      <p:sp>
        <p:nvSpPr>
          <p:cNvPr id="4" name="Footer Placeholder 3"/>
          <p:cNvSpPr>
            <a:spLocks noGrp="1"/>
          </p:cNvSpPr>
          <p:nvPr>
            <p:ph type="ftr" sz="quarter" idx="11"/>
          </p:nvPr>
        </p:nvSpPr>
        <p:spPr/>
        <p:txBody>
          <a:bodyPr/>
          <a:lstStyle/>
          <a:p>
            <a:r>
              <a:rPr lang="en-US" smtClean="0"/>
              <a:t>Physics Observables and Flavour Tagging</a:t>
            </a:r>
            <a:endParaRPr lang="en-US"/>
          </a:p>
        </p:txBody>
      </p:sp>
      <p:sp>
        <p:nvSpPr>
          <p:cNvPr id="5" name="Slide Number Placeholder 4"/>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057884-B334-974C-84C4-0E17EBD75177}" type="datetime1">
              <a:rPr lang="x-none" smtClean="0"/>
              <a:t>4/19/12</a:t>
            </a:fld>
            <a:endParaRPr lang="en-US"/>
          </a:p>
        </p:txBody>
      </p:sp>
      <p:sp>
        <p:nvSpPr>
          <p:cNvPr id="3" name="Footer Placeholder 2"/>
          <p:cNvSpPr>
            <a:spLocks noGrp="1"/>
          </p:cNvSpPr>
          <p:nvPr>
            <p:ph type="ftr" sz="quarter" idx="11"/>
          </p:nvPr>
        </p:nvSpPr>
        <p:spPr/>
        <p:txBody>
          <a:bodyPr/>
          <a:lstStyle/>
          <a:p>
            <a:r>
              <a:rPr lang="en-US" smtClean="0"/>
              <a:t>Physics Observables and Flavour Tagging</a:t>
            </a:r>
            <a:endParaRPr lang="en-US"/>
          </a:p>
        </p:txBody>
      </p:sp>
      <p:sp>
        <p:nvSpPr>
          <p:cNvPr id="4" name="Slide Number Placeholder 3"/>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solidFill>
                  <a:schemeClr val="accent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sz="half" idx="10"/>
          </p:nvPr>
        </p:nvSpPr>
        <p:spPr/>
        <p:txBody>
          <a:bodyPr/>
          <a:lstStyle/>
          <a:p>
            <a:fld id="{DA7A97A6-30EA-7940-8C36-23982D134F89}" type="datetime1">
              <a:rPr lang="x-none" smtClean="0"/>
              <a:t>4/19/12</a:t>
            </a:fld>
            <a:endParaRPr lang="en-US"/>
          </a:p>
        </p:txBody>
      </p:sp>
      <p:sp>
        <p:nvSpPr>
          <p:cNvPr id="6" name="Footer Placeholder 5"/>
          <p:cNvSpPr>
            <a:spLocks noGrp="1"/>
          </p:cNvSpPr>
          <p:nvPr>
            <p:ph type="ftr" sz="quarter" idx="11"/>
          </p:nvPr>
        </p:nvSpPr>
        <p:spPr/>
        <p:txBody>
          <a:bodyPr/>
          <a:lstStyle/>
          <a:p>
            <a:r>
              <a:rPr lang="en-US" smtClean="0"/>
              <a:t>Physics Observables and Flavour Tagging</a:t>
            </a:r>
            <a:endParaRPr lang="en-US"/>
          </a:p>
        </p:txBody>
      </p:sp>
      <p:sp>
        <p:nvSpPr>
          <p:cNvPr id="7" name="Slide Number Placeholder 6"/>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x-none"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nchor="t"/>
          <a:lstStyle>
            <a:lvl1pPr marL="0" indent="0">
              <a:buNone/>
              <a:defRPr sz="1400">
                <a:solidFill>
                  <a:schemeClr val="accent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sz="half" idx="10"/>
          </p:nvPr>
        </p:nvSpPr>
        <p:spPr/>
        <p:txBody>
          <a:bodyPr/>
          <a:lstStyle/>
          <a:p>
            <a:fld id="{E1D92069-95AE-4C4E-8C83-2F6E5F2A3F10}" type="datetime1">
              <a:rPr lang="x-none" smtClean="0"/>
              <a:t>4/19/12</a:t>
            </a:fld>
            <a:endParaRPr lang="en-US"/>
          </a:p>
        </p:txBody>
      </p:sp>
      <p:sp>
        <p:nvSpPr>
          <p:cNvPr id="6" name="Footer Placeholder 5"/>
          <p:cNvSpPr>
            <a:spLocks noGrp="1"/>
          </p:cNvSpPr>
          <p:nvPr>
            <p:ph type="ftr" sz="quarter" idx="11"/>
          </p:nvPr>
        </p:nvSpPr>
        <p:spPr/>
        <p:txBody>
          <a:bodyPr/>
          <a:lstStyle/>
          <a:p>
            <a:r>
              <a:rPr lang="en-US" smtClean="0"/>
              <a:t>Physics Observables and Flavour Tagging</a:t>
            </a:r>
            <a:endParaRPr lang="en-US"/>
          </a:p>
        </p:txBody>
      </p:sp>
      <p:sp>
        <p:nvSpPr>
          <p:cNvPr id="7" name="Slide Number Placeholder 6"/>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457200"/>
            <a:ext cx="8229600" cy="1143000"/>
          </a:xfrm>
          <a:prstGeom prst="rect">
            <a:avLst/>
          </a:prstGeom>
        </p:spPr>
        <p:txBody>
          <a:bodyPr vert="horz" lIns="91440" tIns="45720" rIns="91440" bIns="45720" rtlCol="0" anchor="t">
            <a:normAutofit/>
          </a:bodyPr>
          <a:lstStyle/>
          <a:p>
            <a:r>
              <a:rPr lang="x-none"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chor="ctr">
            <a:normAutofit/>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1128D4-9203-7C43-B5A4-30AACA70FA41}" type="datetime1">
              <a:rPr lang="x-none" smtClean="0"/>
              <a:t>4/19/12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Physics Observables and Flavour Tagging</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F28FB93-0A08-4E7D-8E63-9EFA29F1E093}"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4107" r:id="rId1"/>
    <p:sldLayoutId id="2147484108" r:id="rId2"/>
    <p:sldLayoutId id="2147484109" r:id="rId3"/>
    <p:sldLayoutId id="2147484110" r:id="rId4"/>
    <p:sldLayoutId id="2147484111" r:id="rId5"/>
    <p:sldLayoutId id="2147484112" r:id="rId6"/>
    <p:sldLayoutId id="2147484113" r:id="rId7"/>
    <p:sldLayoutId id="2147484114" r:id="rId8"/>
    <p:sldLayoutId id="2147484115" r:id="rId9"/>
    <p:sldLayoutId id="2147484116" r:id="rId10"/>
    <p:sldLayoutId id="2147484117" r:id="rId11"/>
  </p:sldLayoutIdLst>
  <p:hf sldNum="0" hdr="0" ftr="0" dt="0"/>
  <p:txStyles>
    <p:titleStyle>
      <a:lvl1pPr algn="ctr" defTabSz="914400" rtl="0" eaLnBrk="1" latinLnBrk="0" hangingPunct="1">
        <a:spcBef>
          <a:spcPct val="0"/>
        </a:spcBef>
        <a:buNone/>
        <a:defRPr sz="50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50000"/>
        </a:lnSpc>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lnSpc>
          <a:spcPct val="150000"/>
        </a:lnSpc>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50000"/>
        </a:lnSpc>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150000"/>
        </a:lnSpc>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150000"/>
        </a:lnSpc>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5"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4" Type="http://schemas.openxmlformats.org/officeDocument/2006/relationships/image" Target="../media/image23.png"/><Relationship Id="rId5" Type="http://schemas.openxmlformats.org/officeDocument/2006/relationships/image" Target="../media/image24.png"/><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28.png"/><Relationship Id="rId5" Type="http://schemas.openxmlformats.org/officeDocument/2006/relationships/image" Target="../media/image29.png"/><Relationship Id="rId1" Type="http://schemas.openxmlformats.org/officeDocument/2006/relationships/slideLayout" Target="../slideLayouts/slideLayout2.xml"/><Relationship Id="rId2"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4" Type="http://schemas.openxmlformats.org/officeDocument/2006/relationships/image" Target="../media/image32.png"/><Relationship Id="rId5" Type="http://schemas.openxmlformats.org/officeDocument/2006/relationships/image" Target="../media/image33.png"/><Relationship Id="rId1" Type="http://schemas.openxmlformats.org/officeDocument/2006/relationships/slideLayout" Target="../slideLayouts/slideLayout2.xml"/><Relationship Id="rId2" Type="http://schemas.openxmlformats.org/officeDocument/2006/relationships/image" Target="../media/image30.png"/></Relationships>
</file>

<file path=ppt/slides/_rels/slide19.xml.rels><?xml version="1.0" encoding="UTF-8" standalone="yes"?>
<Relationships xmlns="http://schemas.openxmlformats.org/package/2006/relationships"><Relationship Id="rId3" Type="http://schemas.openxmlformats.org/officeDocument/2006/relationships/image" Target="../media/image35.png"/><Relationship Id="rId4" Type="http://schemas.openxmlformats.org/officeDocument/2006/relationships/image" Target="../media/image36.png"/><Relationship Id="rId5" Type="http://schemas.openxmlformats.org/officeDocument/2006/relationships/image" Target="../media/image37.png"/><Relationship Id="rId1" Type="http://schemas.openxmlformats.org/officeDocument/2006/relationships/slideLayout" Target="../slideLayouts/slideLayout2.xml"/><Relationship Id="rId2" Type="http://schemas.openxmlformats.org/officeDocument/2006/relationships/image" Target="../media/image3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9.png"/><Relationship Id="rId4" Type="http://schemas.openxmlformats.org/officeDocument/2006/relationships/image" Target="../media/image40.png"/><Relationship Id="rId5" Type="http://schemas.openxmlformats.org/officeDocument/2006/relationships/image" Target="../media/image41.png"/><Relationship Id="rId1" Type="http://schemas.openxmlformats.org/officeDocument/2006/relationships/slideLayout" Target="../slideLayouts/slideLayout2.xml"/><Relationship Id="rId2" Type="http://schemas.openxmlformats.org/officeDocument/2006/relationships/image" Target="../media/image3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3.png"/><Relationship Id="rId4" Type="http://schemas.openxmlformats.org/officeDocument/2006/relationships/image" Target="../media/image44.png"/><Relationship Id="rId5" Type="http://schemas.openxmlformats.org/officeDocument/2006/relationships/image" Target="../media/image45.png"/><Relationship Id="rId1" Type="http://schemas.openxmlformats.org/officeDocument/2006/relationships/slideLayout" Target="../slideLayouts/slideLayout2.xml"/><Relationship Id="rId2" Type="http://schemas.openxmlformats.org/officeDocument/2006/relationships/image" Target="../media/image42.png"/></Relationships>
</file>

<file path=ppt/slides/_rels/slide23.xml.rels><?xml version="1.0" encoding="UTF-8" standalone="yes"?>
<Relationships xmlns="http://schemas.openxmlformats.org/package/2006/relationships"><Relationship Id="rId3" Type="http://schemas.openxmlformats.org/officeDocument/2006/relationships/image" Target="../media/image47.png"/><Relationship Id="rId4" Type="http://schemas.openxmlformats.org/officeDocument/2006/relationships/image" Target="../media/image48.png"/><Relationship Id="rId5" Type="http://schemas.openxmlformats.org/officeDocument/2006/relationships/image" Target="../media/image49.png"/><Relationship Id="rId1" Type="http://schemas.openxmlformats.org/officeDocument/2006/relationships/slideLayout" Target="../slideLayouts/slideLayout2.xml"/><Relationship Id="rId2" Type="http://schemas.openxmlformats.org/officeDocument/2006/relationships/image" Target="../media/image4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confluence.slac.stanford.edu/display/ilc/lcsim-cal-calib"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5"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err="1" smtClean="0"/>
              <a:t>SiD</a:t>
            </a:r>
            <a:r>
              <a:rPr lang="en-US" dirty="0" smtClean="0"/>
              <a:t> detector performance</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9579121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474736"/>
            <a:ext cx="4007555" cy="3383263"/>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4007555" cy="3383263"/>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36445" y="0"/>
            <a:ext cx="4007554" cy="3383261"/>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36442" y="3474736"/>
            <a:ext cx="4007556" cy="3383264"/>
          </a:xfrm>
          <a:prstGeom prst="rect">
            <a:avLst/>
          </a:prstGeom>
        </p:spPr>
      </p:pic>
      <p:sp>
        <p:nvSpPr>
          <p:cNvPr id="11" name="TextBox 10"/>
          <p:cNvSpPr txBox="1"/>
          <p:nvPr/>
        </p:nvSpPr>
        <p:spPr>
          <a:xfrm>
            <a:off x="745066" y="916001"/>
            <a:ext cx="1411111" cy="369332"/>
          </a:xfrm>
          <a:prstGeom prst="rect">
            <a:avLst/>
          </a:prstGeom>
          <a:noFill/>
        </p:spPr>
        <p:txBody>
          <a:bodyPr wrap="square" rtlCol="0">
            <a:spAutoFit/>
          </a:bodyPr>
          <a:lstStyle/>
          <a:p>
            <a:r>
              <a:rPr lang="en-US" dirty="0" smtClean="0">
                <a:solidFill>
                  <a:schemeClr val="bg1"/>
                </a:solidFill>
              </a:rPr>
              <a:t>250 </a:t>
            </a:r>
            <a:r>
              <a:rPr lang="en-US" dirty="0" err="1" smtClean="0">
                <a:solidFill>
                  <a:schemeClr val="bg1"/>
                </a:solidFill>
              </a:rPr>
              <a:t>GeV</a:t>
            </a:r>
            <a:endParaRPr lang="en-US" dirty="0">
              <a:solidFill>
                <a:schemeClr val="bg1"/>
              </a:solidFill>
            </a:endParaRPr>
          </a:p>
        </p:txBody>
      </p:sp>
      <p:sp>
        <p:nvSpPr>
          <p:cNvPr id="12" name="TextBox 11"/>
          <p:cNvSpPr txBox="1"/>
          <p:nvPr/>
        </p:nvSpPr>
        <p:spPr>
          <a:xfrm>
            <a:off x="745066" y="4381311"/>
            <a:ext cx="1411111" cy="369332"/>
          </a:xfrm>
          <a:prstGeom prst="rect">
            <a:avLst/>
          </a:prstGeom>
          <a:noFill/>
        </p:spPr>
        <p:txBody>
          <a:bodyPr wrap="square" rtlCol="0">
            <a:spAutoFit/>
          </a:bodyPr>
          <a:lstStyle/>
          <a:p>
            <a:r>
              <a:rPr lang="en-US" dirty="0" smtClean="0">
                <a:solidFill>
                  <a:schemeClr val="bg1"/>
                </a:solidFill>
              </a:rPr>
              <a:t>1000 </a:t>
            </a:r>
            <a:r>
              <a:rPr lang="en-US" dirty="0" err="1" smtClean="0">
                <a:solidFill>
                  <a:schemeClr val="bg1"/>
                </a:solidFill>
              </a:rPr>
              <a:t>GeV</a:t>
            </a:r>
            <a:endParaRPr lang="en-US" dirty="0">
              <a:solidFill>
                <a:schemeClr val="bg1"/>
              </a:solidFill>
            </a:endParaRPr>
          </a:p>
        </p:txBody>
      </p:sp>
      <p:sp>
        <p:nvSpPr>
          <p:cNvPr id="13" name="TextBox 12"/>
          <p:cNvSpPr txBox="1"/>
          <p:nvPr/>
        </p:nvSpPr>
        <p:spPr>
          <a:xfrm>
            <a:off x="5971822" y="916001"/>
            <a:ext cx="1411111" cy="369332"/>
          </a:xfrm>
          <a:prstGeom prst="rect">
            <a:avLst/>
          </a:prstGeom>
          <a:noFill/>
        </p:spPr>
        <p:txBody>
          <a:bodyPr wrap="square" rtlCol="0">
            <a:spAutoFit/>
          </a:bodyPr>
          <a:lstStyle/>
          <a:p>
            <a:r>
              <a:rPr lang="en-US" dirty="0" smtClean="0">
                <a:solidFill>
                  <a:schemeClr val="bg1"/>
                </a:solidFill>
              </a:rPr>
              <a:t>500 </a:t>
            </a:r>
            <a:r>
              <a:rPr lang="en-US" dirty="0" err="1" smtClean="0">
                <a:solidFill>
                  <a:schemeClr val="bg1"/>
                </a:solidFill>
              </a:rPr>
              <a:t>GeV</a:t>
            </a:r>
            <a:endParaRPr lang="en-US" dirty="0">
              <a:solidFill>
                <a:schemeClr val="bg1"/>
              </a:solidFill>
            </a:endParaRPr>
          </a:p>
        </p:txBody>
      </p:sp>
      <p:sp>
        <p:nvSpPr>
          <p:cNvPr id="14" name="TextBox 13"/>
          <p:cNvSpPr txBox="1"/>
          <p:nvPr/>
        </p:nvSpPr>
        <p:spPr>
          <a:xfrm>
            <a:off x="5971822" y="4381311"/>
            <a:ext cx="1411111" cy="369332"/>
          </a:xfrm>
          <a:prstGeom prst="rect">
            <a:avLst/>
          </a:prstGeom>
          <a:noFill/>
        </p:spPr>
        <p:txBody>
          <a:bodyPr wrap="square" rtlCol="0">
            <a:spAutoFit/>
          </a:bodyPr>
          <a:lstStyle/>
          <a:p>
            <a:r>
              <a:rPr lang="en-US" dirty="0" smtClean="0">
                <a:solidFill>
                  <a:schemeClr val="bg1"/>
                </a:solidFill>
              </a:rPr>
              <a:t>2000 </a:t>
            </a:r>
            <a:r>
              <a:rPr lang="en-US" dirty="0" err="1" smtClean="0">
                <a:solidFill>
                  <a:schemeClr val="bg1"/>
                </a:solidFill>
              </a:rPr>
              <a:t>GeV</a:t>
            </a:r>
            <a:endParaRPr lang="en-US" dirty="0">
              <a:solidFill>
                <a:schemeClr val="bg1"/>
              </a:solidFill>
            </a:endParaRPr>
          </a:p>
        </p:txBody>
      </p:sp>
      <p:sp>
        <p:nvSpPr>
          <p:cNvPr id="15" name="TextBox 14"/>
          <p:cNvSpPr txBox="1"/>
          <p:nvPr/>
        </p:nvSpPr>
        <p:spPr>
          <a:xfrm>
            <a:off x="4233333" y="1727463"/>
            <a:ext cx="461665" cy="3023180"/>
          </a:xfrm>
          <a:prstGeom prst="rect">
            <a:avLst/>
          </a:prstGeom>
          <a:noFill/>
        </p:spPr>
        <p:txBody>
          <a:bodyPr vert="vert270" wrap="square" rtlCol="0">
            <a:spAutoFit/>
          </a:bodyPr>
          <a:lstStyle/>
          <a:p>
            <a:r>
              <a:rPr lang="en-US" dirty="0" smtClean="0"/>
              <a:t>Sidloi3_scint3x3</a:t>
            </a:r>
            <a:endParaRPr lang="en-US" dirty="0"/>
          </a:p>
        </p:txBody>
      </p:sp>
    </p:spTree>
    <p:extLst>
      <p:ext uri="{BB962C8B-B14F-4D97-AF65-F5344CB8AC3E}">
        <p14:creationId xmlns:p14="http://schemas.microsoft.com/office/powerpoint/2010/main" val="32526556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M1000_E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474736"/>
            <a:ext cx="4007556" cy="3383263"/>
          </a:xfrm>
          <a:prstGeom prst="rect">
            <a:avLst/>
          </a:prstGeom>
        </p:spPr>
      </p:pic>
      <p:pic>
        <p:nvPicPr>
          <p:cNvPr id="7" name="Picture 6" descr="M250_EA.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4007556" cy="3383263"/>
          </a:xfrm>
          <a:prstGeom prst="rect">
            <a:avLst/>
          </a:prstGeom>
        </p:spPr>
      </p:pic>
      <p:pic>
        <p:nvPicPr>
          <p:cNvPr id="9" name="Picture 8" descr="M500_EA.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36445" y="0"/>
            <a:ext cx="4007554" cy="3383262"/>
          </a:xfrm>
          <a:prstGeom prst="rect">
            <a:avLst/>
          </a:prstGeom>
        </p:spPr>
      </p:pic>
      <p:pic>
        <p:nvPicPr>
          <p:cNvPr id="10" name="Picture 9" descr="M2000_EA.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36442" y="3474736"/>
            <a:ext cx="4007557" cy="3383264"/>
          </a:xfrm>
          <a:prstGeom prst="rect">
            <a:avLst/>
          </a:prstGeom>
        </p:spPr>
      </p:pic>
      <p:sp>
        <p:nvSpPr>
          <p:cNvPr id="11" name="TextBox 10"/>
          <p:cNvSpPr txBox="1"/>
          <p:nvPr/>
        </p:nvSpPr>
        <p:spPr>
          <a:xfrm>
            <a:off x="745066" y="916001"/>
            <a:ext cx="1411111" cy="369332"/>
          </a:xfrm>
          <a:prstGeom prst="rect">
            <a:avLst/>
          </a:prstGeom>
          <a:noFill/>
        </p:spPr>
        <p:txBody>
          <a:bodyPr wrap="square" rtlCol="0">
            <a:spAutoFit/>
          </a:bodyPr>
          <a:lstStyle/>
          <a:p>
            <a:r>
              <a:rPr lang="en-US" dirty="0" smtClean="0">
                <a:solidFill>
                  <a:schemeClr val="bg1"/>
                </a:solidFill>
              </a:rPr>
              <a:t>250 </a:t>
            </a:r>
            <a:r>
              <a:rPr lang="en-US" dirty="0" err="1" smtClean="0">
                <a:solidFill>
                  <a:schemeClr val="bg1"/>
                </a:solidFill>
              </a:rPr>
              <a:t>GeV</a:t>
            </a:r>
            <a:endParaRPr lang="en-US" dirty="0">
              <a:solidFill>
                <a:schemeClr val="bg1"/>
              </a:solidFill>
            </a:endParaRPr>
          </a:p>
        </p:txBody>
      </p:sp>
      <p:sp>
        <p:nvSpPr>
          <p:cNvPr id="12" name="TextBox 11"/>
          <p:cNvSpPr txBox="1"/>
          <p:nvPr/>
        </p:nvSpPr>
        <p:spPr>
          <a:xfrm>
            <a:off x="745066" y="4381311"/>
            <a:ext cx="1411111" cy="369332"/>
          </a:xfrm>
          <a:prstGeom prst="rect">
            <a:avLst/>
          </a:prstGeom>
          <a:noFill/>
        </p:spPr>
        <p:txBody>
          <a:bodyPr wrap="square" rtlCol="0">
            <a:spAutoFit/>
          </a:bodyPr>
          <a:lstStyle/>
          <a:p>
            <a:r>
              <a:rPr lang="en-US" dirty="0" smtClean="0">
                <a:solidFill>
                  <a:schemeClr val="bg1"/>
                </a:solidFill>
              </a:rPr>
              <a:t>1000 </a:t>
            </a:r>
            <a:r>
              <a:rPr lang="en-US" dirty="0" err="1" smtClean="0">
                <a:solidFill>
                  <a:schemeClr val="bg1"/>
                </a:solidFill>
              </a:rPr>
              <a:t>GeV</a:t>
            </a:r>
            <a:endParaRPr lang="en-US" dirty="0">
              <a:solidFill>
                <a:schemeClr val="bg1"/>
              </a:solidFill>
            </a:endParaRPr>
          </a:p>
        </p:txBody>
      </p:sp>
      <p:sp>
        <p:nvSpPr>
          <p:cNvPr id="13" name="TextBox 12"/>
          <p:cNvSpPr txBox="1"/>
          <p:nvPr/>
        </p:nvSpPr>
        <p:spPr>
          <a:xfrm>
            <a:off x="5971822" y="916001"/>
            <a:ext cx="1411111" cy="369332"/>
          </a:xfrm>
          <a:prstGeom prst="rect">
            <a:avLst/>
          </a:prstGeom>
          <a:noFill/>
        </p:spPr>
        <p:txBody>
          <a:bodyPr wrap="square" rtlCol="0">
            <a:spAutoFit/>
          </a:bodyPr>
          <a:lstStyle/>
          <a:p>
            <a:r>
              <a:rPr lang="en-US" dirty="0" smtClean="0">
                <a:solidFill>
                  <a:schemeClr val="bg1"/>
                </a:solidFill>
              </a:rPr>
              <a:t>500 </a:t>
            </a:r>
            <a:r>
              <a:rPr lang="en-US" dirty="0" err="1" smtClean="0">
                <a:solidFill>
                  <a:schemeClr val="bg1"/>
                </a:solidFill>
              </a:rPr>
              <a:t>GeV</a:t>
            </a:r>
            <a:endParaRPr lang="en-US" dirty="0">
              <a:solidFill>
                <a:schemeClr val="bg1"/>
              </a:solidFill>
            </a:endParaRPr>
          </a:p>
        </p:txBody>
      </p:sp>
      <p:sp>
        <p:nvSpPr>
          <p:cNvPr id="14" name="TextBox 13"/>
          <p:cNvSpPr txBox="1"/>
          <p:nvPr/>
        </p:nvSpPr>
        <p:spPr>
          <a:xfrm>
            <a:off x="5971822" y="4381311"/>
            <a:ext cx="1411111" cy="369332"/>
          </a:xfrm>
          <a:prstGeom prst="rect">
            <a:avLst/>
          </a:prstGeom>
          <a:noFill/>
        </p:spPr>
        <p:txBody>
          <a:bodyPr wrap="square" rtlCol="0">
            <a:spAutoFit/>
          </a:bodyPr>
          <a:lstStyle/>
          <a:p>
            <a:r>
              <a:rPr lang="en-US" dirty="0" smtClean="0">
                <a:solidFill>
                  <a:schemeClr val="bg1"/>
                </a:solidFill>
              </a:rPr>
              <a:t>2000 </a:t>
            </a:r>
            <a:r>
              <a:rPr lang="en-US" dirty="0" err="1" smtClean="0">
                <a:solidFill>
                  <a:schemeClr val="bg1"/>
                </a:solidFill>
              </a:rPr>
              <a:t>GeV</a:t>
            </a:r>
            <a:endParaRPr lang="en-US" dirty="0">
              <a:solidFill>
                <a:schemeClr val="bg1"/>
              </a:solidFill>
            </a:endParaRPr>
          </a:p>
        </p:txBody>
      </p:sp>
      <p:sp>
        <p:nvSpPr>
          <p:cNvPr id="15" name="TextBox 14"/>
          <p:cNvSpPr txBox="1"/>
          <p:nvPr/>
        </p:nvSpPr>
        <p:spPr>
          <a:xfrm>
            <a:off x="4233333" y="1727463"/>
            <a:ext cx="461665" cy="3023180"/>
          </a:xfrm>
          <a:prstGeom prst="rect">
            <a:avLst/>
          </a:prstGeom>
          <a:noFill/>
        </p:spPr>
        <p:txBody>
          <a:bodyPr vert="vert270" wrap="square" rtlCol="0">
            <a:spAutoFit/>
          </a:bodyPr>
          <a:lstStyle/>
          <a:p>
            <a:r>
              <a:rPr lang="en-US" dirty="0" smtClean="0"/>
              <a:t>Sidloi3_scint3x3</a:t>
            </a:r>
            <a:endParaRPr lang="en-US" dirty="0"/>
          </a:p>
        </p:txBody>
      </p:sp>
      <p:sp>
        <p:nvSpPr>
          <p:cNvPr id="16" name="Rectangle 15"/>
          <p:cNvSpPr/>
          <p:nvPr/>
        </p:nvSpPr>
        <p:spPr>
          <a:xfrm>
            <a:off x="2949567" y="3113238"/>
            <a:ext cx="136554" cy="163855"/>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8099845" y="3113238"/>
            <a:ext cx="136554" cy="163855"/>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2949567" y="6573970"/>
            <a:ext cx="136554" cy="163855"/>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8099845" y="6570677"/>
            <a:ext cx="136554" cy="163855"/>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471832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resolution.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3336" y="0"/>
            <a:ext cx="8123464" cy="6858000"/>
          </a:xfrm>
          <a:prstGeom prst="rect">
            <a:avLst/>
          </a:prstGeom>
        </p:spPr>
      </p:pic>
      <p:sp>
        <p:nvSpPr>
          <p:cNvPr id="2" name="Rectangle 1"/>
          <p:cNvSpPr/>
          <p:nvPr/>
        </p:nvSpPr>
        <p:spPr>
          <a:xfrm>
            <a:off x="5826376" y="6239452"/>
            <a:ext cx="723275" cy="523220"/>
          </a:xfrm>
          <a:prstGeom prst="rect">
            <a:avLst/>
          </a:prstGeom>
        </p:spPr>
        <p:txBody>
          <a:bodyPr wrap="none">
            <a:spAutoFit/>
          </a:bodyPr>
          <a:lstStyle/>
          <a:p>
            <a:r>
              <a:rPr lang="en-US" sz="2800" dirty="0" smtClean="0">
                <a:solidFill>
                  <a:schemeClr val="bg1"/>
                </a:solidFill>
                <a:latin typeface="ＭＳ ゴシック"/>
                <a:ea typeface="ＭＳ ゴシック"/>
                <a:cs typeface="ＭＳ ゴシック"/>
              </a:rPr>
              <a:t>√s</a:t>
            </a:r>
            <a:endParaRPr lang="en-US" sz="2800" dirty="0">
              <a:solidFill>
                <a:schemeClr val="bg1"/>
              </a:solidFill>
            </a:endParaRPr>
          </a:p>
        </p:txBody>
      </p:sp>
      <p:sp>
        <p:nvSpPr>
          <p:cNvPr id="4" name="TextBox 3"/>
          <p:cNvSpPr txBox="1"/>
          <p:nvPr/>
        </p:nvSpPr>
        <p:spPr>
          <a:xfrm>
            <a:off x="1052775" y="436946"/>
            <a:ext cx="461665" cy="3110127"/>
          </a:xfrm>
          <a:prstGeom prst="rect">
            <a:avLst/>
          </a:prstGeom>
          <a:noFill/>
        </p:spPr>
        <p:txBody>
          <a:bodyPr vert="vert270" wrap="square" rtlCol="0">
            <a:spAutoFit/>
          </a:bodyPr>
          <a:lstStyle/>
          <a:p>
            <a:r>
              <a:rPr lang="en-US" dirty="0" smtClean="0">
                <a:solidFill>
                  <a:schemeClr val="bg1"/>
                </a:solidFill>
              </a:rPr>
              <a:t>Dijet Energy resolution (%)</a:t>
            </a:r>
            <a:endParaRPr lang="en-US" dirty="0">
              <a:solidFill>
                <a:schemeClr val="bg1"/>
              </a:solidFill>
            </a:endParaRPr>
          </a:p>
        </p:txBody>
      </p:sp>
    </p:spTree>
    <p:extLst>
      <p:ext uri="{BB962C8B-B14F-4D97-AF65-F5344CB8AC3E}">
        <p14:creationId xmlns:p14="http://schemas.microsoft.com/office/powerpoint/2010/main" val="5481119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Digital reconstruction in </a:t>
            </a:r>
            <a:r>
              <a:rPr lang="en-US" dirty="0" err="1" smtClean="0"/>
              <a:t>PandoraPFA</a:t>
            </a:r>
            <a:r>
              <a:rPr lang="en-US" dirty="0" smtClean="0"/>
              <a:t> is OK (sidloi3 vs. sidloi3_scint3x3)</a:t>
            </a:r>
          </a:p>
          <a:p>
            <a:r>
              <a:rPr lang="en-US" dirty="0" smtClean="0"/>
              <a:t>We see the effect of leakage at </a:t>
            </a:r>
            <a:r>
              <a:rPr lang="en-US" dirty="0" err="1" smtClean="0"/>
              <a:t>sqrts</a:t>
            </a:r>
            <a:r>
              <a:rPr lang="en-US" dirty="0" smtClean="0"/>
              <a:t> = 1 </a:t>
            </a:r>
            <a:r>
              <a:rPr lang="en-US" dirty="0" err="1" smtClean="0"/>
              <a:t>TeV</a:t>
            </a:r>
            <a:r>
              <a:rPr lang="en-US" dirty="0" smtClean="0"/>
              <a:t>, </a:t>
            </a:r>
            <a:r>
              <a:rPr lang="en-US" dirty="0" err="1" smtClean="0"/>
              <a:t>E_jet</a:t>
            </a:r>
            <a:r>
              <a:rPr lang="en-US" dirty="0" smtClean="0"/>
              <a:t> = 250 </a:t>
            </a:r>
            <a:r>
              <a:rPr lang="en-US" dirty="0" err="1" smtClean="0"/>
              <a:t>GeV</a:t>
            </a:r>
            <a:r>
              <a:rPr lang="en-US" dirty="0"/>
              <a:t> </a:t>
            </a:r>
            <a:r>
              <a:rPr lang="en-US" dirty="0" smtClean="0"/>
              <a:t>(sidloi3 vs. sidloi3_6lambdaHCal) </a:t>
            </a:r>
            <a:r>
              <a:rPr lang="en-US" dirty="0" smtClean="0"/>
              <a:t>and / or confusion </a:t>
            </a:r>
            <a:r>
              <a:rPr lang="en-US" dirty="0" smtClean="0"/>
              <a:t>(</a:t>
            </a:r>
            <a:r>
              <a:rPr lang="en-US" dirty="0" smtClean="0"/>
              <a:t>sidloi3_scint3x3 (Fe) </a:t>
            </a:r>
            <a:r>
              <a:rPr lang="en-US" dirty="0" smtClean="0"/>
              <a:t>vs. </a:t>
            </a:r>
            <a:r>
              <a:rPr lang="en-US" dirty="0" err="1" smtClean="0"/>
              <a:t>clic_sid_cdr</a:t>
            </a:r>
            <a:r>
              <a:rPr lang="en-US" dirty="0" smtClean="0"/>
              <a:t> (W))</a:t>
            </a:r>
            <a:endParaRPr lang="en-US" dirty="0" smtClean="0"/>
          </a:p>
          <a:p>
            <a:r>
              <a:rPr lang="en-US" dirty="0" smtClean="0"/>
              <a:t>Improvement in 1x1 </a:t>
            </a:r>
            <a:r>
              <a:rPr lang="en-US" dirty="0" smtClean="0"/>
              <a:t>cm^2 analog </a:t>
            </a:r>
            <a:r>
              <a:rPr lang="en-US" dirty="0" smtClean="0"/>
              <a:t>readout is bigger than deterioration through leakage</a:t>
            </a:r>
            <a:endParaRPr lang="en-US" dirty="0" smtClean="0"/>
          </a:p>
          <a:p>
            <a:r>
              <a:rPr lang="en-US" dirty="0" smtClean="0"/>
              <a:t>None of the detectors seems </a:t>
            </a:r>
            <a:r>
              <a:rPr lang="en-US" dirty="0" smtClean="0"/>
              <a:t>particularly good at </a:t>
            </a:r>
            <a:r>
              <a:rPr lang="en-US" dirty="0" smtClean="0"/>
              <a:t>low energy, but it looks like sidloi3 is good enough for </a:t>
            </a:r>
            <a:r>
              <a:rPr lang="en-US" dirty="0" err="1" smtClean="0"/>
              <a:t>tth</a:t>
            </a:r>
            <a:endParaRPr lang="en-US" dirty="0" smtClean="0"/>
          </a:p>
        </p:txBody>
      </p:sp>
    </p:spTree>
    <p:extLst>
      <p:ext uri="{BB962C8B-B14F-4D97-AF65-F5344CB8AC3E}">
        <p14:creationId xmlns:p14="http://schemas.microsoft.com/office/powerpoint/2010/main" val="25476684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Workplan</a:t>
            </a:r>
            <a:endParaRPr lang="en-US" dirty="0"/>
          </a:p>
        </p:txBody>
      </p:sp>
      <p:sp>
        <p:nvSpPr>
          <p:cNvPr id="3" name="Content Placeholder 2"/>
          <p:cNvSpPr>
            <a:spLocks noGrp="1"/>
          </p:cNvSpPr>
          <p:nvPr>
            <p:ph idx="1"/>
          </p:nvPr>
        </p:nvSpPr>
        <p:spPr/>
        <p:txBody>
          <a:bodyPr>
            <a:normAutofit fontScale="55000" lnSpcReduction="20000"/>
          </a:bodyPr>
          <a:lstStyle/>
          <a:p>
            <a:r>
              <a:rPr lang="en-US" dirty="0" smtClean="0"/>
              <a:t>Somebody should reproduce the resolution plot</a:t>
            </a:r>
          </a:p>
          <a:p>
            <a:r>
              <a:rPr lang="en-US" dirty="0" smtClean="0"/>
              <a:t>We should verify the calibration for some of the detectors to understand the bias.</a:t>
            </a:r>
          </a:p>
          <a:p>
            <a:r>
              <a:rPr lang="en-US" dirty="0" smtClean="0"/>
              <a:t>There’s a lot of knobs to turn. It’s late in the game. It looks like sidloi3 is good enough. The effect of design on the reconstruction is not exactly understood, so should focus on understanding </a:t>
            </a:r>
            <a:r>
              <a:rPr lang="en-US" dirty="0" err="1" smtClean="0"/>
              <a:t>reco</a:t>
            </a:r>
            <a:r>
              <a:rPr lang="en-US" dirty="0" smtClean="0"/>
              <a:t> rather than changing detector design for mass production.</a:t>
            </a:r>
          </a:p>
          <a:p>
            <a:pPr lvl="1"/>
            <a:r>
              <a:rPr lang="en-US" dirty="0" smtClean="0"/>
              <a:t>Go with sidloi3, possibly try to optimize calibration</a:t>
            </a:r>
          </a:p>
          <a:p>
            <a:pPr lvl="1"/>
            <a:r>
              <a:rPr lang="en-US" dirty="0" smtClean="0"/>
              <a:t>Simulation has to start sooner than </a:t>
            </a:r>
            <a:r>
              <a:rPr lang="en-US" dirty="0" err="1" smtClean="0"/>
              <a:t>reco</a:t>
            </a:r>
            <a:r>
              <a:rPr lang="en-US" dirty="0" smtClean="0"/>
              <a:t>.</a:t>
            </a:r>
          </a:p>
          <a:p>
            <a:r>
              <a:rPr lang="en-US" dirty="0" smtClean="0"/>
              <a:t>If we identify shortcomings in the analysis, should understand those and study possible mitigation in the context of the analysis.</a:t>
            </a:r>
          </a:p>
          <a:p>
            <a:pPr lvl="1"/>
            <a:r>
              <a:rPr lang="en-US" dirty="0" smtClean="0"/>
              <a:t>These are detector benchmarks after all</a:t>
            </a:r>
            <a:endParaRPr lang="en-US" dirty="0"/>
          </a:p>
        </p:txBody>
      </p:sp>
    </p:spTree>
    <p:extLst>
      <p:ext uri="{BB962C8B-B14F-4D97-AF65-F5344CB8AC3E}">
        <p14:creationId xmlns:p14="http://schemas.microsoft.com/office/powerpoint/2010/main" val="36791755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Other detectors</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23810430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sidloi3_{4,6}</a:t>
            </a:r>
            <a:r>
              <a:rPr lang="en-US" dirty="0" err="1" smtClean="0"/>
              <a:t>lambdaHCal</a:t>
            </a:r>
            <a:endParaRPr lang="en-US" dirty="0"/>
          </a:p>
        </p:txBody>
      </p:sp>
      <p:sp>
        <p:nvSpPr>
          <p:cNvPr id="5" name="Content Placeholder 4"/>
          <p:cNvSpPr>
            <a:spLocks noGrp="1"/>
          </p:cNvSpPr>
          <p:nvPr>
            <p:ph idx="1"/>
          </p:nvPr>
        </p:nvSpPr>
        <p:spPr/>
        <p:txBody>
          <a:bodyPr>
            <a:normAutofit fontScale="92500" lnSpcReduction="20000"/>
          </a:bodyPr>
          <a:lstStyle/>
          <a:p>
            <a:r>
              <a:rPr lang="en-US" dirty="0" smtClean="0"/>
              <a:t>Like sidloi3</a:t>
            </a:r>
          </a:p>
          <a:p>
            <a:r>
              <a:rPr lang="en-US" dirty="0" smtClean="0"/>
              <a:t>4lambdaHCal</a:t>
            </a:r>
          </a:p>
          <a:p>
            <a:pPr lvl="1"/>
            <a:r>
              <a:rPr lang="en-US" dirty="0" smtClean="0"/>
              <a:t>sidloi3 – 8 layers </a:t>
            </a:r>
            <a:r>
              <a:rPr lang="en-US" dirty="0" err="1" smtClean="0"/>
              <a:t>HCal</a:t>
            </a:r>
            <a:r>
              <a:rPr lang="en-US" dirty="0" smtClean="0"/>
              <a:t> (Steel + RPC)</a:t>
            </a:r>
          </a:p>
          <a:p>
            <a:pPr lvl="1"/>
            <a:r>
              <a:rPr lang="en-US" dirty="0" smtClean="0"/>
              <a:t>Move solenoid inwards</a:t>
            </a:r>
          </a:p>
          <a:p>
            <a:r>
              <a:rPr lang="en-US" dirty="0" smtClean="0"/>
              <a:t>6lambdaHCal</a:t>
            </a:r>
          </a:p>
          <a:p>
            <a:pPr lvl="1"/>
            <a:r>
              <a:rPr lang="en-US" dirty="0"/>
              <a:t>s</a:t>
            </a:r>
            <a:r>
              <a:rPr lang="en-US" dirty="0" smtClean="0"/>
              <a:t>idloi3 + 8 layers </a:t>
            </a:r>
            <a:r>
              <a:rPr lang="en-US" dirty="0" err="1" smtClean="0"/>
              <a:t>HCal</a:t>
            </a:r>
            <a:r>
              <a:rPr lang="en-US" dirty="0" smtClean="0"/>
              <a:t> (Steel + RPC)</a:t>
            </a:r>
          </a:p>
          <a:p>
            <a:pPr lvl="1"/>
            <a:r>
              <a:rPr lang="en-US" dirty="0" smtClean="0"/>
              <a:t>Move solenoid outwards</a:t>
            </a:r>
          </a:p>
        </p:txBody>
      </p:sp>
    </p:spTree>
    <p:extLst>
      <p:ext uri="{BB962C8B-B14F-4D97-AF65-F5344CB8AC3E}">
        <p14:creationId xmlns:p14="http://schemas.microsoft.com/office/powerpoint/2010/main" val="6162484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474736"/>
            <a:ext cx="4007555" cy="3383262"/>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4007555" cy="3383262"/>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36445" y="0"/>
            <a:ext cx="4007553" cy="3383261"/>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36442" y="3474736"/>
            <a:ext cx="4007556" cy="3383263"/>
          </a:xfrm>
          <a:prstGeom prst="rect">
            <a:avLst/>
          </a:prstGeom>
        </p:spPr>
      </p:pic>
      <p:sp>
        <p:nvSpPr>
          <p:cNvPr id="11" name="TextBox 10"/>
          <p:cNvSpPr txBox="1"/>
          <p:nvPr/>
        </p:nvSpPr>
        <p:spPr>
          <a:xfrm>
            <a:off x="745066" y="916001"/>
            <a:ext cx="1411111" cy="369332"/>
          </a:xfrm>
          <a:prstGeom prst="rect">
            <a:avLst/>
          </a:prstGeom>
          <a:noFill/>
        </p:spPr>
        <p:txBody>
          <a:bodyPr wrap="square" rtlCol="0">
            <a:spAutoFit/>
          </a:bodyPr>
          <a:lstStyle/>
          <a:p>
            <a:r>
              <a:rPr lang="en-US" dirty="0" smtClean="0">
                <a:solidFill>
                  <a:schemeClr val="bg1"/>
                </a:solidFill>
              </a:rPr>
              <a:t>250 </a:t>
            </a:r>
            <a:r>
              <a:rPr lang="en-US" dirty="0" err="1" smtClean="0">
                <a:solidFill>
                  <a:schemeClr val="bg1"/>
                </a:solidFill>
              </a:rPr>
              <a:t>GeV</a:t>
            </a:r>
            <a:endParaRPr lang="en-US" dirty="0">
              <a:solidFill>
                <a:schemeClr val="bg1"/>
              </a:solidFill>
            </a:endParaRPr>
          </a:p>
        </p:txBody>
      </p:sp>
      <p:sp>
        <p:nvSpPr>
          <p:cNvPr id="12" name="TextBox 11"/>
          <p:cNvSpPr txBox="1"/>
          <p:nvPr/>
        </p:nvSpPr>
        <p:spPr>
          <a:xfrm>
            <a:off x="745066" y="4381311"/>
            <a:ext cx="1411111" cy="369332"/>
          </a:xfrm>
          <a:prstGeom prst="rect">
            <a:avLst/>
          </a:prstGeom>
          <a:noFill/>
        </p:spPr>
        <p:txBody>
          <a:bodyPr wrap="square" rtlCol="0">
            <a:spAutoFit/>
          </a:bodyPr>
          <a:lstStyle/>
          <a:p>
            <a:r>
              <a:rPr lang="en-US" dirty="0" smtClean="0">
                <a:solidFill>
                  <a:schemeClr val="bg1"/>
                </a:solidFill>
              </a:rPr>
              <a:t>1000 </a:t>
            </a:r>
            <a:r>
              <a:rPr lang="en-US" dirty="0" err="1" smtClean="0">
                <a:solidFill>
                  <a:schemeClr val="bg1"/>
                </a:solidFill>
              </a:rPr>
              <a:t>GeV</a:t>
            </a:r>
            <a:endParaRPr lang="en-US" dirty="0">
              <a:solidFill>
                <a:schemeClr val="bg1"/>
              </a:solidFill>
            </a:endParaRPr>
          </a:p>
        </p:txBody>
      </p:sp>
      <p:sp>
        <p:nvSpPr>
          <p:cNvPr id="13" name="TextBox 12"/>
          <p:cNvSpPr txBox="1"/>
          <p:nvPr/>
        </p:nvSpPr>
        <p:spPr>
          <a:xfrm>
            <a:off x="5971822" y="916001"/>
            <a:ext cx="1411111" cy="369332"/>
          </a:xfrm>
          <a:prstGeom prst="rect">
            <a:avLst/>
          </a:prstGeom>
          <a:noFill/>
        </p:spPr>
        <p:txBody>
          <a:bodyPr wrap="square" rtlCol="0">
            <a:spAutoFit/>
          </a:bodyPr>
          <a:lstStyle/>
          <a:p>
            <a:r>
              <a:rPr lang="en-US" dirty="0" smtClean="0">
                <a:solidFill>
                  <a:schemeClr val="bg1"/>
                </a:solidFill>
              </a:rPr>
              <a:t>500 </a:t>
            </a:r>
            <a:r>
              <a:rPr lang="en-US" dirty="0" err="1" smtClean="0">
                <a:solidFill>
                  <a:schemeClr val="bg1"/>
                </a:solidFill>
              </a:rPr>
              <a:t>GeV</a:t>
            </a:r>
            <a:endParaRPr lang="en-US" dirty="0">
              <a:solidFill>
                <a:schemeClr val="bg1"/>
              </a:solidFill>
            </a:endParaRPr>
          </a:p>
        </p:txBody>
      </p:sp>
      <p:sp>
        <p:nvSpPr>
          <p:cNvPr id="14" name="TextBox 13"/>
          <p:cNvSpPr txBox="1"/>
          <p:nvPr/>
        </p:nvSpPr>
        <p:spPr>
          <a:xfrm>
            <a:off x="5971822" y="4381311"/>
            <a:ext cx="1411111" cy="369332"/>
          </a:xfrm>
          <a:prstGeom prst="rect">
            <a:avLst/>
          </a:prstGeom>
          <a:noFill/>
        </p:spPr>
        <p:txBody>
          <a:bodyPr wrap="square" rtlCol="0">
            <a:spAutoFit/>
          </a:bodyPr>
          <a:lstStyle/>
          <a:p>
            <a:r>
              <a:rPr lang="en-US" dirty="0" smtClean="0">
                <a:solidFill>
                  <a:schemeClr val="bg1"/>
                </a:solidFill>
              </a:rPr>
              <a:t>2000 </a:t>
            </a:r>
            <a:r>
              <a:rPr lang="en-US" dirty="0" err="1" smtClean="0">
                <a:solidFill>
                  <a:schemeClr val="bg1"/>
                </a:solidFill>
              </a:rPr>
              <a:t>GeV</a:t>
            </a:r>
            <a:endParaRPr lang="en-US" dirty="0">
              <a:solidFill>
                <a:schemeClr val="bg1"/>
              </a:solidFill>
            </a:endParaRPr>
          </a:p>
        </p:txBody>
      </p:sp>
      <p:sp>
        <p:nvSpPr>
          <p:cNvPr id="15" name="TextBox 14"/>
          <p:cNvSpPr txBox="1"/>
          <p:nvPr/>
        </p:nvSpPr>
        <p:spPr>
          <a:xfrm>
            <a:off x="4233333" y="1727463"/>
            <a:ext cx="461665" cy="3023180"/>
          </a:xfrm>
          <a:prstGeom prst="rect">
            <a:avLst/>
          </a:prstGeom>
          <a:noFill/>
        </p:spPr>
        <p:txBody>
          <a:bodyPr vert="vert270" wrap="square" rtlCol="0">
            <a:spAutoFit/>
          </a:bodyPr>
          <a:lstStyle/>
          <a:p>
            <a:r>
              <a:rPr lang="en-US" dirty="0" smtClean="0"/>
              <a:t>Sidloi3_4lambdaHCal</a:t>
            </a:r>
            <a:endParaRPr lang="en-US" dirty="0"/>
          </a:p>
        </p:txBody>
      </p:sp>
    </p:spTree>
    <p:extLst>
      <p:ext uri="{BB962C8B-B14F-4D97-AF65-F5344CB8AC3E}">
        <p14:creationId xmlns:p14="http://schemas.microsoft.com/office/powerpoint/2010/main" val="1003068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474736"/>
            <a:ext cx="4007554" cy="3383262"/>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4007554" cy="3383262"/>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36445" y="0"/>
            <a:ext cx="4007553" cy="3383260"/>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36442" y="3474736"/>
            <a:ext cx="4007555" cy="3383263"/>
          </a:xfrm>
          <a:prstGeom prst="rect">
            <a:avLst/>
          </a:prstGeom>
        </p:spPr>
      </p:pic>
      <p:sp>
        <p:nvSpPr>
          <p:cNvPr id="11" name="TextBox 10"/>
          <p:cNvSpPr txBox="1"/>
          <p:nvPr/>
        </p:nvSpPr>
        <p:spPr>
          <a:xfrm>
            <a:off x="745066" y="916001"/>
            <a:ext cx="1411111" cy="369332"/>
          </a:xfrm>
          <a:prstGeom prst="rect">
            <a:avLst/>
          </a:prstGeom>
          <a:noFill/>
        </p:spPr>
        <p:txBody>
          <a:bodyPr wrap="square" rtlCol="0">
            <a:spAutoFit/>
          </a:bodyPr>
          <a:lstStyle/>
          <a:p>
            <a:r>
              <a:rPr lang="en-US" dirty="0" smtClean="0">
                <a:solidFill>
                  <a:schemeClr val="bg1"/>
                </a:solidFill>
              </a:rPr>
              <a:t>250 </a:t>
            </a:r>
            <a:r>
              <a:rPr lang="en-US" dirty="0" err="1" smtClean="0">
                <a:solidFill>
                  <a:schemeClr val="bg1"/>
                </a:solidFill>
              </a:rPr>
              <a:t>GeV</a:t>
            </a:r>
            <a:endParaRPr lang="en-US" dirty="0">
              <a:solidFill>
                <a:schemeClr val="bg1"/>
              </a:solidFill>
            </a:endParaRPr>
          </a:p>
        </p:txBody>
      </p:sp>
      <p:sp>
        <p:nvSpPr>
          <p:cNvPr id="12" name="TextBox 11"/>
          <p:cNvSpPr txBox="1"/>
          <p:nvPr/>
        </p:nvSpPr>
        <p:spPr>
          <a:xfrm>
            <a:off x="745066" y="4381311"/>
            <a:ext cx="1411111" cy="369332"/>
          </a:xfrm>
          <a:prstGeom prst="rect">
            <a:avLst/>
          </a:prstGeom>
          <a:noFill/>
        </p:spPr>
        <p:txBody>
          <a:bodyPr wrap="square" rtlCol="0">
            <a:spAutoFit/>
          </a:bodyPr>
          <a:lstStyle/>
          <a:p>
            <a:r>
              <a:rPr lang="en-US" dirty="0" smtClean="0">
                <a:solidFill>
                  <a:schemeClr val="bg1"/>
                </a:solidFill>
              </a:rPr>
              <a:t>1000 </a:t>
            </a:r>
            <a:r>
              <a:rPr lang="en-US" dirty="0" err="1" smtClean="0">
                <a:solidFill>
                  <a:schemeClr val="bg1"/>
                </a:solidFill>
              </a:rPr>
              <a:t>GeV</a:t>
            </a:r>
            <a:endParaRPr lang="en-US" dirty="0">
              <a:solidFill>
                <a:schemeClr val="bg1"/>
              </a:solidFill>
            </a:endParaRPr>
          </a:p>
        </p:txBody>
      </p:sp>
      <p:sp>
        <p:nvSpPr>
          <p:cNvPr id="13" name="TextBox 12"/>
          <p:cNvSpPr txBox="1"/>
          <p:nvPr/>
        </p:nvSpPr>
        <p:spPr>
          <a:xfrm>
            <a:off x="5971822" y="916001"/>
            <a:ext cx="1411111" cy="369332"/>
          </a:xfrm>
          <a:prstGeom prst="rect">
            <a:avLst/>
          </a:prstGeom>
          <a:noFill/>
        </p:spPr>
        <p:txBody>
          <a:bodyPr wrap="square" rtlCol="0">
            <a:spAutoFit/>
          </a:bodyPr>
          <a:lstStyle/>
          <a:p>
            <a:r>
              <a:rPr lang="en-US" dirty="0" smtClean="0">
                <a:solidFill>
                  <a:schemeClr val="bg1"/>
                </a:solidFill>
              </a:rPr>
              <a:t>500 </a:t>
            </a:r>
            <a:r>
              <a:rPr lang="en-US" dirty="0" err="1" smtClean="0">
                <a:solidFill>
                  <a:schemeClr val="bg1"/>
                </a:solidFill>
              </a:rPr>
              <a:t>GeV</a:t>
            </a:r>
            <a:endParaRPr lang="en-US" dirty="0">
              <a:solidFill>
                <a:schemeClr val="bg1"/>
              </a:solidFill>
            </a:endParaRPr>
          </a:p>
        </p:txBody>
      </p:sp>
      <p:sp>
        <p:nvSpPr>
          <p:cNvPr id="14" name="TextBox 13"/>
          <p:cNvSpPr txBox="1"/>
          <p:nvPr/>
        </p:nvSpPr>
        <p:spPr>
          <a:xfrm>
            <a:off x="5971822" y="4381311"/>
            <a:ext cx="1411111" cy="369332"/>
          </a:xfrm>
          <a:prstGeom prst="rect">
            <a:avLst/>
          </a:prstGeom>
          <a:noFill/>
        </p:spPr>
        <p:txBody>
          <a:bodyPr wrap="square" rtlCol="0">
            <a:spAutoFit/>
          </a:bodyPr>
          <a:lstStyle/>
          <a:p>
            <a:r>
              <a:rPr lang="en-US" dirty="0" smtClean="0">
                <a:solidFill>
                  <a:schemeClr val="bg1"/>
                </a:solidFill>
              </a:rPr>
              <a:t>2000 </a:t>
            </a:r>
            <a:r>
              <a:rPr lang="en-US" dirty="0" err="1" smtClean="0">
                <a:solidFill>
                  <a:schemeClr val="bg1"/>
                </a:solidFill>
              </a:rPr>
              <a:t>GeV</a:t>
            </a:r>
            <a:endParaRPr lang="en-US" dirty="0">
              <a:solidFill>
                <a:schemeClr val="bg1"/>
              </a:solidFill>
            </a:endParaRPr>
          </a:p>
        </p:txBody>
      </p:sp>
      <p:sp>
        <p:nvSpPr>
          <p:cNvPr id="15" name="TextBox 14"/>
          <p:cNvSpPr txBox="1"/>
          <p:nvPr/>
        </p:nvSpPr>
        <p:spPr>
          <a:xfrm>
            <a:off x="4233333" y="1727463"/>
            <a:ext cx="461665" cy="3023180"/>
          </a:xfrm>
          <a:prstGeom prst="rect">
            <a:avLst/>
          </a:prstGeom>
          <a:noFill/>
        </p:spPr>
        <p:txBody>
          <a:bodyPr vert="vert270" wrap="square" rtlCol="0">
            <a:spAutoFit/>
          </a:bodyPr>
          <a:lstStyle/>
          <a:p>
            <a:r>
              <a:rPr lang="en-US" dirty="0" smtClean="0"/>
              <a:t>Sidloi3_4lambdaHCal</a:t>
            </a:r>
            <a:endParaRPr lang="en-US" dirty="0"/>
          </a:p>
        </p:txBody>
      </p:sp>
      <p:sp>
        <p:nvSpPr>
          <p:cNvPr id="16" name="Rectangle 15"/>
          <p:cNvSpPr/>
          <p:nvPr/>
        </p:nvSpPr>
        <p:spPr>
          <a:xfrm>
            <a:off x="2949567" y="3113238"/>
            <a:ext cx="136554" cy="163855"/>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8058879" y="3153332"/>
            <a:ext cx="136554" cy="163855"/>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8076915" y="6612215"/>
            <a:ext cx="136554" cy="163855"/>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2949567" y="6612215"/>
            <a:ext cx="136554" cy="163855"/>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367869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474736"/>
            <a:ext cx="4007554" cy="3383261"/>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4007554" cy="3383261"/>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36445" y="0"/>
            <a:ext cx="4007552" cy="3383260"/>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36442" y="3474736"/>
            <a:ext cx="4007555" cy="3383262"/>
          </a:xfrm>
          <a:prstGeom prst="rect">
            <a:avLst/>
          </a:prstGeom>
        </p:spPr>
      </p:pic>
      <p:sp>
        <p:nvSpPr>
          <p:cNvPr id="11" name="TextBox 10"/>
          <p:cNvSpPr txBox="1"/>
          <p:nvPr/>
        </p:nvSpPr>
        <p:spPr>
          <a:xfrm>
            <a:off x="745066" y="916001"/>
            <a:ext cx="1411111" cy="369332"/>
          </a:xfrm>
          <a:prstGeom prst="rect">
            <a:avLst/>
          </a:prstGeom>
          <a:noFill/>
        </p:spPr>
        <p:txBody>
          <a:bodyPr wrap="square" rtlCol="0">
            <a:spAutoFit/>
          </a:bodyPr>
          <a:lstStyle/>
          <a:p>
            <a:r>
              <a:rPr lang="en-US" dirty="0" smtClean="0">
                <a:solidFill>
                  <a:schemeClr val="bg1"/>
                </a:solidFill>
              </a:rPr>
              <a:t>250 </a:t>
            </a:r>
            <a:r>
              <a:rPr lang="en-US" dirty="0" err="1" smtClean="0">
                <a:solidFill>
                  <a:schemeClr val="bg1"/>
                </a:solidFill>
              </a:rPr>
              <a:t>GeV</a:t>
            </a:r>
            <a:endParaRPr lang="en-US" dirty="0">
              <a:solidFill>
                <a:schemeClr val="bg1"/>
              </a:solidFill>
            </a:endParaRPr>
          </a:p>
        </p:txBody>
      </p:sp>
      <p:sp>
        <p:nvSpPr>
          <p:cNvPr id="12" name="TextBox 11"/>
          <p:cNvSpPr txBox="1"/>
          <p:nvPr/>
        </p:nvSpPr>
        <p:spPr>
          <a:xfrm>
            <a:off x="745066" y="4381311"/>
            <a:ext cx="1411111" cy="369332"/>
          </a:xfrm>
          <a:prstGeom prst="rect">
            <a:avLst/>
          </a:prstGeom>
          <a:noFill/>
        </p:spPr>
        <p:txBody>
          <a:bodyPr wrap="square" rtlCol="0">
            <a:spAutoFit/>
          </a:bodyPr>
          <a:lstStyle/>
          <a:p>
            <a:r>
              <a:rPr lang="en-US" dirty="0" smtClean="0">
                <a:solidFill>
                  <a:schemeClr val="bg1"/>
                </a:solidFill>
              </a:rPr>
              <a:t>1000 </a:t>
            </a:r>
            <a:r>
              <a:rPr lang="en-US" dirty="0" err="1" smtClean="0">
                <a:solidFill>
                  <a:schemeClr val="bg1"/>
                </a:solidFill>
              </a:rPr>
              <a:t>GeV</a:t>
            </a:r>
            <a:endParaRPr lang="en-US" dirty="0">
              <a:solidFill>
                <a:schemeClr val="bg1"/>
              </a:solidFill>
            </a:endParaRPr>
          </a:p>
        </p:txBody>
      </p:sp>
      <p:sp>
        <p:nvSpPr>
          <p:cNvPr id="13" name="TextBox 12"/>
          <p:cNvSpPr txBox="1"/>
          <p:nvPr/>
        </p:nvSpPr>
        <p:spPr>
          <a:xfrm>
            <a:off x="5971822" y="916001"/>
            <a:ext cx="1411111" cy="369332"/>
          </a:xfrm>
          <a:prstGeom prst="rect">
            <a:avLst/>
          </a:prstGeom>
          <a:noFill/>
        </p:spPr>
        <p:txBody>
          <a:bodyPr wrap="square" rtlCol="0">
            <a:spAutoFit/>
          </a:bodyPr>
          <a:lstStyle/>
          <a:p>
            <a:r>
              <a:rPr lang="en-US" dirty="0" smtClean="0">
                <a:solidFill>
                  <a:schemeClr val="bg1"/>
                </a:solidFill>
              </a:rPr>
              <a:t>500 </a:t>
            </a:r>
            <a:r>
              <a:rPr lang="en-US" dirty="0" err="1" smtClean="0">
                <a:solidFill>
                  <a:schemeClr val="bg1"/>
                </a:solidFill>
              </a:rPr>
              <a:t>GeV</a:t>
            </a:r>
            <a:endParaRPr lang="en-US" dirty="0">
              <a:solidFill>
                <a:schemeClr val="bg1"/>
              </a:solidFill>
            </a:endParaRPr>
          </a:p>
        </p:txBody>
      </p:sp>
      <p:sp>
        <p:nvSpPr>
          <p:cNvPr id="14" name="TextBox 13"/>
          <p:cNvSpPr txBox="1"/>
          <p:nvPr/>
        </p:nvSpPr>
        <p:spPr>
          <a:xfrm>
            <a:off x="5971822" y="4381311"/>
            <a:ext cx="1411111" cy="369332"/>
          </a:xfrm>
          <a:prstGeom prst="rect">
            <a:avLst/>
          </a:prstGeom>
          <a:noFill/>
        </p:spPr>
        <p:txBody>
          <a:bodyPr wrap="square" rtlCol="0">
            <a:spAutoFit/>
          </a:bodyPr>
          <a:lstStyle/>
          <a:p>
            <a:r>
              <a:rPr lang="en-US" dirty="0" smtClean="0">
                <a:solidFill>
                  <a:schemeClr val="bg1"/>
                </a:solidFill>
              </a:rPr>
              <a:t>2000 </a:t>
            </a:r>
            <a:r>
              <a:rPr lang="en-US" dirty="0" err="1" smtClean="0">
                <a:solidFill>
                  <a:schemeClr val="bg1"/>
                </a:solidFill>
              </a:rPr>
              <a:t>GeV</a:t>
            </a:r>
            <a:endParaRPr lang="en-US" dirty="0">
              <a:solidFill>
                <a:schemeClr val="bg1"/>
              </a:solidFill>
            </a:endParaRPr>
          </a:p>
        </p:txBody>
      </p:sp>
      <p:sp>
        <p:nvSpPr>
          <p:cNvPr id="15" name="TextBox 14"/>
          <p:cNvSpPr txBox="1"/>
          <p:nvPr/>
        </p:nvSpPr>
        <p:spPr>
          <a:xfrm>
            <a:off x="4233333" y="1727463"/>
            <a:ext cx="461665" cy="3023180"/>
          </a:xfrm>
          <a:prstGeom prst="rect">
            <a:avLst/>
          </a:prstGeom>
          <a:noFill/>
        </p:spPr>
        <p:txBody>
          <a:bodyPr vert="vert270" wrap="square" rtlCol="0">
            <a:spAutoFit/>
          </a:bodyPr>
          <a:lstStyle/>
          <a:p>
            <a:r>
              <a:rPr lang="en-US" dirty="0" smtClean="0"/>
              <a:t>Sidloi3_6lambdaHCal</a:t>
            </a:r>
            <a:endParaRPr lang="en-US" dirty="0"/>
          </a:p>
        </p:txBody>
      </p:sp>
    </p:spTree>
    <p:extLst>
      <p:ext uri="{BB962C8B-B14F-4D97-AF65-F5344CB8AC3E}">
        <p14:creationId xmlns:p14="http://schemas.microsoft.com/office/powerpoint/2010/main" val="26567362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Procedure</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ZZ events at 250, 500, 1000, 2000 </a:t>
            </a:r>
            <a:r>
              <a:rPr lang="en-US" dirty="0" err="1" smtClean="0"/>
              <a:t>GeV</a:t>
            </a:r>
            <a:endParaRPr lang="en-US" dirty="0" smtClean="0"/>
          </a:p>
          <a:p>
            <a:r>
              <a:rPr lang="en-US" dirty="0" smtClean="0"/>
              <a:t>One Z decays invisibly, one to jets</a:t>
            </a:r>
          </a:p>
          <a:p>
            <a:r>
              <a:rPr lang="en-US" dirty="0" smtClean="0"/>
              <a:t>Detector simulation </a:t>
            </a:r>
            <a:r>
              <a:rPr lang="en-US" dirty="0"/>
              <a:t>in </a:t>
            </a:r>
            <a:r>
              <a:rPr lang="en-US" dirty="0" smtClean="0"/>
              <a:t>SLIC v2r11p2</a:t>
            </a:r>
          </a:p>
          <a:p>
            <a:r>
              <a:rPr lang="en-US" dirty="0" smtClean="0"/>
              <a:t>Tracking in </a:t>
            </a:r>
            <a:r>
              <a:rPr lang="en-US" dirty="0" err="1" smtClean="0"/>
              <a:t>lcsim</a:t>
            </a:r>
            <a:r>
              <a:rPr lang="en-US" dirty="0"/>
              <a:t> 1.21-</a:t>
            </a:r>
            <a:r>
              <a:rPr lang="en-US" dirty="0" smtClean="0"/>
              <a:t>SNAPSHOT</a:t>
            </a:r>
          </a:p>
          <a:p>
            <a:pPr lvl="1"/>
            <a:r>
              <a:rPr lang="en-US" dirty="0" smtClean="0"/>
              <a:t>(using </a:t>
            </a:r>
            <a:r>
              <a:rPr lang="en-US" dirty="0" err="1" smtClean="0"/>
              <a:t>clic</a:t>
            </a:r>
            <a:r>
              <a:rPr lang="en-US" dirty="0" smtClean="0"/>
              <a:t> </a:t>
            </a:r>
            <a:r>
              <a:rPr lang="en-US" dirty="0" err="1" smtClean="0"/>
              <a:t>cdr</a:t>
            </a:r>
            <a:r>
              <a:rPr lang="en-US" dirty="0" smtClean="0"/>
              <a:t> tracking strategies)</a:t>
            </a:r>
          </a:p>
          <a:p>
            <a:pPr lvl="1"/>
            <a:r>
              <a:rPr lang="en-US" dirty="0" smtClean="0"/>
              <a:t>sidloi3_trackstates tried and found worse</a:t>
            </a:r>
          </a:p>
          <a:p>
            <a:r>
              <a:rPr lang="en-US" dirty="0" err="1" smtClean="0"/>
              <a:t>Reco</a:t>
            </a:r>
            <a:r>
              <a:rPr lang="en-US" dirty="0" smtClean="0"/>
              <a:t> in </a:t>
            </a:r>
            <a:r>
              <a:rPr lang="en-US" dirty="0" err="1" smtClean="0"/>
              <a:t>slicPandora</a:t>
            </a:r>
            <a:r>
              <a:rPr lang="en-US" dirty="0" smtClean="0"/>
              <a:t> “V6” (The version Jeremy uploaded)</a:t>
            </a:r>
          </a:p>
          <a:p>
            <a:r>
              <a:rPr lang="en-US" dirty="0" smtClean="0"/>
              <a:t>Jet finding: </a:t>
            </a:r>
            <a:r>
              <a:rPr lang="en-US" dirty="0" err="1" smtClean="0"/>
              <a:t>kt</a:t>
            </a:r>
            <a:r>
              <a:rPr lang="en-US" dirty="0" smtClean="0"/>
              <a:t>, R=1.5</a:t>
            </a:r>
          </a:p>
          <a:p>
            <a:r>
              <a:rPr lang="en-US" dirty="0" smtClean="0"/>
              <a:t>RMS90_{E,M}.C</a:t>
            </a:r>
          </a:p>
        </p:txBody>
      </p:sp>
    </p:spTree>
    <p:extLst>
      <p:ext uri="{BB962C8B-B14F-4D97-AF65-F5344CB8AC3E}">
        <p14:creationId xmlns:p14="http://schemas.microsoft.com/office/powerpoint/2010/main" val="16961912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474736"/>
            <a:ext cx="4007554" cy="3383261"/>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4007554" cy="3383261"/>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36445" y="0"/>
            <a:ext cx="4007552" cy="3383260"/>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36442" y="3474736"/>
            <a:ext cx="4007555" cy="3383262"/>
          </a:xfrm>
          <a:prstGeom prst="rect">
            <a:avLst/>
          </a:prstGeom>
        </p:spPr>
      </p:pic>
      <p:sp>
        <p:nvSpPr>
          <p:cNvPr id="11" name="TextBox 10"/>
          <p:cNvSpPr txBox="1"/>
          <p:nvPr/>
        </p:nvSpPr>
        <p:spPr>
          <a:xfrm>
            <a:off x="745066" y="916001"/>
            <a:ext cx="1411111" cy="369332"/>
          </a:xfrm>
          <a:prstGeom prst="rect">
            <a:avLst/>
          </a:prstGeom>
          <a:noFill/>
        </p:spPr>
        <p:txBody>
          <a:bodyPr wrap="square" rtlCol="0">
            <a:spAutoFit/>
          </a:bodyPr>
          <a:lstStyle/>
          <a:p>
            <a:r>
              <a:rPr lang="en-US" dirty="0" smtClean="0">
                <a:solidFill>
                  <a:schemeClr val="bg1"/>
                </a:solidFill>
              </a:rPr>
              <a:t>250 </a:t>
            </a:r>
            <a:r>
              <a:rPr lang="en-US" dirty="0" err="1" smtClean="0">
                <a:solidFill>
                  <a:schemeClr val="bg1"/>
                </a:solidFill>
              </a:rPr>
              <a:t>GeV</a:t>
            </a:r>
            <a:endParaRPr lang="en-US" dirty="0">
              <a:solidFill>
                <a:schemeClr val="bg1"/>
              </a:solidFill>
            </a:endParaRPr>
          </a:p>
        </p:txBody>
      </p:sp>
      <p:sp>
        <p:nvSpPr>
          <p:cNvPr id="12" name="TextBox 11"/>
          <p:cNvSpPr txBox="1"/>
          <p:nvPr/>
        </p:nvSpPr>
        <p:spPr>
          <a:xfrm>
            <a:off x="745066" y="4381311"/>
            <a:ext cx="1411111" cy="369332"/>
          </a:xfrm>
          <a:prstGeom prst="rect">
            <a:avLst/>
          </a:prstGeom>
          <a:noFill/>
        </p:spPr>
        <p:txBody>
          <a:bodyPr wrap="square" rtlCol="0">
            <a:spAutoFit/>
          </a:bodyPr>
          <a:lstStyle/>
          <a:p>
            <a:r>
              <a:rPr lang="en-US" dirty="0" smtClean="0">
                <a:solidFill>
                  <a:schemeClr val="bg1"/>
                </a:solidFill>
              </a:rPr>
              <a:t>1000 </a:t>
            </a:r>
            <a:r>
              <a:rPr lang="en-US" dirty="0" err="1" smtClean="0">
                <a:solidFill>
                  <a:schemeClr val="bg1"/>
                </a:solidFill>
              </a:rPr>
              <a:t>GeV</a:t>
            </a:r>
            <a:endParaRPr lang="en-US" dirty="0">
              <a:solidFill>
                <a:schemeClr val="bg1"/>
              </a:solidFill>
            </a:endParaRPr>
          </a:p>
        </p:txBody>
      </p:sp>
      <p:sp>
        <p:nvSpPr>
          <p:cNvPr id="13" name="TextBox 12"/>
          <p:cNvSpPr txBox="1"/>
          <p:nvPr/>
        </p:nvSpPr>
        <p:spPr>
          <a:xfrm>
            <a:off x="5971822" y="916001"/>
            <a:ext cx="1411111" cy="369332"/>
          </a:xfrm>
          <a:prstGeom prst="rect">
            <a:avLst/>
          </a:prstGeom>
          <a:noFill/>
        </p:spPr>
        <p:txBody>
          <a:bodyPr wrap="square" rtlCol="0">
            <a:spAutoFit/>
          </a:bodyPr>
          <a:lstStyle/>
          <a:p>
            <a:r>
              <a:rPr lang="en-US" dirty="0" smtClean="0">
                <a:solidFill>
                  <a:schemeClr val="bg1"/>
                </a:solidFill>
              </a:rPr>
              <a:t>500 </a:t>
            </a:r>
            <a:r>
              <a:rPr lang="en-US" dirty="0" err="1" smtClean="0">
                <a:solidFill>
                  <a:schemeClr val="bg1"/>
                </a:solidFill>
              </a:rPr>
              <a:t>GeV</a:t>
            </a:r>
            <a:endParaRPr lang="en-US" dirty="0">
              <a:solidFill>
                <a:schemeClr val="bg1"/>
              </a:solidFill>
            </a:endParaRPr>
          </a:p>
        </p:txBody>
      </p:sp>
      <p:sp>
        <p:nvSpPr>
          <p:cNvPr id="14" name="TextBox 13"/>
          <p:cNvSpPr txBox="1"/>
          <p:nvPr/>
        </p:nvSpPr>
        <p:spPr>
          <a:xfrm>
            <a:off x="5971822" y="4381311"/>
            <a:ext cx="1411111" cy="369332"/>
          </a:xfrm>
          <a:prstGeom prst="rect">
            <a:avLst/>
          </a:prstGeom>
          <a:noFill/>
        </p:spPr>
        <p:txBody>
          <a:bodyPr wrap="square" rtlCol="0">
            <a:spAutoFit/>
          </a:bodyPr>
          <a:lstStyle/>
          <a:p>
            <a:r>
              <a:rPr lang="en-US" dirty="0" smtClean="0">
                <a:solidFill>
                  <a:schemeClr val="bg1"/>
                </a:solidFill>
              </a:rPr>
              <a:t>2000 </a:t>
            </a:r>
            <a:r>
              <a:rPr lang="en-US" dirty="0" err="1" smtClean="0">
                <a:solidFill>
                  <a:schemeClr val="bg1"/>
                </a:solidFill>
              </a:rPr>
              <a:t>GeV</a:t>
            </a:r>
            <a:endParaRPr lang="en-US" dirty="0">
              <a:solidFill>
                <a:schemeClr val="bg1"/>
              </a:solidFill>
            </a:endParaRPr>
          </a:p>
        </p:txBody>
      </p:sp>
      <p:sp>
        <p:nvSpPr>
          <p:cNvPr id="15" name="TextBox 14"/>
          <p:cNvSpPr txBox="1"/>
          <p:nvPr/>
        </p:nvSpPr>
        <p:spPr>
          <a:xfrm>
            <a:off x="4233333" y="1727463"/>
            <a:ext cx="461665" cy="3023180"/>
          </a:xfrm>
          <a:prstGeom prst="rect">
            <a:avLst/>
          </a:prstGeom>
          <a:noFill/>
        </p:spPr>
        <p:txBody>
          <a:bodyPr vert="vert270" wrap="square" rtlCol="0">
            <a:spAutoFit/>
          </a:bodyPr>
          <a:lstStyle/>
          <a:p>
            <a:r>
              <a:rPr lang="en-US" dirty="0" smtClean="0"/>
              <a:t>Sidloi3_6lambdaHCal</a:t>
            </a:r>
            <a:endParaRPr lang="en-US" dirty="0"/>
          </a:p>
        </p:txBody>
      </p:sp>
      <p:sp>
        <p:nvSpPr>
          <p:cNvPr id="16" name="Rectangle 15"/>
          <p:cNvSpPr/>
          <p:nvPr/>
        </p:nvSpPr>
        <p:spPr>
          <a:xfrm>
            <a:off x="2949567" y="3113238"/>
            <a:ext cx="136554" cy="163855"/>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2935911" y="6583695"/>
            <a:ext cx="136554" cy="163855"/>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8061069" y="3113238"/>
            <a:ext cx="136554" cy="163855"/>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8061069" y="6583695"/>
            <a:ext cx="136554" cy="163855"/>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097354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c</a:t>
            </a:r>
            <a:r>
              <a:rPr lang="en-US" dirty="0" err="1" smtClean="0"/>
              <a:t>lic_sid_cdr</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Start with sidloi3</a:t>
            </a:r>
          </a:p>
          <a:p>
            <a:r>
              <a:rPr lang="en-US" dirty="0" smtClean="0"/>
              <a:t>Move pixel layers out (and tracker layers accordingly)</a:t>
            </a:r>
          </a:p>
          <a:p>
            <a:r>
              <a:rPr lang="en-US" dirty="0" err="1" smtClean="0"/>
              <a:t>ECal</a:t>
            </a:r>
            <a:r>
              <a:rPr lang="en-US" dirty="0" smtClean="0"/>
              <a:t> basically the same</a:t>
            </a:r>
          </a:p>
          <a:p>
            <a:r>
              <a:rPr lang="en-US" dirty="0" err="1" smtClean="0"/>
              <a:t>HCal</a:t>
            </a:r>
            <a:r>
              <a:rPr lang="en-US" dirty="0" smtClean="0"/>
              <a:t>:  Tungsten + scintillator (3x3 cm^2)</a:t>
            </a:r>
          </a:p>
          <a:p>
            <a:r>
              <a:rPr lang="en-US" dirty="0" smtClean="0"/>
              <a:t>Coil inner diameter slightly bigger (technical maximum possible)</a:t>
            </a:r>
          </a:p>
        </p:txBody>
      </p:sp>
    </p:spTree>
    <p:extLst>
      <p:ext uri="{BB962C8B-B14F-4D97-AF65-F5344CB8AC3E}">
        <p14:creationId xmlns:p14="http://schemas.microsoft.com/office/powerpoint/2010/main" val="23842182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474736"/>
            <a:ext cx="4007553" cy="3383261"/>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4007553" cy="3383261"/>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36445" y="0"/>
            <a:ext cx="4007552" cy="3383259"/>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36442" y="3474736"/>
            <a:ext cx="4007554" cy="3383262"/>
          </a:xfrm>
          <a:prstGeom prst="rect">
            <a:avLst/>
          </a:prstGeom>
        </p:spPr>
      </p:pic>
      <p:sp>
        <p:nvSpPr>
          <p:cNvPr id="11" name="TextBox 10"/>
          <p:cNvSpPr txBox="1"/>
          <p:nvPr/>
        </p:nvSpPr>
        <p:spPr>
          <a:xfrm>
            <a:off x="745066" y="916001"/>
            <a:ext cx="1411111" cy="369332"/>
          </a:xfrm>
          <a:prstGeom prst="rect">
            <a:avLst/>
          </a:prstGeom>
          <a:noFill/>
        </p:spPr>
        <p:txBody>
          <a:bodyPr wrap="square" rtlCol="0">
            <a:spAutoFit/>
          </a:bodyPr>
          <a:lstStyle/>
          <a:p>
            <a:r>
              <a:rPr lang="en-US" dirty="0" smtClean="0">
                <a:solidFill>
                  <a:schemeClr val="bg1"/>
                </a:solidFill>
              </a:rPr>
              <a:t>250 </a:t>
            </a:r>
            <a:r>
              <a:rPr lang="en-US" dirty="0" err="1" smtClean="0">
                <a:solidFill>
                  <a:schemeClr val="bg1"/>
                </a:solidFill>
              </a:rPr>
              <a:t>GeV</a:t>
            </a:r>
            <a:endParaRPr lang="en-US" dirty="0">
              <a:solidFill>
                <a:schemeClr val="bg1"/>
              </a:solidFill>
            </a:endParaRPr>
          </a:p>
        </p:txBody>
      </p:sp>
      <p:sp>
        <p:nvSpPr>
          <p:cNvPr id="12" name="TextBox 11"/>
          <p:cNvSpPr txBox="1"/>
          <p:nvPr/>
        </p:nvSpPr>
        <p:spPr>
          <a:xfrm>
            <a:off x="745066" y="4381311"/>
            <a:ext cx="1411111" cy="369332"/>
          </a:xfrm>
          <a:prstGeom prst="rect">
            <a:avLst/>
          </a:prstGeom>
          <a:noFill/>
        </p:spPr>
        <p:txBody>
          <a:bodyPr wrap="square" rtlCol="0">
            <a:spAutoFit/>
          </a:bodyPr>
          <a:lstStyle/>
          <a:p>
            <a:r>
              <a:rPr lang="en-US" dirty="0" smtClean="0">
                <a:solidFill>
                  <a:schemeClr val="bg1"/>
                </a:solidFill>
              </a:rPr>
              <a:t>1000 </a:t>
            </a:r>
            <a:r>
              <a:rPr lang="en-US" dirty="0" err="1" smtClean="0">
                <a:solidFill>
                  <a:schemeClr val="bg1"/>
                </a:solidFill>
              </a:rPr>
              <a:t>GeV</a:t>
            </a:r>
            <a:endParaRPr lang="en-US" dirty="0">
              <a:solidFill>
                <a:schemeClr val="bg1"/>
              </a:solidFill>
            </a:endParaRPr>
          </a:p>
        </p:txBody>
      </p:sp>
      <p:sp>
        <p:nvSpPr>
          <p:cNvPr id="13" name="TextBox 12"/>
          <p:cNvSpPr txBox="1"/>
          <p:nvPr/>
        </p:nvSpPr>
        <p:spPr>
          <a:xfrm>
            <a:off x="5971822" y="916001"/>
            <a:ext cx="1411111" cy="369332"/>
          </a:xfrm>
          <a:prstGeom prst="rect">
            <a:avLst/>
          </a:prstGeom>
          <a:noFill/>
        </p:spPr>
        <p:txBody>
          <a:bodyPr wrap="square" rtlCol="0">
            <a:spAutoFit/>
          </a:bodyPr>
          <a:lstStyle/>
          <a:p>
            <a:r>
              <a:rPr lang="en-US" dirty="0" smtClean="0">
                <a:solidFill>
                  <a:schemeClr val="bg1"/>
                </a:solidFill>
              </a:rPr>
              <a:t>500 </a:t>
            </a:r>
            <a:r>
              <a:rPr lang="en-US" dirty="0" err="1" smtClean="0">
                <a:solidFill>
                  <a:schemeClr val="bg1"/>
                </a:solidFill>
              </a:rPr>
              <a:t>GeV</a:t>
            </a:r>
            <a:endParaRPr lang="en-US" dirty="0">
              <a:solidFill>
                <a:schemeClr val="bg1"/>
              </a:solidFill>
            </a:endParaRPr>
          </a:p>
        </p:txBody>
      </p:sp>
      <p:sp>
        <p:nvSpPr>
          <p:cNvPr id="14" name="TextBox 13"/>
          <p:cNvSpPr txBox="1"/>
          <p:nvPr/>
        </p:nvSpPr>
        <p:spPr>
          <a:xfrm>
            <a:off x="5971822" y="4381311"/>
            <a:ext cx="1411111" cy="369332"/>
          </a:xfrm>
          <a:prstGeom prst="rect">
            <a:avLst/>
          </a:prstGeom>
          <a:noFill/>
        </p:spPr>
        <p:txBody>
          <a:bodyPr wrap="square" rtlCol="0">
            <a:spAutoFit/>
          </a:bodyPr>
          <a:lstStyle/>
          <a:p>
            <a:r>
              <a:rPr lang="en-US" dirty="0" smtClean="0">
                <a:solidFill>
                  <a:schemeClr val="bg1"/>
                </a:solidFill>
              </a:rPr>
              <a:t>2000 </a:t>
            </a:r>
            <a:r>
              <a:rPr lang="en-US" dirty="0" err="1" smtClean="0">
                <a:solidFill>
                  <a:schemeClr val="bg1"/>
                </a:solidFill>
              </a:rPr>
              <a:t>GeV</a:t>
            </a:r>
            <a:endParaRPr lang="en-US" dirty="0">
              <a:solidFill>
                <a:schemeClr val="bg1"/>
              </a:solidFill>
            </a:endParaRPr>
          </a:p>
        </p:txBody>
      </p:sp>
      <p:sp>
        <p:nvSpPr>
          <p:cNvPr id="15" name="TextBox 14"/>
          <p:cNvSpPr txBox="1"/>
          <p:nvPr/>
        </p:nvSpPr>
        <p:spPr>
          <a:xfrm>
            <a:off x="4233333" y="1727463"/>
            <a:ext cx="461665" cy="3023180"/>
          </a:xfrm>
          <a:prstGeom prst="rect">
            <a:avLst/>
          </a:prstGeom>
          <a:noFill/>
        </p:spPr>
        <p:txBody>
          <a:bodyPr vert="vert270" wrap="square" rtlCol="0">
            <a:spAutoFit/>
          </a:bodyPr>
          <a:lstStyle/>
          <a:p>
            <a:r>
              <a:rPr lang="en-US" dirty="0" err="1" smtClean="0"/>
              <a:t>clic_sid_cdr</a:t>
            </a:r>
            <a:endParaRPr lang="en-US" dirty="0"/>
          </a:p>
        </p:txBody>
      </p:sp>
    </p:spTree>
    <p:extLst>
      <p:ext uri="{BB962C8B-B14F-4D97-AF65-F5344CB8AC3E}">
        <p14:creationId xmlns:p14="http://schemas.microsoft.com/office/powerpoint/2010/main" val="38238334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474736"/>
            <a:ext cx="4007553" cy="3383261"/>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4007553" cy="3383261"/>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36445" y="0"/>
            <a:ext cx="4007552" cy="3383259"/>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36442" y="3474736"/>
            <a:ext cx="4007554" cy="3383262"/>
          </a:xfrm>
          <a:prstGeom prst="rect">
            <a:avLst/>
          </a:prstGeom>
        </p:spPr>
      </p:pic>
      <p:sp>
        <p:nvSpPr>
          <p:cNvPr id="11" name="TextBox 10"/>
          <p:cNvSpPr txBox="1"/>
          <p:nvPr/>
        </p:nvSpPr>
        <p:spPr>
          <a:xfrm>
            <a:off x="745066" y="916001"/>
            <a:ext cx="1411111" cy="369332"/>
          </a:xfrm>
          <a:prstGeom prst="rect">
            <a:avLst/>
          </a:prstGeom>
          <a:noFill/>
        </p:spPr>
        <p:txBody>
          <a:bodyPr wrap="square" rtlCol="0">
            <a:spAutoFit/>
          </a:bodyPr>
          <a:lstStyle/>
          <a:p>
            <a:r>
              <a:rPr lang="en-US" dirty="0" smtClean="0">
                <a:solidFill>
                  <a:schemeClr val="bg1"/>
                </a:solidFill>
              </a:rPr>
              <a:t>250 </a:t>
            </a:r>
            <a:r>
              <a:rPr lang="en-US" dirty="0" err="1" smtClean="0">
                <a:solidFill>
                  <a:schemeClr val="bg1"/>
                </a:solidFill>
              </a:rPr>
              <a:t>GeV</a:t>
            </a:r>
            <a:endParaRPr lang="en-US" dirty="0">
              <a:solidFill>
                <a:schemeClr val="bg1"/>
              </a:solidFill>
            </a:endParaRPr>
          </a:p>
        </p:txBody>
      </p:sp>
      <p:sp>
        <p:nvSpPr>
          <p:cNvPr id="12" name="TextBox 11"/>
          <p:cNvSpPr txBox="1"/>
          <p:nvPr/>
        </p:nvSpPr>
        <p:spPr>
          <a:xfrm>
            <a:off x="745066" y="4381311"/>
            <a:ext cx="1411111" cy="369332"/>
          </a:xfrm>
          <a:prstGeom prst="rect">
            <a:avLst/>
          </a:prstGeom>
          <a:noFill/>
        </p:spPr>
        <p:txBody>
          <a:bodyPr wrap="square" rtlCol="0">
            <a:spAutoFit/>
          </a:bodyPr>
          <a:lstStyle/>
          <a:p>
            <a:r>
              <a:rPr lang="en-US" dirty="0" smtClean="0">
                <a:solidFill>
                  <a:schemeClr val="bg1"/>
                </a:solidFill>
              </a:rPr>
              <a:t>1000 </a:t>
            </a:r>
            <a:r>
              <a:rPr lang="en-US" dirty="0" err="1" smtClean="0">
                <a:solidFill>
                  <a:schemeClr val="bg1"/>
                </a:solidFill>
              </a:rPr>
              <a:t>GeV</a:t>
            </a:r>
            <a:endParaRPr lang="en-US" dirty="0">
              <a:solidFill>
                <a:schemeClr val="bg1"/>
              </a:solidFill>
            </a:endParaRPr>
          </a:p>
        </p:txBody>
      </p:sp>
      <p:sp>
        <p:nvSpPr>
          <p:cNvPr id="13" name="TextBox 12"/>
          <p:cNvSpPr txBox="1"/>
          <p:nvPr/>
        </p:nvSpPr>
        <p:spPr>
          <a:xfrm>
            <a:off x="5971822" y="916001"/>
            <a:ext cx="1411111" cy="369332"/>
          </a:xfrm>
          <a:prstGeom prst="rect">
            <a:avLst/>
          </a:prstGeom>
          <a:noFill/>
        </p:spPr>
        <p:txBody>
          <a:bodyPr wrap="square" rtlCol="0">
            <a:spAutoFit/>
          </a:bodyPr>
          <a:lstStyle/>
          <a:p>
            <a:r>
              <a:rPr lang="en-US" dirty="0" smtClean="0">
                <a:solidFill>
                  <a:schemeClr val="bg1"/>
                </a:solidFill>
              </a:rPr>
              <a:t>500 </a:t>
            </a:r>
            <a:r>
              <a:rPr lang="en-US" dirty="0" err="1" smtClean="0">
                <a:solidFill>
                  <a:schemeClr val="bg1"/>
                </a:solidFill>
              </a:rPr>
              <a:t>GeV</a:t>
            </a:r>
            <a:endParaRPr lang="en-US" dirty="0">
              <a:solidFill>
                <a:schemeClr val="bg1"/>
              </a:solidFill>
            </a:endParaRPr>
          </a:p>
        </p:txBody>
      </p:sp>
      <p:sp>
        <p:nvSpPr>
          <p:cNvPr id="14" name="TextBox 13"/>
          <p:cNvSpPr txBox="1"/>
          <p:nvPr/>
        </p:nvSpPr>
        <p:spPr>
          <a:xfrm>
            <a:off x="5971822" y="4381311"/>
            <a:ext cx="1411111" cy="369332"/>
          </a:xfrm>
          <a:prstGeom prst="rect">
            <a:avLst/>
          </a:prstGeom>
          <a:noFill/>
        </p:spPr>
        <p:txBody>
          <a:bodyPr wrap="square" rtlCol="0">
            <a:spAutoFit/>
          </a:bodyPr>
          <a:lstStyle/>
          <a:p>
            <a:r>
              <a:rPr lang="en-US" dirty="0" smtClean="0">
                <a:solidFill>
                  <a:schemeClr val="bg1"/>
                </a:solidFill>
              </a:rPr>
              <a:t>2000 </a:t>
            </a:r>
            <a:r>
              <a:rPr lang="en-US" dirty="0" err="1" smtClean="0">
                <a:solidFill>
                  <a:schemeClr val="bg1"/>
                </a:solidFill>
              </a:rPr>
              <a:t>GeV</a:t>
            </a:r>
            <a:endParaRPr lang="en-US" dirty="0">
              <a:solidFill>
                <a:schemeClr val="bg1"/>
              </a:solidFill>
            </a:endParaRPr>
          </a:p>
        </p:txBody>
      </p:sp>
      <p:sp>
        <p:nvSpPr>
          <p:cNvPr id="15" name="TextBox 14"/>
          <p:cNvSpPr txBox="1"/>
          <p:nvPr/>
        </p:nvSpPr>
        <p:spPr>
          <a:xfrm>
            <a:off x="4233333" y="1727463"/>
            <a:ext cx="461665" cy="3023180"/>
          </a:xfrm>
          <a:prstGeom prst="rect">
            <a:avLst/>
          </a:prstGeom>
          <a:noFill/>
        </p:spPr>
        <p:txBody>
          <a:bodyPr vert="vert270" wrap="square" rtlCol="0">
            <a:spAutoFit/>
          </a:bodyPr>
          <a:lstStyle/>
          <a:p>
            <a:r>
              <a:rPr lang="en-US" dirty="0" err="1" smtClean="0"/>
              <a:t>clic_sid_cdr</a:t>
            </a:r>
            <a:endParaRPr lang="en-US" dirty="0"/>
          </a:p>
        </p:txBody>
      </p:sp>
      <p:sp>
        <p:nvSpPr>
          <p:cNvPr id="16" name="Rectangle 15"/>
          <p:cNvSpPr/>
          <p:nvPr/>
        </p:nvSpPr>
        <p:spPr>
          <a:xfrm>
            <a:off x="2949567" y="3113238"/>
            <a:ext cx="136554" cy="163855"/>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2949567" y="6612214"/>
            <a:ext cx="136554" cy="163855"/>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8063260" y="6612214"/>
            <a:ext cx="136554" cy="163855"/>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8063260" y="3113238"/>
            <a:ext cx="136554" cy="163855"/>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454390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sidloi3</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LOI version of the detector as described in the engineering report</a:t>
            </a:r>
          </a:p>
          <a:p>
            <a:r>
              <a:rPr lang="en-US" dirty="0" smtClean="0"/>
              <a:t>RPC digital HCAL</a:t>
            </a:r>
          </a:p>
          <a:p>
            <a:r>
              <a:rPr lang="en-US" dirty="0" smtClean="0"/>
              <a:t>20+10 </a:t>
            </a:r>
            <a:r>
              <a:rPr lang="en-US" dirty="0" err="1" smtClean="0"/>
              <a:t>SiW</a:t>
            </a:r>
            <a:r>
              <a:rPr lang="en-US" dirty="0" smtClean="0"/>
              <a:t> ECAL</a:t>
            </a:r>
          </a:p>
          <a:p>
            <a:r>
              <a:rPr lang="en-US" dirty="0" smtClean="0"/>
              <a:t>5 silicon tracking layers</a:t>
            </a:r>
          </a:p>
          <a:p>
            <a:r>
              <a:rPr lang="en-US" dirty="0" smtClean="0"/>
              <a:t>5 pixel layers</a:t>
            </a:r>
            <a:endParaRPr lang="en-US" dirty="0"/>
          </a:p>
        </p:txBody>
      </p:sp>
    </p:spTree>
    <p:extLst>
      <p:ext uri="{BB962C8B-B14F-4D97-AF65-F5344CB8AC3E}">
        <p14:creationId xmlns:p14="http://schemas.microsoft.com/office/powerpoint/2010/main" val="31539459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474736"/>
            <a:ext cx="4007555" cy="3383263"/>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4007555" cy="3383263"/>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36445" y="0"/>
            <a:ext cx="4007554" cy="3383261"/>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36442" y="3474736"/>
            <a:ext cx="4007556" cy="3383264"/>
          </a:xfrm>
          <a:prstGeom prst="rect">
            <a:avLst/>
          </a:prstGeom>
        </p:spPr>
      </p:pic>
      <p:sp>
        <p:nvSpPr>
          <p:cNvPr id="11" name="TextBox 10"/>
          <p:cNvSpPr txBox="1"/>
          <p:nvPr/>
        </p:nvSpPr>
        <p:spPr>
          <a:xfrm>
            <a:off x="745066" y="916001"/>
            <a:ext cx="1411111" cy="369332"/>
          </a:xfrm>
          <a:prstGeom prst="rect">
            <a:avLst/>
          </a:prstGeom>
          <a:noFill/>
        </p:spPr>
        <p:txBody>
          <a:bodyPr wrap="square" rtlCol="0">
            <a:spAutoFit/>
          </a:bodyPr>
          <a:lstStyle/>
          <a:p>
            <a:r>
              <a:rPr lang="en-US" dirty="0" smtClean="0">
                <a:solidFill>
                  <a:schemeClr val="bg1"/>
                </a:solidFill>
              </a:rPr>
              <a:t>250 </a:t>
            </a:r>
            <a:r>
              <a:rPr lang="en-US" dirty="0" err="1" smtClean="0">
                <a:solidFill>
                  <a:schemeClr val="bg1"/>
                </a:solidFill>
              </a:rPr>
              <a:t>GeV</a:t>
            </a:r>
            <a:endParaRPr lang="en-US" dirty="0">
              <a:solidFill>
                <a:schemeClr val="bg1"/>
              </a:solidFill>
            </a:endParaRPr>
          </a:p>
        </p:txBody>
      </p:sp>
      <p:sp>
        <p:nvSpPr>
          <p:cNvPr id="12" name="TextBox 11"/>
          <p:cNvSpPr txBox="1"/>
          <p:nvPr/>
        </p:nvSpPr>
        <p:spPr>
          <a:xfrm>
            <a:off x="745066" y="4381311"/>
            <a:ext cx="1411111" cy="369332"/>
          </a:xfrm>
          <a:prstGeom prst="rect">
            <a:avLst/>
          </a:prstGeom>
          <a:noFill/>
        </p:spPr>
        <p:txBody>
          <a:bodyPr wrap="square" rtlCol="0">
            <a:spAutoFit/>
          </a:bodyPr>
          <a:lstStyle/>
          <a:p>
            <a:r>
              <a:rPr lang="en-US" dirty="0" smtClean="0">
                <a:solidFill>
                  <a:schemeClr val="bg1"/>
                </a:solidFill>
              </a:rPr>
              <a:t>1000 </a:t>
            </a:r>
            <a:r>
              <a:rPr lang="en-US" dirty="0" err="1" smtClean="0">
                <a:solidFill>
                  <a:schemeClr val="bg1"/>
                </a:solidFill>
              </a:rPr>
              <a:t>GeV</a:t>
            </a:r>
            <a:endParaRPr lang="en-US" dirty="0">
              <a:solidFill>
                <a:schemeClr val="bg1"/>
              </a:solidFill>
            </a:endParaRPr>
          </a:p>
        </p:txBody>
      </p:sp>
      <p:sp>
        <p:nvSpPr>
          <p:cNvPr id="13" name="TextBox 12"/>
          <p:cNvSpPr txBox="1"/>
          <p:nvPr/>
        </p:nvSpPr>
        <p:spPr>
          <a:xfrm>
            <a:off x="5971822" y="916001"/>
            <a:ext cx="1411111" cy="369332"/>
          </a:xfrm>
          <a:prstGeom prst="rect">
            <a:avLst/>
          </a:prstGeom>
          <a:noFill/>
        </p:spPr>
        <p:txBody>
          <a:bodyPr wrap="square" rtlCol="0">
            <a:spAutoFit/>
          </a:bodyPr>
          <a:lstStyle/>
          <a:p>
            <a:r>
              <a:rPr lang="en-US" dirty="0" smtClean="0">
                <a:solidFill>
                  <a:schemeClr val="bg1"/>
                </a:solidFill>
              </a:rPr>
              <a:t>500 </a:t>
            </a:r>
            <a:r>
              <a:rPr lang="en-US" dirty="0" err="1" smtClean="0">
                <a:solidFill>
                  <a:schemeClr val="bg1"/>
                </a:solidFill>
              </a:rPr>
              <a:t>GeV</a:t>
            </a:r>
            <a:endParaRPr lang="en-US" dirty="0">
              <a:solidFill>
                <a:schemeClr val="bg1"/>
              </a:solidFill>
            </a:endParaRPr>
          </a:p>
        </p:txBody>
      </p:sp>
      <p:sp>
        <p:nvSpPr>
          <p:cNvPr id="14" name="TextBox 13"/>
          <p:cNvSpPr txBox="1"/>
          <p:nvPr/>
        </p:nvSpPr>
        <p:spPr>
          <a:xfrm>
            <a:off x="5971822" y="4381311"/>
            <a:ext cx="1411111" cy="369332"/>
          </a:xfrm>
          <a:prstGeom prst="rect">
            <a:avLst/>
          </a:prstGeom>
          <a:noFill/>
        </p:spPr>
        <p:txBody>
          <a:bodyPr wrap="square" rtlCol="0">
            <a:spAutoFit/>
          </a:bodyPr>
          <a:lstStyle/>
          <a:p>
            <a:r>
              <a:rPr lang="en-US" dirty="0" smtClean="0">
                <a:solidFill>
                  <a:schemeClr val="bg1"/>
                </a:solidFill>
              </a:rPr>
              <a:t>2000 </a:t>
            </a:r>
            <a:r>
              <a:rPr lang="en-US" dirty="0" err="1" smtClean="0">
                <a:solidFill>
                  <a:schemeClr val="bg1"/>
                </a:solidFill>
              </a:rPr>
              <a:t>GeV</a:t>
            </a:r>
            <a:endParaRPr lang="en-US" dirty="0">
              <a:solidFill>
                <a:schemeClr val="bg1"/>
              </a:solidFill>
            </a:endParaRPr>
          </a:p>
        </p:txBody>
      </p:sp>
      <p:sp>
        <p:nvSpPr>
          <p:cNvPr id="15" name="TextBox 14"/>
          <p:cNvSpPr txBox="1"/>
          <p:nvPr/>
        </p:nvSpPr>
        <p:spPr>
          <a:xfrm>
            <a:off x="4233333" y="1727463"/>
            <a:ext cx="461665" cy="3023180"/>
          </a:xfrm>
          <a:prstGeom prst="rect">
            <a:avLst/>
          </a:prstGeom>
          <a:noFill/>
        </p:spPr>
        <p:txBody>
          <a:bodyPr vert="vert270" wrap="square" rtlCol="0">
            <a:spAutoFit/>
          </a:bodyPr>
          <a:lstStyle/>
          <a:p>
            <a:r>
              <a:rPr lang="en-US" dirty="0" smtClean="0"/>
              <a:t>Sidloi3</a:t>
            </a:r>
            <a:endParaRPr lang="en-US" dirty="0"/>
          </a:p>
        </p:txBody>
      </p:sp>
    </p:spTree>
    <p:extLst>
      <p:ext uri="{BB962C8B-B14F-4D97-AF65-F5344CB8AC3E}">
        <p14:creationId xmlns:p14="http://schemas.microsoft.com/office/powerpoint/2010/main" val="25844828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474736"/>
            <a:ext cx="4007555" cy="3383263"/>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4007555" cy="3383263"/>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36445" y="0"/>
            <a:ext cx="4007554" cy="3383261"/>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36442" y="3474736"/>
            <a:ext cx="4007556" cy="3383264"/>
          </a:xfrm>
          <a:prstGeom prst="rect">
            <a:avLst/>
          </a:prstGeom>
        </p:spPr>
      </p:pic>
      <p:sp>
        <p:nvSpPr>
          <p:cNvPr id="11" name="TextBox 10"/>
          <p:cNvSpPr txBox="1"/>
          <p:nvPr/>
        </p:nvSpPr>
        <p:spPr>
          <a:xfrm>
            <a:off x="745066" y="916001"/>
            <a:ext cx="1411111" cy="369332"/>
          </a:xfrm>
          <a:prstGeom prst="rect">
            <a:avLst/>
          </a:prstGeom>
          <a:noFill/>
        </p:spPr>
        <p:txBody>
          <a:bodyPr wrap="square" rtlCol="0">
            <a:spAutoFit/>
          </a:bodyPr>
          <a:lstStyle/>
          <a:p>
            <a:r>
              <a:rPr lang="en-US" dirty="0" smtClean="0">
                <a:solidFill>
                  <a:schemeClr val="bg1"/>
                </a:solidFill>
              </a:rPr>
              <a:t>250 </a:t>
            </a:r>
            <a:r>
              <a:rPr lang="en-US" dirty="0" err="1" smtClean="0">
                <a:solidFill>
                  <a:schemeClr val="bg1"/>
                </a:solidFill>
              </a:rPr>
              <a:t>GeV</a:t>
            </a:r>
            <a:endParaRPr lang="en-US" dirty="0">
              <a:solidFill>
                <a:schemeClr val="bg1"/>
              </a:solidFill>
            </a:endParaRPr>
          </a:p>
        </p:txBody>
      </p:sp>
      <p:sp>
        <p:nvSpPr>
          <p:cNvPr id="12" name="TextBox 11"/>
          <p:cNvSpPr txBox="1"/>
          <p:nvPr/>
        </p:nvSpPr>
        <p:spPr>
          <a:xfrm>
            <a:off x="745066" y="4381311"/>
            <a:ext cx="1411111" cy="369332"/>
          </a:xfrm>
          <a:prstGeom prst="rect">
            <a:avLst/>
          </a:prstGeom>
          <a:noFill/>
        </p:spPr>
        <p:txBody>
          <a:bodyPr wrap="square" rtlCol="0">
            <a:spAutoFit/>
          </a:bodyPr>
          <a:lstStyle/>
          <a:p>
            <a:r>
              <a:rPr lang="en-US" dirty="0" smtClean="0">
                <a:solidFill>
                  <a:schemeClr val="bg1"/>
                </a:solidFill>
              </a:rPr>
              <a:t>1000 </a:t>
            </a:r>
            <a:r>
              <a:rPr lang="en-US" dirty="0" err="1" smtClean="0">
                <a:solidFill>
                  <a:schemeClr val="bg1"/>
                </a:solidFill>
              </a:rPr>
              <a:t>GeV</a:t>
            </a:r>
            <a:endParaRPr lang="en-US" dirty="0">
              <a:solidFill>
                <a:schemeClr val="bg1"/>
              </a:solidFill>
            </a:endParaRPr>
          </a:p>
        </p:txBody>
      </p:sp>
      <p:sp>
        <p:nvSpPr>
          <p:cNvPr id="13" name="TextBox 12"/>
          <p:cNvSpPr txBox="1"/>
          <p:nvPr/>
        </p:nvSpPr>
        <p:spPr>
          <a:xfrm>
            <a:off x="5971822" y="916001"/>
            <a:ext cx="1411111" cy="369332"/>
          </a:xfrm>
          <a:prstGeom prst="rect">
            <a:avLst/>
          </a:prstGeom>
          <a:noFill/>
        </p:spPr>
        <p:txBody>
          <a:bodyPr wrap="square" rtlCol="0">
            <a:spAutoFit/>
          </a:bodyPr>
          <a:lstStyle/>
          <a:p>
            <a:r>
              <a:rPr lang="en-US" dirty="0" smtClean="0">
                <a:solidFill>
                  <a:schemeClr val="bg1"/>
                </a:solidFill>
              </a:rPr>
              <a:t>500 </a:t>
            </a:r>
            <a:r>
              <a:rPr lang="en-US" dirty="0" err="1" smtClean="0">
                <a:solidFill>
                  <a:schemeClr val="bg1"/>
                </a:solidFill>
              </a:rPr>
              <a:t>GeV</a:t>
            </a:r>
            <a:endParaRPr lang="en-US" dirty="0">
              <a:solidFill>
                <a:schemeClr val="bg1"/>
              </a:solidFill>
            </a:endParaRPr>
          </a:p>
        </p:txBody>
      </p:sp>
      <p:sp>
        <p:nvSpPr>
          <p:cNvPr id="14" name="TextBox 13"/>
          <p:cNvSpPr txBox="1"/>
          <p:nvPr/>
        </p:nvSpPr>
        <p:spPr>
          <a:xfrm>
            <a:off x="5971822" y="4381311"/>
            <a:ext cx="1411111" cy="369332"/>
          </a:xfrm>
          <a:prstGeom prst="rect">
            <a:avLst/>
          </a:prstGeom>
          <a:noFill/>
        </p:spPr>
        <p:txBody>
          <a:bodyPr wrap="square" rtlCol="0">
            <a:spAutoFit/>
          </a:bodyPr>
          <a:lstStyle/>
          <a:p>
            <a:r>
              <a:rPr lang="en-US" dirty="0" smtClean="0">
                <a:solidFill>
                  <a:schemeClr val="bg1"/>
                </a:solidFill>
              </a:rPr>
              <a:t>2000 </a:t>
            </a:r>
            <a:r>
              <a:rPr lang="en-US" dirty="0" err="1" smtClean="0">
                <a:solidFill>
                  <a:schemeClr val="bg1"/>
                </a:solidFill>
              </a:rPr>
              <a:t>GeV</a:t>
            </a:r>
            <a:endParaRPr lang="en-US" dirty="0">
              <a:solidFill>
                <a:schemeClr val="bg1"/>
              </a:solidFill>
            </a:endParaRPr>
          </a:p>
        </p:txBody>
      </p:sp>
      <p:sp>
        <p:nvSpPr>
          <p:cNvPr id="15" name="TextBox 14"/>
          <p:cNvSpPr txBox="1"/>
          <p:nvPr/>
        </p:nvSpPr>
        <p:spPr>
          <a:xfrm>
            <a:off x="4233333" y="1727463"/>
            <a:ext cx="461665" cy="3023180"/>
          </a:xfrm>
          <a:prstGeom prst="rect">
            <a:avLst/>
          </a:prstGeom>
          <a:noFill/>
        </p:spPr>
        <p:txBody>
          <a:bodyPr vert="vert270" wrap="square" rtlCol="0">
            <a:spAutoFit/>
          </a:bodyPr>
          <a:lstStyle/>
          <a:p>
            <a:r>
              <a:rPr lang="en-US" dirty="0" smtClean="0"/>
              <a:t>Sidloi3</a:t>
            </a:r>
            <a:endParaRPr lang="en-US" dirty="0"/>
          </a:p>
        </p:txBody>
      </p:sp>
      <p:sp>
        <p:nvSpPr>
          <p:cNvPr id="2" name="Rectangle 1"/>
          <p:cNvSpPr/>
          <p:nvPr/>
        </p:nvSpPr>
        <p:spPr>
          <a:xfrm>
            <a:off x="2965413" y="6595150"/>
            <a:ext cx="136554" cy="163855"/>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flipH="1" flipV="1">
            <a:off x="8099844" y="6595149"/>
            <a:ext cx="136554" cy="163855"/>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8099844" y="3113238"/>
            <a:ext cx="136554" cy="163855"/>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2949567" y="3113238"/>
            <a:ext cx="136554" cy="163855"/>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478327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sidloi3_scint</a:t>
            </a:r>
            <a:endParaRPr lang="en-US" dirty="0"/>
          </a:p>
        </p:txBody>
      </p:sp>
      <p:sp>
        <p:nvSpPr>
          <p:cNvPr id="3" name="Content Placeholder 2"/>
          <p:cNvSpPr>
            <a:spLocks noGrp="1"/>
          </p:cNvSpPr>
          <p:nvPr>
            <p:ph idx="1"/>
          </p:nvPr>
        </p:nvSpPr>
        <p:spPr/>
        <p:txBody>
          <a:bodyPr>
            <a:normAutofit/>
          </a:bodyPr>
          <a:lstStyle/>
          <a:p>
            <a:r>
              <a:rPr lang="en-US" dirty="0" smtClean="0"/>
              <a:t>Like sidloi3</a:t>
            </a:r>
          </a:p>
          <a:p>
            <a:r>
              <a:rPr lang="en-US" dirty="0" smtClean="0"/>
              <a:t>Change active </a:t>
            </a:r>
            <a:r>
              <a:rPr lang="en-US" dirty="0" err="1" smtClean="0"/>
              <a:t>hcal</a:t>
            </a:r>
            <a:r>
              <a:rPr lang="en-US" dirty="0" smtClean="0"/>
              <a:t> material to scintillator</a:t>
            </a:r>
          </a:p>
          <a:p>
            <a:r>
              <a:rPr lang="en-US" dirty="0" smtClean="0"/>
              <a:t>Run </a:t>
            </a:r>
            <a:r>
              <a:rPr lang="en-US" dirty="0" err="1" smtClean="0"/>
              <a:t>lcsim-cal-calib</a:t>
            </a:r>
            <a:r>
              <a:rPr lang="en-US" dirty="0"/>
              <a:t> instructions </a:t>
            </a:r>
            <a:r>
              <a:rPr lang="en-US" dirty="0" smtClean="0"/>
              <a:t>on </a:t>
            </a:r>
            <a:r>
              <a:rPr lang="en-US" dirty="0" smtClean="0">
                <a:hlinkClick r:id="rId2"/>
              </a:rPr>
              <a:t>Confluence</a:t>
            </a:r>
            <a:endParaRPr lang="en-US" dirty="0"/>
          </a:p>
        </p:txBody>
      </p:sp>
    </p:spTree>
    <p:extLst>
      <p:ext uri="{BB962C8B-B14F-4D97-AF65-F5344CB8AC3E}">
        <p14:creationId xmlns:p14="http://schemas.microsoft.com/office/powerpoint/2010/main" val="31569860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474736"/>
            <a:ext cx="4007555" cy="3383262"/>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4007555" cy="3383262"/>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36445" y="0"/>
            <a:ext cx="4007553" cy="3383261"/>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36442" y="3474736"/>
            <a:ext cx="4007556" cy="3383263"/>
          </a:xfrm>
          <a:prstGeom prst="rect">
            <a:avLst/>
          </a:prstGeom>
        </p:spPr>
      </p:pic>
      <p:sp>
        <p:nvSpPr>
          <p:cNvPr id="11" name="TextBox 10"/>
          <p:cNvSpPr txBox="1"/>
          <p:nvPr/>
        </p:nvSpPr>
        <p:spPr>
          <a:xfrm>
            <a:off x="745066" y="916001"/>
            <a:ext cx="1411111" cy="369332"/>
          </a:xfrm>
          <a:prstGeom prst="rect">
            <a:avLst/>
          </a:prstGeom>
          <a:noFill/>
        </p:spPr>
        <p:txBody>
          <a:bodyPr wrap="square" rtlCol="0">
            <a:spAutoFit/>
          </a:bodyPr>
          <a:lstStyle/>
          <a:p>
            <a:r>
              <a:rPr lang="en-US" dirty="0" smtClean="0">
                <a:solidFill>
                  <a:schemeClr val="bg1"/>
                </a:solidFill>
              </a:rPr>
              <a:t>250 </a:t>
            </a:r>
            <a:r>
              <a:rPr lang="en-US" dirty="0" err="1" smtClean="0">
                <a:solidFill>
                  <a:schemeClr val="bg1"/>
                </a:solidFill>
              </a:rPr>
              <a:t>GeV</a:t>
            </a:r>
            <a:endParaRPr lang="en-US" dirty="0">
              <a:solidFill>
                <a:schemeClr val="bg1"/>
              </a:solidFill>
            </a:endParaRPr>
          </a:p>
        </p:txBody>
      </p:sp>
      <p:sp>
        <p:nvSpPr>
          <p:cNvPr id="12" name="TextBox 11"/>
          <p:cNvSpPr txBox="1"/>
          <p:nvPr/>
        </p:nvSpPr>
        <p:spPr>
          <a:xfrm>
            <a:off x="745066" y="4381311"/>
            <a:ext cx="1411111" cy="369332"/>
          </a:xfrm>
          <a:prstGeom prst="rect">
            <a:avLst/>
          </a:prstGeom>
          <a:noFill/>
        </p:spPr>
        <p:txBody>
          <a:bodyPr wrap="square" rtlCol="0">
            <a:spAutoFit/>
          </a:bodyPr>
          <a:lstStyle/>
          <a:p>
            <a:r>
              <a:rPr lang="en-US" dirty="0" smtClean="0">
                <a:solidFill>
                  <a:schemeClr val="bg1"/>
                </a:solidFill>
              </a:rPr>
              <a:t>1000 </a:t>
            </a:r>
            <a:r>
              <a:rPr lang="en-US" dirty="0" err="1" smtClean="0">
                <a:solidFill>
                  <a:schemeClr val="bg1"/>
                </a:solidFill>
              </a:rPr>
              <a:t>GeV</a:t>
            </a:r>
            <a:endParaRPr lang="en-US" dirty="0">
              <a:solidFill>
                <a:schemeClr val="bg1"/>
              </a:solidFill>
            </a:endParaRPr>
          </a:p>
        </p:txBody>
      </p:sp>
      <p:sp>
        <p:nvSpPr>
          <p:cNvPr id="13" name="TextBox 12"/>
          <p:cNvSpPr txBox="1"/>
          <p:nvPr/>
        </p:nvSpPr>
        <p:spPr>
          <a:xfrm>
            <a:off x="5971822" y="916001"/>
            <a:ext cx="1411111" cy="369332"/>
          </a:xfrm>
          <a:prstGeom prst="rect">
            <a:avLst/>
          </a:prstGeom>
          <a:noFill/>
        </p:spPr>
        <p:txBody>
          <a:bodyPr wrap="square" rtlCol="0">
            <a:spAutoFit/>
          </a:bodyPr>
          <a:lstStyle/>
          <a:p>
            <a:r>
              <a:rPr lang="en-US" dirty="0" smtClean="0">
                <a:solidFill>
                  <a:schemeClr val="bg1"/>
                </a:solidFill>
              </a:rPr>
              <a:t>500 </a:t>
            </a:r>
            <a:r>
              <a:rPr lang="en-US" dirty="0" err="1" smtClean="0">
                <a:solidFill>
                  <a:schemeClr val="bg1"/>
                </a:solidFill>
              </a:rPr>
              <a:t>GeV</a:t>
            </a:r>
            <a:endParaRPr lang="en-US" dirty="0">
              <a:solidFill>
                <a:schemeClr val="bg1"/>
              </a:solidFill>
            </a:endParaRPr>
          </a:p>
        </p:txBody>
      </p:sp>
      <p:sp>
        <p:nvSpPr>
          <p:cNvPr id="14" name="TextBox 13"/>
          <p:cNvSpPr txBox="1"/>
          <p:nvPr/>
        </p:nvSpPr>
        <p:spPr>
          <a:xfrm>
            <a:off x="5971822" y="4381311"/>
            <a:ext cx="1411111" cy="369332"/>
          </a:xfrm>
          <a:prstGeom prst="rect">
            <a:avLst/>
          </a:prstGeom>
          <a:noFill/>
        </p:spPr>
        <p:txBody>
          <a:bodyPr wrap="square" rtlCol="0">
            <a:spAutoFit/>
          </a:bodyPr>
          <a:lstStyle/>
          <a:p>
            <a:r>
              <a:rPr lang="en-US" dirty="0" smtClean="0">
                <a:solidFill>
                  <a:schemeClr val="bg1"/>
                </a:solidFill>
              </a:rPr>
              <a:t>2000 </a:t>
            </a:r>
            <a:r>
              <a:rPr lang="en-US" dirty="0" err="1" smtClean="0">
                <a:solidFill>
                  <a:schemeClr val="bg1"/>
                </a:solidFill>
              </a:rPr>
              <a:t>GeV</a:t>
            </a:r>
            <a:endParaRPr lang="en-US" dirty="0">
              <a:solidFill>
                <a:schemeClr val="bg1"/>
              </a:solidFill>
            </a:endParaRPr>
          </a:p>
        </p:txBody>
      </p:sp>
      <p:sp>
        <p:nvSpPr>
          <p:cNvPr id="15" name="TextBox 14"/>
          <p:cNvSpPr txBox="1"/>
          <p:nvPr/>
        </p:nvSpPr>
        <p:spPr>
          <a:xfrm>
            <a:off x="4233333" y="1727463"/>
            <a:ext cx="461665" cy="3023180"/>
          </a:xfrm>
          <a:prstGeom prst="rect">
            <a:avLst/>
          </a:prstGeom>
          <a:noFill/>
        </p:spPr>
        <p:txBody>
          <a:bodyPr vert="vert270" wrap="square" rtlCol="0">
            <a:spAutoFit/>
          </a:bodyPr>
          <a:lstStyle/>
          <a:p>
            <a:r>
              <a:rPr lang="en-US" dirty="0" smtClean="0"/>
              <a:t>Sidloi3_scint</a:t>
            </a:r>
            <a:endParaRPr lang="en-US" dirty="0"/>
          </a:p>
        </p:txBody>
      </p:sp>
    </p:spTree>
    <p:extLst>
      <p:ext uri="{BB962C8B-B14F-4D97-AF65-F5344CB8AC3E}">
        <p14:creationId xmlns:p14="http://schemas.microsoft.com/office/powerpoint/2010/main" val="16237109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474736"/>
            <a:ext cx="4007555" cy="3383262"/>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4007555" cy="3383262"/>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36445" y="0"/>
            <a:ext cx="4007553" cy="3383261"/>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36442" y="3474736"/>
            <a:ext cx="4007556" cy="3383263"/>
          </a:xfrm>
          <a:prstGeom prst="rect">
            <a:avLst/>
          </a:prstGeom>
        </p:spPr>
      </p:pic>
      <p:sp>
        <p:nvSpPr>
          <p:cNvPr id="11" name="TextBox 10"/>
          <p:cNvSpPr txBox="1"/>
          <p:nvPr/>
        </p:nvSpPr>
        <p:spPr>
          <a:xfrm>
            <a:off x="745066" y="916001"/>
            <a:ext cx="1411111" cy="369332"/>
          </a:xfrm>
          <a:prstGeom prst="rect">
            <a:avLst/>
          </a:prstGeom>
          <a:noFill/>
        </p:spPr>
        <p:txBody>
          <a:bodyPr wrap="square" rtlCol="0">
            <a:spAutoFit/>
          </a:bodyPr>
          <a:lstStyle/>
          <a:p>
            <a:r>
              <a:rPr lang="en-US" dirty="0" smtClean="0">
                <a:solidFill>
                  <a:schemeClr val="bg1"/>
                </a:solidFill>
              </a:rPr>
              <a:t>250 </a:t>
            </a:r>
            <a:r>
              <a:rPr lang="en-US" dirty="0" err="1" smtClean="0">
                <a:solidFill>
                  <a:schemeClr val="bg1"/>
                </a:solidFill>
              </a:rPr>
              <a:t>GeV</a:t>
            </a:r>
            <a:endParaRPr lang="en-US" dirty="0">
              <a:solidFill>
                <a:schemeClr val="bg1"/>
              </a:solidFill>
            </a:endParaRPr>
          </a:p>
        </p:txBody>
      </p:sp>
      <p:sp>
        <p:nvSpPr>
          <p:cNvPr id="12" name="TextBox 11"/>
          <p:cNvSpPr txBox="1"/>
          <p:nvPr/>
        </p:nvSpPr>
        <p:spPr>
          <a:xfrm>
            <a:off x="745066" y="4381311"/>
            <a:ext cx="1411111" cy="369332"/>
          </a:xfrm>
          <a:prstGeom prst="rect">
            <a:avLst/>
          </a:prstGeom>
          <a:noFill/>
        </p:spPr>
        <p:txBody>
          <a:bodyPr wrap="square" rtlCol="0">
            <a:spAutoFit/>
          </a:bodyPr>
          <a:lstStyle/>
          <a:p>
            <a:r>
              <a:rPr lang="en-US" dirty="0" smtClean="0">
                <a:solidFill>
                  <a:schemeClr val="bg1"/>
                </a:solidFill>
              </a:rPr>
              <a:t>1000 </a:t>
            </a:r>
            <a:r>
              <a:rPr lang="en-US" dirty="0" err="1" smtClean="0">
                <a:solidFill>
                  <a:schemeClr val="bg1"/>
                </a:solidFill>
              </a:rPr>
              <a:t>GeV</a:t>
            </a:r>
            <a:endParaRPr lang="en-US" dirty="0">
              <a:solidFill>
                <a:schemeClr val="bg1"/>
              </a:solidFill>
            </a:endParaRPr>
          </a:p>
        </p:txBody>
      </p:sp>
      <p:sp>
        <p:nvSpPr>
          <p:cNvPr id="13" name="TextBox 12"/>
          <p:cNvSpPr txBox="1"/>
          <p:nvPr/>
        </p:nvSpPr>
        <p:spPr>
          <a:xfrm>
            <a:off x="5971822" y="916001"/>
            <a:ext cx="1411111" cy="369332"/>
          </a:xfrm>
          <a:prstGeom prst="rect">
            <a:avLst/>
          </a:prstGeom>
          <a:noFill/>
        </p:spPr>
        <p:txBody>
          <a:bodyPr wrap="square" rtlCol="0">
            <a:spAutoFit/>
          </a:bodyPr>
          <a:lstStyle/>
          <a:p>
            <a:r>
              <a:rPr lang="en-US" dirty="0" smtClean="0">
                <a:solidFill>
                  <a:schemeClr val="bg1"/>
                </a:solidFill>
              </a:rPr>
              <a:t>500 </a:t>
            </a:r>
            <a:r>
              <a:rPr lang="en-US" dirty="0" err="1" smtClean="0">
                <a:solidFill>
                  <a:schemeClr val="bg1"/>
                </a:solidFill>
              </a:rPr>
              <a:t>GeV</a:t>
            </a:r>
            <a:endParaRPr lang="en-US" dirty="0">
              <a:solidFill>
                <a:schemeClr val="bg1"/>
              </a:solidFill>
            </a:endParaRPr>
          </a:p>
        </p:txBody>
      </p:sp>
      <p:sp>
        <p:nvSpPr>
          <p:cNvPr id="14" name="TextBox 13"/>
          <p:cNvSpPr txBox="1"/>
          <p:nvPr/>
        </p:nvSpPr>
        <p:spPr>
          <a:xfrm>
            <a:off x="5971822" y="4381311"/>
            <a:ext cx="1411111" cy="369332"/>
          </a:xfrm>
          <a:prstGeom prst="rect">
            <a:avLst/>
          </a:prstGeom>
          <a:noFill/>
        </p:spPr>
        <p:txBody>
          <a:bodyPr wrap="square" rtlCol="0">
            <a:spAutoFit/>
          </a:bodyPr>
          <a:lstStyle/>
          <a:p>
            <a:r>
              <a:rPr lang="en-US" dirty="0" smtClean="0">
                <a:solidFill>
                  <a:schemeClr val="bg1"/>
                </a:solidFill>
              </a:rPr>
              <a:t>2000 </a:t>
            </a:r>
            <a:r>
              <a:rPr lang="en-US" dirty="0" err="1" smtClean="0">
                <a:solidFill>
                  <a:schemeClr val="bg1"/>
                </a:solidFill>
              </a:rPr>
              <a:t>GeV</a:t>
            </a:r>
            <a:endParaRPr lang="en-US" dirty="0">
              <a:solidFill>
                <a:schemeClr val="bg1"/>
              </a:solidFill>
            </a:endParaRPr>
          </a:p>
        </p:txBody>
      </p:sp>
      <p:sp>
        <p:nvSpPr>
          <p:cNvPr id="15" name="TextBox 14"/>
          <p:cNvSpPr txBox="1"/>
          <p:nvPr/>
        </p:nvSpPr>
        <p:spPr>
          <a:xfrm>
            <a:off x="4233333" y="1727463"/>
            <a:ext cx="461665" cy="3023180"/>
          </a:xfrm>
          <a:prstGeom prst="rect">
            <a:avLst/>
          </a:prstGeom>
          <a:noFill/>
        </p:spPr>
        <p:txBody>
          <a:bodyPr vert="vert270" wrap="square" rtlCol="0">
            <a:spAutoFit/>
          </a:bodyPr>
          <a:lstStyle/>
          <a:p>
            <a:r>
              <a:rPr lang="en-US" dirty="0" smtClean="0"/>
              <a:t>Sidloi3_scint</a:t>
            </a:r>
            <a:endParaRPr lang="en-US" dirty="0"/>
          </a:p>
        </p:txBody>
      </p:sp>
      <p:sp>
        <p:nvSpPr>
          <p:cNvPr id="16" name="Rectangle 15"/>
          <p:cNvSpPr/>
          <p:nvPr/>
        </p:nvSpPr>
        <p:spPr>
          <a:xfrm>
            <a:off x="2949567" y="3113238"/>
            <a:ext cx="136554" cy="163855"/>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2949567" y="6612215"/>
            <a:ext cx="136554" cy="163855"/>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8074724" y="3113238"/>
            <a:ext cx="136554" cy="163855"/>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8074724" y="6612215"/>
            <a:ext cx="136554" cy="163855"/>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962176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sidloi3_scint3x3</a:t>
            </a:r>
            <a:endParaRPr lang="en-US" dirty="0"/>
          </a:p>
        </p:txBody>
      </p:sp>
      <p:sp>
        <p:nvSpPr>
          <p:cNvPr id="3" name="Content Placeholder 2"/>
          <p:cNvSpPr>
            <a:spLocks noGrp="1"/>
          </p:cNvSpPr>
          <p:nvPr>
            <p:ph idx="1"/>
          </p:nvPr>
        </p:nvSpPr>
        <p:spPr/>
        <p:txBody>
          <a:bodyPr/>
          <a:lstStyle/>
          <a:p>
            <a:r>
              <a:rPr lang="en-US" dirty="0" smtClean="0"/>
              <a:t>Like sidloi3</a:t>
            </a:r>
          </a:p>
          <a:p>
            <a:r>
              <a:rPr lang="en-US" dirty="0" smtClean="0"/>
              <a:t>Change active </a:t>
            </a:r>
            <a:r>
              <a:rPr lang="en-US" dirty="0" err="1" smtClean="0"/>
              <a:t>hcal</a:t>
            </a:r>
            <a:r>
              <a:rPr lang="en-US" dirty="0" smtClean="0"/>
              <a:t> material to scintillator</a:t>
            </a:r>
          </a:p>
          <a:p>
            <a:r>
              <a:rPr lang="en-US" dirty="0" smtClean="0"/>
              <a:t>Change segmentation from 1x1 to 3x3</a:t>
            </a:r>
          </a:p>
          <a:p>
            <a:r>
              <a:rPr lang="en-US" dirty="0" smtClean="0"/>
              <a:t>Run </a:t>
            </a:r>
            <a:r>
              <a:rPr lang="en-US" dirty="0" err="1" smtClean="0"/>
              <a:t>lcsim-cal-calib</a:t>
            </a:r>
            <a:r>
              <a:rPr lang="en-US" dirty="0" smtClean="0"/>
              <a:t> instructions</a:t>
            </a:r>
            <a:endParaRPr lang="en-US" dirty="0"/>
          </a:p>
        </p:txBody>
      </p:sp>
    </p:spTree>
    <p:extLst>
      <p:ext uri="{BB962C8B-B14F-4D97-AF65-F5344CB8AC3E}">
        <p14:creationId xmlns:p14="http://schemas.microsoft.com/office/powerpoint/2010/main" val="1365770939"/>
      </p:ext>
    </p:extLst>
  </p:cSld>
  <p:clrMapOvr>
    <a:masterClrMapping/>
  </p:clrMapOvr>
</p:sld>
</file>

<file path=ppt/theme/theme1.xml><?xml version="1.0" encoding="utf-8"?>
<a:theme xmlns:a="http://schemas.openxmlformats.org/drawingml/2006/main" name="CLIC_Dark_Default">
  <a:themeElements>
    <a:clrScheme name="Urban Pop">
      <a:dk1>
        <a:srgbClr val="000000"/>
      </a:dk1>
      <a:lt1>
        <a:srgbClr val="FFFFFF"/>
      </a:lt1>
      <a:dk2>
        <a:srgbClr val="282828"/>
      </a:dk2>
      <a:lt2>
        <a:srgbClr val="D4D4D4"/>
      </a:lt2>
      <a:accent1>
        <a:srgbClr val="86CE24"/>
      </a:accent1>
      <a:accent2>
        <a:srgbClr val="00A2E6"/>
      </a:accent2>
      <a:accent3>
        <a:srgbClr val="FAC810"/>
      </a:accent3>
      <a:accent4>
        <a:srgbClr val="7D8F8C"/>
      </a:accent4>
      <a:accent5>
        <a:srgbClr val="D06B20"/>
      </a:accent5>
      <a:accent6>
        <a:srgbClr val="958B8B"/>
      </a:accent6>
      <a:hlink>
        <a:srgbClr val="FF9900"/>
      </a:hlink>
      <a:folHlink>
        <a:srgbClr val="969696"/>
      </a:folHlink>
    </a:clrScheme>
    <a:fontScheme name="Sky">
      <a:majorFont>
        <a:latin typeface="Arial Rounded MT Bold"/>
        <a:ea typeface=""/>
        <a:cs typeface=""/>
        <a:font script="Jpan" typeface="ＭＳ Ｐゴシック"/>
        <a:font script="Hans" typeface="宋体"/>
        <a:font script="Hant" typeface="新細明體"/>
      </a:majorFont>
      <a:minorFont>
        <a:latin typeface="Arial Rounded MT Bold"/>
        <a:ea typeface=""/>
        <a:cs typeface=""/>
        <a:font script="Jpan" typeface="ＭＳ Ｐゴシック"/>
        <a:font script="Hans" typeface="宋体"/>
        <a:font script="Hant" typeface="新細明體"/>
      </a:minorFont>
    </a:fontScheme>
    <a:fmtScheme name="Twiligh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fov="600000">
              <a:rot lat="0" lon="0" rev="0"/>
            </a:camera>
            <a:lightRig rig="threePt" dir="t">
              <a:rot lat="0" lon="0" rev="1200000"/>
            </a:lightRig>
          </a:scene3d>
          <a:sp3d>
            <a:bevelT w="63500" h="25400"/>
          </a:sp3d>
        </a:effectStyle>
      </a:effectStyleLst>
      <a:bgFillStyleLst>
        <a:solidFill>
          <a:schemeClr val="phClr"/>
        </a:solidFill>
        <a:gradFill rotWithShape="1">
          <a:gsLst>
            <a:gs pos="0">
              <a:schemeClr val="bg1">
                <a:shade val="100000"/>
                <a:satMod val="300000"/>
              </a:schemeClr>
            </a:gs>
            <a:gs pos="31000">
              <a:schemeClr val="bg1">
                <a:tint val="100000"/>
                <a:satMod val="300000"/>
              </a:schemeClr>
            </a:gs>
            <a:gs pos="62000">
              <a:schemeClr val="phClr">
                <a:tint val="100000"/>
                <a:shade val="100000"/>
                <a:satMod val="100000"/>
              </a:schemeClr>
            </a:gs>
            <a:gs pos="100000">
              <a:schemeClr val="phClr">
                <a:shade val="100000"/>
                <a:hueMod val="93000"/>
                <a:satMod val="50000"/>
                <a:lumMod val="200000"/>
              </a:schemeClr>
            </a:gs>
          </a:gsLst>
          <a:lin ang="5400000" scaled="0"/>
        </a:gradFill>
        <a:gradFill rotWithShape="1">
          <a:gsLst>
            <a:gs pos="0">
              <a:schemeClr val="phClr">
                <a:tint val="100000"/>
                <a:satMod val="100000"/>
              </a:schemeClr>
            </a:gs>
            <a:gs pos="100000">
              <a:schemeClr val="phClr">
                <a:tint val="100000"/>
                <a:shade val="100000"/>
                <a:alpha val="100000"/>
                <a:hueMod val="100000"/>
                <a:satMod val="150000"/>
                <a:lumMod val="5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CLIC_Dark_Default.thmx</Template>
  <TotalTime>165</TotalTime>
  <Words>535</Words>
  <Application>Microsoft Macintosh PowerPoint</Application>
  <PresentationFormat>On-screen Show (4:3)</PresentationFormat>
  <Paragraphs>116</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CLIC_Dark_Default</vt:lpstr>
      <vt:lpstr>SiD detector performance</vt:lpstr>
      <vt:lpstr>Procedure</vt:lpstr>
      <vt:lpstr>sidloi3</vt:lpstr>
      <vt:lpstr>PowerPoint Presentation</vt:lpstr>
      <vt:lpstr>PowerPoint Presentation</vt:lpstr>
      <vt:lpstr>sidloi3_scint</vt:lpstr>
      <vt:lpstr>PowerPoint Presentation</vt:lpstr>
      <vt:lpstr>PowerPoint Presentation</vt:lpstr>
      <vt:lpstr>sidloi3_scint3x3</vt:lpstr>
      <vt:lpstr>PowerPoint Presentation</vt:lpstr>
      <vt:lpstr>PowerPoint Presentation</vt:lpstr>
      <vt:lpstr>PowerPoint Presentation</vt:lpstr>
      <vt:lpstr>Summary</vt:lpstr>
      <vt:lpstr>Workplan</vt:lpstr>
      <vt:lpstr>Other detectors</vt:lpstr>
      <vt:lpstr>sidloi3_{4,6}lambdaHCal</vt:lpstr>
      <vt:lpstr>PowerPoint Presentation</vt:lpstr>
      <vt:lpstr>PowerPoint Presentation</vt:lpstr>
      <vt:lpstr>PowerPoint Presentation</vt:lpstr>
      <vt:lpstr>PowerPoint Presentation</vt:lpstr>
      <vt:lpstr>clic_sid_cdr</vt:lpstr>
      <vt:lpstr>PowerPoint Presentation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SiD detector performance</dc:title>
  <dc:creator>Jan Strube</dc:creator>
  <cp:lastModifiedBy>Jan Strube</cp:lastModifiedBy>
  <cp:revision>19</cp:revision>
  <dcterms:created xsi:type="dcterms:W3CDTF">2012-04-19T07:37:42Z</dcterms:created>
  <dcterms:modified xsi:type="dcterms:W3CDTF">2012-04-19T20:56:09Z</dcterms:modified>
</cp:coreProperties>
</file>