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eg" ContentType="image/jpeg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78" r:id="rId3"/>
    <p:sldId id="273" r:id="rId4"/>
    <p:sldId id="276" r:id="rId5"/>
    <p:sldId id="277" r:id="rId6"/>
    <p:sldId id="274" r:id="rId7"/>
    <p:sldId id="275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94" r:id="rId24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60" autoAdjust="0"/>
    <p:restoredTop sz="94660"/>
  </p:normalViewPr>
  <p:slideViewPr>
    <p:cSldViewPr snapToObjects="1">
      <p:cViewPr>
        <p:scale>
          <a:sx n="100" d="100"/>
          <a:sy n="100" d="100"/>
        </p:scale>
        <p:origin x="-1928" y="-1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AEC3F2-C68E-47E4-979C-4CDFA21321C6}" type="datetimeFigureOut">
              <a:rPr lang="ja-JP" altLang="en-US" smtClean="0"/>
              <a:pPr/>
              <a:t>12/05/08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D7560-E866-4158-BE77-A4DE1D2016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353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12/05/08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12/05/08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12/05/08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12/05/08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12/05/08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12/05/08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12/05/08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12/05/08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12/05/08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12/05/08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12/05/08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27D37-8F2A-1F42-B5F5-4A8C456E50A8}" type="datetimeFigureOut">
              <a:rPr lang="ja-JP" altLang="en-US" smtClean="0"/>
              <a:pPr/>
              <a:t>12/05/08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3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9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tiff"/><Relationship Id="rId3" Type="http://schemas.openxmlformats.org/officeDocument/2006/relationships/image" Target="../media/image4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332656"/>
            <a:ext cx="53461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Cavity status;  recent KEK activities</a:t>
            </a:r>
            <a:endParaRPr kumimoji="1" lang="ja-JP" alt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515644" y="113268"/>
            <a:ext cx="2063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2012.05.08: Hayano</a:t>
            </a:r>
            <a:endParaRPr kumimoji="1" lang="ja-JP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8952" y="859388"/>
            <a:ext cx="6389916" cy="5940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(1) STF </a:t>
            </a:r>
            <a:r>
              <a:rPr lang="en-US" altLang="ja-JP" sz="2000" dirty="0"/>
              <a:t>CM-1 cavities are;</a:t>
            </a:r>
          </a:p>
          <a:p>
            <a:r>
              <a:rPr lang="en-US" altLang="ja-JP" sz="2000" dirty="0"/>
              <a:t>        </a:t>
            </a:r>
            <a:r>
              <a:rPr lang="en-US" altLang="ja-JP" sz="2000" dirty="0">
                <a:solidFill>
                  <a:srgbClr val="000090"/>
                </a:solidFill>
              </a:rPr>
              <a:t>MHI-014: </a:t>
            </a:r>
            <a:r>
              <a:rPr lang="en-US" altLang="ja-JP" sz="2000" dirty="0">
                <a:solidFill>
                  <a:srgbClr val="000000"/>
                </a:solidFill>
              </a:rPr>
              <a:t>3-rd VT:36MV/m (finished)</a:t>
            </a:r>
            <a:endParaRPr lang="en-US" altLang="ja-JP" sz="2000" dirty="0">
              <a:solidFill>
                <a:srgbClr val="000000"/>
              </a:solidFill>
            </a:endParaRPr>
          </a:p>
          <a:p>
            <a:r>
              <a:rPr lang="en-US" altLang="ja-JP" sz="2000" dirty="0">
                <a:solidFill>
                  <a:srgbClr val="000090"/>
                </a:solidFill>
              </a:rPr>
              <a:t>        MHI-015: </a:t>
            </a:r>
            <a:r>
              <a:rPr lang="en-US" altLang="ja-JP" sz="2000" dirty="0">
                <a:solidFill>
                  <a:srgbClr val="000000"/>
                </a:solidFill>
              </a:rPr>
              <a:t>3-rd VT: 33.5 -&gt; 18.4MV/m F.E. turn ON</a:t>
            </a:r>
          </a:p>
          <a:p>
            <a:r>
              <a:rPr lang="en-US" altLang="ja-JP" sz="2000" dirty="0">
                <a:solidFill>
                  <a:srgbClr val="000090"/>
                </a:solidFill>
              </a:rPr>
              <a:t>        MHI-016: </a:t>
            </a:r>
            <a:r>
              <a:rPr lang="en-US" altLang="ja-JP" sz="2000" dirty="0">
                <a:solidFill>
                  <a:srgbClr val="000000"/>
                </a:solidFill>
              </a:rPr>
              <a:t>2-nd VT:34MV/m (finished)</a:t>
            </a:r>
            <a:endParaRPr lang="en-US" altLang="ja-JP" sz="2000" u="sng" dirty="0"/>
          </a:p>
          <a:p>
            <a:r>
              <a:rPr lang="en-US" altLang="ja-JP" sz="2000" dirty="0">
                <a:solidFill>
                  <a:srgbClr val="000090"/>
                </a:solidFill>
              </a:rPr>
              <a:t>        MHI-017: </a:t>
            </a:r>
            <a:r>
              <a:rPr lang="en-US" altLang="ja-JP" sz="2000" dirty="0">
                <a:solidFill>
                  <a:srgbClr val="000000"/>
                </a:solidFill>
              </a:rPr>
              <a:t>1-st VT: 38MV/m (finished)</a:t>
            </a:r>
          </a:p>
          <a:p>
            <a:r>
              <a:rPr lang="en-US" altLang="ja-JP" sz="2000" dirty="0">
                <a:solidFill>
                  <a:srgbClr val="000090"/>
                </a:solidFill>
              </a:rPr>
              <a:t>        MHI-018: </a:t>
            </a:r>
            <a:r>
              <a:rPr lang="en-US" altLang="ja-JP" sz="2000" dirty="0">
                <a:solidFill>
                  <a:srgbClr val="000000"/>
                </a:solidFill>
              </a:rPr>
              <a:t>1-st VT: 31MV/m</a:t>
            </a:r>
          </a:p>
          <a:p>
            <a:r>
              <a:rPr lang="en-US" altLang="ja-JP" sz="2000" dirty="0">
                <a:solidFill>
                  <a:srgbClr val="000090"/>
                </a:solidFill>
              </a:rPr>
              <a:t>        MHI-019: </a:t>
            </a:r>
            <a:r>
              <a:rPr lang="en-US" altLang="ja-JP" sz="2000" dirty="0">
                <a:solidFill>
                  <a:srgbClr val="000000"/>
                </a:solidFill>
              </a:rPr>
              <a:t>1-st VT: 26MV/m</a:t>
            </a:r>
            <a:endParaRPr lang="en-US" altLang="ja-JP" sz="2000" dirty="0">
              <a:solidFill>
                <a:srgbClr val="000090"/>
              </a:solidFill>
            </a:endParaRPr>
          </a:p>
          <a:p>
            <a:r>
              <a:rPr lang="en-US" altLang="ja-JP" sz="2000" dirty="0">
                <a:solidFill>
                  <a:srgbClr val="000090"/>
                </a:solidFill>
              </a:rPr>
              <a:t>        MHI-020: </a:t>
            </a:r>
            <a:r>
              <a:rPr lang="en-US" altLang="ja-JP" sz="2000" dirty="0">
                <a:solidFill>
                  <a:srgbClr val="000000"/>
                </a:solidFill>
              </a:rPr>
              <a:t>1-st VT: 9MV/m heavy field-emission</a:t>
            </a:r>
            <a:endParaRPr lang="en-US" altLang="ja-JP" sz="2000" dirty="0">
              <a:solidFill>
                <a:srgbClr val="000090"/>
              </a:solidFill>
            </a:endParaRPr>
          </a:p>
          <a:p>
            <a:r>
              <a:rPr lang="en-US" altLang="ja-JP" sz="2000" dirty="0">
                <a:solidFill>
                  <a:srgbClr val="000090"/>
                </a:solidFill>
              </a:rPr>
              <a:t>        MHI-021: </a:t>
            </a:r>
            <a:r>
              <a:rPr lang="en-US" altLang="ja-JP" sz="2000" dirty="0">
                <a:solidFill>
                  <a:srgbClr val="000000"/>
                </a:solidFill>
              </a:rPr>
              <a:t>1-st VT: 38.9MV/m (finished)</a:t>
            </a:r>
            <a:r>
              <a:rPr lang="en-US" altLang="ja-JP" sz="2000" dirty="0" smtClean="0">
                <a:solidFill>
                  <a:srgbClr val="000000"/>
                </a:solidFill>
              </a:rPr>
              <a:t/>
            </a:r>
            <a:br>
              <a:rPr lang="en-US" altLang="ja-JP" sz="2000" dirty="0" smtClean="0">
                <a:solidFill>
                  <a:srgbClr val="000000"/>
                </a:solidFill>
              </a:rPr>
            </a:br>
            <a:r>
              <a:rPr lang="en-US" altLang="ja-JP" sz="2000" dirty="0" smtClean="0">
                <a:solidFill>
                  <a:srgbClr val="000090"/>
                </a:solidFill>
              </a:rPr>
              <a:t>        </a:t>
            </a:r>
            <a:r>
              <a:rPr lang="en-US" altLang="ja-JP" sz="2000" dirty="0">
                <a:solidFill>
                  <a:srgbClr val="000090"/>
                </a:solidFill>
              </a:rPr>
              <a:t>MHI-022: </a:t>
            </a:r>
            <a:r>
              <a:rPr lang="en-US" altLang="ja-JP" sz="2000" dirty="0">
                <a:solidFill>
                  <a:srgbClr val="000000"/>
                </a:solidFill>
              </a:rPr>
              <a:t>waiting for 1-st VT in this week</a:t>
            </a:r>
            <a:endParaRPr lang="en-US" altLang="ja-JP" sz="2000" dirty="0" smtClean="0"/>
          </a:p>
          <a:p>
            <a:endParaRPr lang="en-US" altLang="ja-JP" sz="2000" dirty="0"/>
          </a:p>
          <a:p>
            <a:r>
              <a:rPr lang="en-US" altLang="ja-JP" sz="2000" dirty="0" smtClean="0"/>
              <a:t>(2) New bender/KEK cavities;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 </a:t>
            </a:r>
            <a:r>
              <a:rPr lang="en-US" altLang="ja-JP" sz="2000" dirty="0">
                <a:solidFill>
                  <a:srgbClr val="000090"/>
                </a:solidFill>
              </a:rPr>
              <a:t> TOS-02(w/o HOM): </a:t>
            </a:r>
            <a:r>
              <a:rPr lang="en-US" altLang="ja-JP" sz="2000" dirty="0">
                <a:solidFill>
                  <a:srgbClr val="000000"/>
                </a:solidFill>
              </a:rPr>
              <a:t>1-st VT: 31.2MV/m</a:t>
            </a:r>
          </a:p>
          <a:p>
            <a:r>
              <a:rPr lang="en-US" altLang="ja-JP" sz="2000" dirty="0">
                <a:solidFill>
                  <a:srgbClr val="000090"/>
                </a:solidFill>
              </a:rPr>
              <a:t>        HIT-02(with HOM): </a:t>
            </a:r>
            <a:r>
              <a:rPr lang="en-US" altLang="ja-JP" sz="2000" dirty="0">
                <a:solidFill>
                  <a:srgbClr val="000000"/>
                </a:solidFill>
              </a:rPr>
              <a:t>1-st VT: 35.2MV/m</a:t>
            </a:r>
          </a:p>
          <a:p>
            <a:r>
              <a:rPr lang="en-US" altLang="ja-JP" sz="2000" dirty="0">
                <a:solidFill>
                  <a:srgbClr val="000090"/>
                </a:solidFill>
              </a:rPr>
              <a:t>        KEK-00(w/o HOM): </a:t>
            </a:r>
            <a:r>
              <a:rPr lang="en-US" altLang="ja-JP" sz="2000" dirty="0">
                <a:solidFill>
                  <a:srgbClr val="000000"/>
                </a:solidFill>
              </a:rPr>
              <a:t>1-st VT: 26MV/m, 2-nd VT:29MV/m</a:t>
            </a:r>
          </a:p>
          <a:p>
            <a:r>
              <a:rPr lang="en-US" altLang="ja-JP" sz="2000" dirty="0">
                <a:solidFill>
                  <a:srgbClr val="000090"/>
                </a:solidFill>
              </a:rPr>
              <a:t>        KEK-01(with HOM): </a:t>
            </a:r>
            <a:r>
              <a:rPr lang="en-US" altLang="ja-JP" sz="2000" dirty="0">
                <a:solidFill>
                  <a:srgbClr val="000000"/>
                </a:solidFill>
              </a:rPr>
              <a:t>under fabrication</a:t>
            </a:r>
          </a:p>
          <a:p>
            <a:endParaRPr lang="en-US" altLang="ja-JP" sz="2000" dirty="0">
              <a:solidFill>
                <a:srgbClr val="000000"/>
              </a:solidFill>
            </a:endParaRPr>
          </a:p>
          <a:p>
            <a:r>
              <a:rPr lang="en-US" altLang="ja-JP" sz="2000" dirty="0"/>
              <a:t>(3) other project cavities;</a:t>
            </a:r>
          </a:p>
          <a:p>
            <a:r>
              <a:rPr lang="en-US" altLang="ja-JP" sz="2000" dirty="0">
                <a:solidFill>
                  <a:srgbClr val="000000"/>
                </a:solidFill>
              </a:rPr>
              <a:t>        </a:t>
            </a:r>
            <a:r>
              <a:rPr lang="en-US" altLang="ja-JP" sz="2000" dirty="0">
                <a:solidFill>
                  <a:srgbClr val="000090"/>
                </a:solidFill>
              </a:rPr>
              <a:t>ERL-2cell cavity #2</a:t>
            </a:r>
            <a:r>
              <a:rPr lang="en-US" altLang="ja-JP" sz="2000" dirty="0">
                <a:solidFill>
                  <a:srgbClr val="000000"/>
                </a:solidFill>
              </a:rPr>
              <a:t>: 5-th VT: 50.4MV/m</a:t>
            </a:r>
          </a:p>
        </p:txBody>
      </p:sp>
      <p:sp>
        <p:nvSpPr>
          <p:cNvPr id="2" name="円/楕円 1"/>
          <p:cNvSpPr/>
          <p:nvPr/>
        </p:nvSpPr>
        <p:spPr>
          <a:xfrm>
            <a:off x="719572" y="3429000"/>
            <a:ext cx="21602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719572" y="4941168"/>
            <a:ext cx="21602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723864" y="5229200"/>
            <a:ext cx="21602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702668" y="3068960"/>
            <a:ext cx="21602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702668" y="6453336"/>
            <a:ext cx="21602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3DF2-283A-DB4A-8714-2D7F897E5BB1}" type="slidenum">
              <a:rPr lang="en-US" altLang="ja-JP"/>
              <a:pPr/>
              <a:t>10</a:t>
            </a:fld>
            <a:endParaRPr lang="en-US" altLang="ja-JP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990600"/>
            <a:ext cx="8143875" cy="548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945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76200"/>
            <a:ext cx="7772400" cy="838200"/>
          </a:xfrm>
        </p:spPr>
        <p:txBody>
          <a:bodyPr/>
          <a:lstStyle/>
          <a:p>
            <a:r>
              <a:rPr lang="en-US" altLang="ja-JP" sz="1800" u="sng">
                <a:solidFill>
                  <a:srgbClr val="FF0000"/>
                </a:solidFill>
                <a:latin typeface="Arial" charset="0"/>
              </a:rPr>
              <a:t>Example: Optical Inspection result (After 1</a:t>
            </a:r>
            <a:r>
              <a:rPr lang="en-US" altLang="ja-JP" sz="1800" u="sng" baseline="30000">
                <a:solidFill>
                  <a:srgbClr val="FF0000"/>
                </a:solidFill>
                <a:latin typeface="Arial" charset="0"/>
              </a:rPr>
              <a:t>st</a:t>
            </a:r>
            <a:r>
              <a:rPr lang="en-US" altLang="ja-JP" sz="1800" u="sng">
                <a:solidFill>
                  <a:srgbClr val="FF0000"/>
                </a:solidFill>
                <a:latin typeface="Arial" charset="0"/>
              </a:rPr>
              <a:t> VT)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4419600" y="5737225"/>
            <a:ext cx="4114800" cy="968375"/>
          </a:xfrm>
          <a:prstGeom prst="rect">
            <a:avLst/>
          </a:prstGeom>
          <a:noFill/>
          <a:ln w="25400">
            <a:solidFill>
              <a:srgbClr val="99CC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>
                <a:latin typeface="Arial" charset="0"/>
              </a:rPr>
              <a:t>Four pit type defect found at Outside weld area. </a:t>
            </a:r>
          </a:p>
          <a:p>
            <a:pPr>
              <a:spcBef>
                <a:spcPct val="50000"/>
              </a:spcBef>
            </a:pPr>
            <a:r>
              <a:rPr lang="en-US" altLang="ja-JP" sz="1400">
                <a:latin typeface="Arial" charset="0"/>
              </a:rPr>
              <a:t>(defects created by press work)</a:t>
            </a:r>
          </a:p>
          <a:p>
            <a:pPr>
              <a:spcBef>
                <a:spcPct val="50000"/>
              </a:spcBef>
            </a:pPr>
            <a:r>
              <a:rPr lang="en-US" altLang="ja-JP" sz="1400">
                <a:latin typeface="Arial" charset="0"/>
              </a:rPr>
              <a:t>On the EBW seam, there were no welding defect. </a:t>
            </a:r>
          </a:p>
        </p:txBody>
      </p:sp>
    </p:spTree>
    <p:extLst>
      <p:ext uri="{BB962C8B-B14F-4D97-AF65-F5344CB8AC3E}">
        <p14:creationId xmlns:p14="http://schemas.microsoft.com/office/powerpoint/2010/main" val="42247842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A0E5D-59B8-1148-BDA4-21EAA89E8317}" type="slidenum">
              <a:rPr lang="en-US" altLang="ja-JP"/>
              <a:pPr/>
              <a:t>11</a:t>
            </a:fld>
            <a:endParaRPr lang="en-US" altLang="ja-JP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85775"/>
            <a:ext cx="7905750" cy="614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76200"/>
            <a:ext cx="7772400" cy="762000"/>
          </a:xfrm>
        </p:spPr>
        <p:txBody>
          <a:bodyPr/>
          <a:lstStyle/>
          <a:p>
            <a:r>
              <a:rPr lang="en-US" altLang="ja-JP" sz="1800" u="sng">
                <a:solidFill>
                  <a:srgbClr val="FF0000"/>
                </a:solidFill>
                <a:latin typeface="Arial" charset="0"/>
              </a:rPr>
              <a:t>Relation of defect size and heating detected by thermo-sensors </a:t>
            </a:r>
            <a:endParaRPr lang="en-US" altLang="ja-JP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5292080" y="5157192"/>
            <a:ext cx="2023120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99CC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>
                <a:solidFill>
                  <a:srgbClr val="660066"/>
                </a:solidFill>
                <a:latin typeface="Arial" charset="0"/>
              </a:rPr>
              <a:t>No heating at 50 MV/m</a:t>
            </a:r>
          </a:p>
        </p:txBody>
      </p:sp>
    </p:spTree>
    <p:extLst>
      <p:ext uri="{BB962C8B-B14F-4D97-AF65-F5344CB8AC3E}">
        <p14:creationId xmlns:p14="http://schemas.microsoft.com/office/powerpoint/2010/main" val="3141577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84F5-FECD-DE49-A52A-A13B14EF2FDD}" type="slidenum">
              <a:rPr lang="en-US" altLang="ja-JP"/>
              <a:pPr/>
              <a:t>12</a:t>
            </a:fld>
            <a:endParaRPr lang="en-US" altLang="ja-JP"/>
          </a:p>
        </p:txBody>
      </p:sp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304800" y="712788"/>
          <a:ext cx="8534400" cy="5992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KGPlot" r:id="rId3" imgW="10236240" imgH="7188120" progId="KGraph_Plot">
                  <p:embed/>
                </p:oleObj>
              </mc:Choice>
              <mc:Fallback>
                <p:oleObj name="KGPlot" r:id="rId3" imgW="10236240" imgH="7188120" progId="KGraph_Plo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712788"/>
                        <a:ext cx="8534400" cy="5992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990600"/>
          </a:xfrm>
        </p:spPr>
        <p:txBody>
          <a:bodyPr/>
          <a:lstStyle/>
          <a:p>
            <a:r>
              <a:rPr lang="en-US" altLang="ja-JP" sz="1800" u="sng">
                <a:solidFill>
                  <a:srgbClr val="FF0000"/>
                </a:solidFill>
                <a:latin typeface="Arial" charset="0"/>
              </a:rPr>
              <a:t>Recent result of Vertical tests of #2 cavity: Qo-Eacc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595791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2ED9D-B16A-EC47-B864-8D3445BF42A3}" type="slidenum">
              <a:rPr lang="en-US" altLang="ja-JP"/>
              <a:pPr/>
              <a:t>13</a:t>
            </a:fld>
            <a:endParaRPr lang="en-US" altLang="ja-JP"/>
          </a:p>
        </p:txBody>
      </p:sp>
      <p:graphicFrame>
        <p:nvGraphicFramePr>
          <p:cNvPr id="9270" name="Group 54"/>
          <p:cNvGraphicFramePr>
            <a:graphicFrameLocks noGrp="1"/>
          </p:cNvGraphicFramePr>
          <p:nvPr/>
        </p:nvGraphicFramePr>
        <p:xfrm>
          <a:off x="933450" y="1190625"/>
          <a:ext cx="7277100" cy="4523232"/>
        </p:xfrm>
        <a:graphic>
          <a:graphicData uri="http://schemas.openxmlformats.org/drawingml/2006/table">
            <a:tbl>
              <a:tblPr/>
              <a:tblGrid>
                <a:gridCol w="1905000"/>
                <a:gridCol w="2667000"/>
                <a:gridCol w="2705100"/>
              </a:tblGrid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cERL 2-cell</a:t>
                      </a: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　</a:t>
                      </a: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(KEK)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9-cell TESLA-like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Frequency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1300 MHz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1300 MHz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R/Q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204.0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1016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287.8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Esp/Eacc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2.17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Hsp/Eacc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[Oe/MV/m]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42.2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41.0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K (coupling)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1.94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L (effec.)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0.23 m/cavity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Iris diameter.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BP diameter.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70 mm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88 mm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70 mm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80 mm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Other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Hsp on Equator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50 MV/m→2110 Oe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Hsp on Equator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45 MV/m→1845 Oe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64" name="Rectangle 48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990600"/>
          </a:xfrm>
        </p:spPr>
        <p:txBody>
          <a:bodyPr/>
          <a:lstStyle/>
          <a:p>
            <a:r>
              <a:rPr lang="en-US" altLang="ja-JP" sz="1800" u="sng">
                <a:solidFill>
                  <a:srgbClr val="FF0000"/>
                </a:solidFill>
                <a:latin typeface="Arial" charset="0"/>
              </a:rPr>
              <a:t>Cavity Parameters of 2-cell injector and 9-cell cavity</a:t>
            </a:r>
          </a:p>
        </p:txBody>
      </p:sp>
      <p:sp>
        <p:nvSpPr>
          <p:cNvPr id="9265" name="Text Box 49"/>
          <p:cNvSpPr txBox="1">
            <a:spLocks noChangeArrowheads="1"/>
          </p:cNvSpPr>
          <p:nvPr/>
        </p:nvSpPr>
        <p:spPr bwMode="auto">
          <a:xfrm>
            <a:off x="5867400" y="5943600"/>
            <a:ext cx="3200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>
                <a:latin typeface="Arial" charset="0"/>
              </a:rPr>
              <a:t>Calculated by E. Kako (by Superfish)</a:t>
            </a:r>
          </a:p>
        </p:txBody>
      </p:sp>
    </p:spTree>
    <p:extLst>
      <p:ext uri="{BB962C8B-B14F-4D97-AF65-F5344CB8AC3E}">
        <p14:creationId xmlns:p14="http://schemas.microsoft.com/office/powerpoint/2010/main" val="26760729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578B-C88D-C147-B28D-76752C1E5522}" type="slidenum">
              <a:rPr lang="en-US" altLang="ja-JP"/>
              <a:pPr/>
              <a:t>14</a:t>
            </a:fld>
            <a:endParaRPr lang="en-US" altLang="ja-JP"/>
          </a:p>
        </p:txBody>
      </p:sp>
      <p:graphicFrame>
        <p:nvGraphicFramePr>
          <p:cNvPr id="5180" name="Group 60"/>
          <p:cNvGraphicFramePr>
            <a:graphicFrameLocks noGrp="1"/>
          </p:cNvGraphicFramePr>
          <p:nvPr/>
        </p:nvGraphicFramePr>
        <p:xfrm>
          <a:off x="228600" y="919163"/>
          <a:ext cx="8763000" cy="5370575"/>
        </p:xfrm>
        <a:graphic>
          <a:graphicData uri="http://schemas.openxmlformats.org/drawingml/2006/table">
            <a:tbl>
              <a:tblPr/>
              <a:tblGrid>
                <a:gridCol w="1066800"/>
                <a:gridCol w="5029200"/>
                <a:gridCol w="2667000"/>
              </a:tblGrid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Max Eacc and Cause of limitation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Other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</a:t>
                      </a:r>
                      <a:r>
                        <a:rPr kumimoji="1" lang="en-US" altLang="ja-JP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st</a:t>
                      </a: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VT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Mar/2010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40.9 MV/m without Quench.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The test was stopped because a field exceeded 40MV/m.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Removed material = 125 um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</a:t>
                      </a:r>
                      <a:r>
                        <a:rPr kumimoji="1" lang="en-US" altLang="ja-JP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nd</a:t>
                      </a: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VT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April/2010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Vacuum leak happened during 2K high field measurement, then the test was stopped.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No quench at 14 MV/m in Liq He……….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Leak location was one ICT 70 flange (Low temperature side).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Removed material = 145 um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With HOM pick-up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(Type 0 Normal, gap = 0.5 mm)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3rd VT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Aug/2010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38.6 MV/m with Quench at HOM pick-up.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Sustainable field</a:t>
                      </a:r>
                      <a: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：</a:t>
                      </a: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12 MV/m outside liq. He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　　　　　　　　　　</a:t>
                      </a: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</a:t>
                      </a:r>
                      <a: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　</a:t>
                      </a: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17.4 MV/m in liq. He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Cause of limitation was a heating of HOM pick-up.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Removed material = 165 um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With HOM pick-up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(Type 0 Normal, gap = 0.5 mm)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</a:t>
                      </a:r>
                      <a:r>
                        <a:rPr kumimoji="1" lang="en-US" altLang="ja-JP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th</a:t>
                      </a: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VT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Oct/2010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42.6</a:t>
                      </a:r>
                      <a: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　</a:t>
                      </a: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MV/m with Quench at HOM pick-up.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Sustainable field</a:t>
                      </a:r>
                      <a: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：</a:t>
                      </a: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13 MV/m outside liq. He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　　　　　　　　　　　</a:t>
                      </a: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18.4 MV/m in liq. He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Cause of limitation was a heating of HOM pick-up.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Removed material = 185 um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With HOM pick-up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(Type 0 Normal, gap = 2.0 mm)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5th VT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Mar/2012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50.4 MV/m without Quench and Field Emission (in lig. He).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The test was stopped because a field exceeded 50MV/m.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(RF power limit)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Hsp on Equator is </a:t>
                      </a:r>
                      <a:r>
                        <a:rPr kumimoji="1" lang="en-US" altLang="ja-JP" sz="1400" b="0" i="0" u="sng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2127 Oe.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Removed material = 190 um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sng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With HOM pick-up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sng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(Type 2, gap = 2.0 mm)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52" name="Rectangle 3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990600"/>
          </a:xfrm>
        </p:spPr>
        <p:txBody>
          <a:bodyPr/>
          <a:lstStyle/>
          <a:p>
            <a:r>
              <a:rPr lang="en-US" altLang="ja-JP" sz="1800" u="sng">
                <a:solidFill>
                  <a:srgbClr val="FF0000"/>
                </a:solidFill>
                <a:latin typeface="Arial" charset="0"/>
              </a:rPr>
              <a:t>Result of Vertical tests of #2 cavity: History and Summary</a:t>
            </a:r>
          </a:p>
        </p:txBody>
      </p:sp>
    </p:spTree>
    <p:extLst>
      <p:ext uri="{BB962C8B-B14F-4D97-AF65-F5344CB8AC3E}">
        <p14:creationId xmlns:p14="http://schemas.microsoft.com/office/powerpoint/2010/main" val="3225783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151E8-C400-9F49-A93A-27259988E0CF}" type="slidenum">
              <a:rPr lang="en-US" altLang="ja-JP"/>
              <a:pPr/>
              <a:t>15</a:t>
            </a:fld>
            <a:endParaRPr lang="en-US" altLang="ja-JP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914400"/>
          </a:xfrm>
        </p:spPr>
        <p:txBody>
          <a:bodyPr/>
          <a:lstStyle/>
          <a:p>
            <a:r>
              <a:rPr lang="en-US" altLang="ja-JP" sz="1800" u="sng">
                <a:solidFill>
                  <a:srgbClr val="FF0000"/>
                </a:solidFill>
                <a:latin typeface="Arial" charset="0"/>
              </a:rPr>
              <a:t>Surface treatment</a:t>
            </a:r>
          </a:p>
        </p:txBody>
      </p:sp>
      <p:graphicFrame>
        <p:nvGraphicFramePr>
          <p:cNvPr id="6334" name="Group 190"/>
          <p:cNvGraphicFramePr>
            <a:graphicFrameLocks noGrp="1"/>
          </p:cNvGraphicFramePr>
          <p:nvPr/>
        </p:nvGraphicFramePr>
        <p:xfrm>
          <a:off x="152400" y="917575"/>
          <a:ext cx="8915400" cy="4553712"/>
        </p:xfrm>
        <a:graphic>
          <a:graphicData uri="http://schemas.openxmlformats.org/drawingml/2006/table">
            <a:tbl>
              <a:tblPr/>
              <a:tblGrid>
                <a:gridCol w="838200"/>
                <a:gridCol w="1371600"/>
                <a:gridCol w="990600"/>
                <a:gridCol w="2743200"/>
                <a:gridCol w="1371600"/>
                <a:gridCol w="1600200"/>
              </a:tblGrid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No.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Amount EP [um]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Current density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1st water rinsing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rinse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HPR [hour]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Other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Bulk EP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 + 100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Idle: 5 min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Case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Light EP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</a:t>
                      </a:r>
                      <a:r>
                        <a:rPr kumimoji="1" lang="en-US" altLang="ja-JP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st</a:t>
                      </a: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26-30 mA/cm2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Idle: 20 min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Case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FM-20 and HOT Bath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with Ultra-sonic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(1 hour + 1 hour)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2.5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2.5 (with Flange)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In coated Helicoflex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100 C Baking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Light EP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</a:t>
                      </a:r>
                      <a:r>
                        <a:rPr kumimoji="1" lang="en-US" altLang="ja-JP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nd</a:t>
                      </a: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24-30 mA/cm2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Idle: 20 min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Case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FM-20 and HOT Bath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with Ultra-sonic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(1 hour + 1 hour)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2.5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2.5 (with Flange)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In coated Helicoflex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100 C Baking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Light EP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</a:t>
                      </a:r>
                      <a:r>
                        <a:rPr kumimoji="1" lang="en-US" altLang="ja-JP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30-40 mA/cm2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Idle: 20 min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Case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FM-20 with Ultra-sonic (2 hours)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2.5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2.5 (with Flange)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In coated Helicoflex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100 C Baking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Light EP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</a:t>
                      </a:r>
                      <a:r>
                        <a:rPr kumimoji="1" lang="en-US" altLang="ja-JP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30-40 mA/cm2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Idle: 20 min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Case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FM-20 with Ultra-sonic (2 hours)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2.5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2.5 (with Flange)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In coated Helicoflex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100 C Baking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Light EP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</a:t>
                      </a:r>
                      <a:r>
                        <a:rPr kumimoji="1" lang="en-US" altLang="ja-JP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37-38 mA/cm2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Idle: 30 min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Case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sng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End Group cleaning by Brush.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FM-20 with Ultra-sonic (30 min)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sng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End Group cleaning again by Brush.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 (with Flange)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Sn coated Helicoflex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120 C Baking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301" name="Rectangle 157"/>
          <p:cNvSpPr>
            <a:spLocks noChangeArrowheads="1"/>
          </p:cNvSpPr>
          <p:nvPr/>
        </p:nvSpPr>
        <p:spPr bwMode="auto">
          <a:xfrm>
            <a:off x="381000" y="5607050"/>
            <a:ext cx="79248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200">
                <a:latin typeface="Arial" charset="0"/>
              </a:rPr>
              <a:t>Process of 1st water rinsing</a:t>
            </a:r>
          </a:p>
          <a:p>
            <a:pPr>
              <a:spcBef>
                <a:spcPct val="50000"/>
              </a:spcBef>
            </a:pPr>
            <a:r>
              <a:rPr lang="en-US" altLang="ja-JP" sz="1200">
                <a:latin typeface="Arial" charset="0"/>
              </a:rPr>
              <a:t>* Case 1: Water supply flow (4 min) -&gt; Pump off (2 min) : Repeat this cycle (total 40 min)</a:t>
            </a:r>
          </a:p>
          <a:p>
            <a:pPr>
              <a:spcBef>
                <a:spcPct val="50000"/>
              </a:spcBef>
            </a:pPr>
            <a:r>
              <a:rPr lang="en-US" altLang="ja-JP" sz="1200">
                <a:latin typeface="Arial" charset="0"/>
              </a:rPr>
              <a:t>* Case 2: Water supply flow (3 min) -&gt; Pump off (1 min) : Repeat this cycle (total 90 min)</a:t>
            </a:r>
          </a:p>
          <a:p>
            <a:pPr>
              <a:spcBef>
                <a:spcPct val="50000"/>
              </a:spcBef>
            </a:pPr>
            <a:r>
              <a:rPr lang="en-US" altLang="ja-JP" sz="1200">
                <a:latin typeface="Arial" charset="0"/>
              </a:rPr>
              <a:t>* Case 3: water fill-and-close (40 min), water supply flow 20min, and with cavity rotation 40min</a:t>
            </a:r>
            <a:r>
              <a:rPr lang="ja-JP" altLang="en-US" sz="1200">
                <a:latin typeface="Arial" charset="0"/>
              </a:rPr>
              <a:t>　</a:t>
            </a:r>
            <a:r>
              <a:rPr lang="en-US" altLang="ja-JP" sz="1200">
                <a:latin typeface="Arial" charset="0"/>
              </a:rPr>
              <a:t>: total 100min</a:t>
            </a:r>
          </a:p>
        </p:txBody>
      </p:sp>
    </p:spTree>
    <p:extLst>
      <p:ext uri="{BB962C8B-B14F-4D97-AF65-F5344CB8AC3E}">
        <p14:creationId xmlns:p14="http://schemas.microsoft.com/office/powerpoint/2010/main" val="36128073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696B9-FE16-ED48-9FFC-740F28D6E116}" type="slidenum">
              <a:rPr lang="en-US" altLang="ja-JP"/>
              <a:pPr/>
              <a:t>16</a:t>
            </a:fld>
            <a:endParaRPr lang="en-US" altLang="ja-JP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altLang="ja-JP" sz="1800" u="sng">
                <a:solidFill>
                  <a:srgbClr val="FF0000"/>
                </a:solidFill>
                <a:latin typeface="Arial" charset="0"/>
              </a:rPr>
              <a:t>Preparation of HOM pick-up (1): Surface Treatment and Cleaning Method</a:t>
            </a:r>
            <a:endParaRPr lang="en-US" altLang="ja-JP"/>
          </a:p>
        </p:txBody>
      </p:sp>
      <p:graphicFrame>
        <p:nvGraphicFramePr>
          <p:cNvPr id="10357" name="Group 117"/>
          <p:cNvGraphicFramePr>
            <a:graphicFrameLocks noGrp="1"/>
          </p:cNvGraphicFramePr>
          <p:nvPr/>
        </p:nvGraphicFramePr>
        <p:xfrm>
          <a:off x="152400" y="949325"/>
          <a:ext cx="8763000" cy="5084064"/>
        </p:xfrm>
        <a:graphic>
          <a:graphicData uri="http://schemas.openxmlformats.org/drawingml/2006/table">
            <a:tbl>
              <a:tblPr/>
              <a:tblGrid>
                <a:gridCol w="762000"/>
                <a:gridCol w="1447800"/>
                <a:gridCol w="3810000"/>
                <a:gridCol w="2743200"/>
              </a:tblGrid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No.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Type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Treatment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Cleaning Method after CP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</a:t>
                      </a:r>
                      <a:r>
                        <a:rPr kumimoji="1" lang="en-US" altLang="ja-JP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st</a:t>
                      </a: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VT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Without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</a:t>
                      </a:r>
                      <a:r>
                        <a:rPr kumimoji="1" lang="en-US" altLang="ja-JP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nd</a:t>
                      </a: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VT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Type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Feedthrough: only FM-20 with Ultra-sonic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Niobium antenna: Chemical polishing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                          (without mechanical polish)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FM-20 with Ultra-sonic ~ 10 min.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</a:t>
                      </a:r>
                      <a:r>
                        <a:rPr kumimoji="1" lang="en-US" altLang="ja-JP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rd</a:t>
                      </a: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VT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Type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Feedthrough: only FM-20 with Ultra-sonic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Niobium antenna: Chemical polishing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                          (without mechanical polish)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FM-20 with Ultra-sonic ~ 10 min.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</a:t>
                      </a:r>
                      <a:r>
                        <a:rPr kumimoji="1" lang="en-US" altLang="ja-JP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th</a:t>
                      </a: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VT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Type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Feedthrough: only FM-20 with Ultra-sonic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Niobium antenna: Chemical polishing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                          (without mechanical polish)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FM-20 with Ultra-sonic ~ 10 min.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</a:t>
                      </a:r>
                      <a:r>
                        <a:rPr kumimoji="1" lang="en-US" altLang="ja-JP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th </a:t>
                      </a: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VT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Type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Remove a brazing material near Joint point between inner conductor and niobium antenna.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Mechanical polishing on niobium antenna after fabrication (mirror finish).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Chemical polishing on niobium part (Total: 5 min).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After CP,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FM-20 with Ultra-sonic ~ 20 min.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Washing by sponge with FM-20.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Dry at Class 10.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28905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FDE58-76F8-4348-80B7-959197CAFF92}" type="slidenum">
              <a:rPr lang="en-US" altLang="ja-JP"/>
              <a:pPr/>
              <a:t>17</a:t>
            </a:fld>
            <a:endParaRPr lang="en-US" altLang="ja-JP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990600"/>
          </a:xfrm>
        </p:spPr>
        <p:txBody>
          <a:bodyPr/>
          <a:lstStyle/>
          <a:p>
            <a:r>
              <a:rPr lang="en-US" altLang="ja-JP" sz="1800" u="sng">
                <a:solidFill>
                  <a:srgbClr val="FF0000"/>
                </a:solidFill>
                <a:latin typeface="Arial" charset="0"/>
              </a:rPr>
              <a:t>Preparation of HOM pick-up (2): Structure of HOM pick-ups</a:t>
            </a:r>
          </a:p>
        </p:txBody>
      </p:sp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810000"/>
            <a:ext cx="3124200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228600" y="838200"/>
            <a:ext cx="121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ja-JP" sz="1400">
                <a:latin typeface="Arial" charset="0"/>
              </a:rPr>
              <a:t>Type 0</a:t>
            </a:r>
          </a:p>
        </p:txBody>
      </p:sp>
      <p:pic>
        <p:nvPicPr>
          <p:cNvPr id="18447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505200"/>
            <a:ext cx="21336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8452" name="Picture 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3505200"/>
            <a:ext cx="1752600" cy="151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8454" name="Picture 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768475"/>
            <a:ext cx="2362200" cy="132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8456" name="Picture 2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50988"/>
            <a:ext cx="2362200" cy="168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8457" name="Rectangle 25"/>
          <p:cNvSpPr>
            <a:spLocks noChangeArrowheads="1"/>
          </p:cNvSpPr>
          <p:nvPr/>
        </p:nvSpPr>
        <p:spPr bwMode="auto">
          <a:xfrm>
            <a:off x="4724400" y="838200"/>
            <a:ext cx="40386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ja-JP" sz="1400">
                <a:latin typeface="Arial" charset="0"/>
              </a:rPr>
              <a:t>Type 2: Improvement of cooling performance and surface conditions</a:t>
            </a:r>
          </a:p>
        </p:txBody>
      </p:sp>
      <p:sp>
        <p:nvSpPr>
          <p:cNvPr id="18458" name="Rectangle 26"/>
          <p:cNvSpPr>
            <a:spLocks noChangeArrowheads="1"/>
          </p:cNvSpPr>
          <p:nvPr/>
        </p:nvSpPr>
        <p:spPr bwMode="auto">
          <a:xfrm>
            <a:off x="3956050" y="1600200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>
                <a:latin typeface="Arial" charset="0"/>
              </a:rPr>
              <a:t>Seal</a:t>
            </a:r>
          </a:p>
        </p:txBody>
      </p:sp>
      <p:sp>
        <p:nvSpPr>
          <p:cNvPr id="18459" name="Line 27"/>
          <p:cNvSpPr>
            <a:spLocks noChangeShapeType="1"/>
          </p:cNvSpPr>
          <p:nvPr/>
        </p:nvSpPr>
        <p:spPr bwMode="auto">
          <a:xfrm>
            <a:off x="4572000" y="990600"/>
            <a:ext cx="0" cy="563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60" name="Rectangle 28"/>
          <p:cNvSpPr>
            <a:spLocks noChangeArrowheads="1"/>
          </p:cNvSpPr>
          <p:nvPr/>
        </p:nvSpPr>
        <p:spPr bwMode="auto">
          <a:xfrm>
            <a:off x="3124200" y="1219200"/>
            <a:ext cx="11001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>
                <a:latin typeface="Arial" charset="0"/>
              </a:rPr>
              <a:t>Nb antenna</a:t>
            </a:r>
          </a:p>
        </p:txBody>
      </p:sp>
      <p:sp>
        <p:nvSpPr>
          <p:cNvPr id="18461" name="Rectangle 29"/>
          <p:cNvSpPr>
            <a:spLocks noChangeArrowheads="1"/>
          </p:cNvSpPr>
          <p:nvPr/>
        </p:nvSpPr>
        <p:spPr bwMode="auto">
          <a:xfrm>
            <a:off x="1752600" y="1219200"/>
            <a:ext cx="11874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>
                <a:latin typeface="Arial" charset="0"/>
              </a:rPr>
              <a:t>Feedthrough</a:t>
            </a:r>
          </a:p>
        </p:txBody>
      </p:sp>
      <p:sp>
        <p:nvSpPr>
          <p:cNvPr id="18462" name="Line 30"/>
          <p:cNvSpPr>
            <a:spLocks noChangeShapeType="1"/>
          </p:cNvSpPr>
          <p:nvPr/>
        </p:nvSpPr>
        <p:spPr bwMode="auto">
          <a:xfrm flipH="1">
            <a:off x="3429000" y="3101975"/>
            <a:ext cx="0" cy="8604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63" name="Oval 31"/>
          <p:cNvSpPr>
            <a:spLocks noChangeArrowheads="1"/>
          </p:cNvSpPr>
          <p:nvPr/>
        </p:nvSpPr>
        <p:spPr bwMode="auto">
          <a:xfrm>
            <a:off x="3124200" y="2720975"/>
            <a:ext cx="457200" cy="4572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464" name="Rectangle 32"/>
          <p:cNvSpPr>
            <a:spLocks noChangeArrowheads="1"/>
          </p:cNvSpPr>
          <p:nvPr/>
        </p:nvSpPr>
        <p:spPr bwMode="auto">
          <a:xfrm>
            <a:off x="762000" y="6051550"/>
            <a:ext cx="30480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ja-JP" sz="1400">
                <a:latin typeface="Arial" charset="0"/>
              </a:rPr>
              <a:t>Surface on Nb antenna Tip</a:t>
            </a:r>
          </a:p>
          <a:p>
            <a:r>
              <a:rPr lang="ja-JP" altLang="en-US" sz="1400">
                <a:latin typeface="Arial" charset="0"/>
              </a:rPr>
              <a:t>“</a:t>
            </a:r>
            <a:r>
              <a:rPr lang="en-US" altLang="ja-JP" sz="1400">
                <a:latin typeface="Arial" charset="0"/>
              </a:rPr>
              <a:t>Turn off -&gt; CP</a:t>
            </a:r>
            <a:r>
              <a:rPr lang="ja-JP" altLang="en-US" sz="1400">
                <a:latin typeface="Arial" charset="0"/>
              </a:rPr>
              <a:t>”</a:t>
            </a:r>
            <a:endParaRPr lang="en-US" altLang="ja-JP" sz="1400">
              <a:latin typeface="Arial" charset="0"/>
            </a:endParaRPr>
          </a:p>
          <a:p>
            <a:r>
              <a:rPr lang="en-US" altLang="ja-JP" sz="1400" u="sng">
                <a:solidFill>
                  <a:srgbClr val="FF0000"/>
                </a:solidFill>
                <a:latin typeface="Arial" charset="0"/>
              </a:rPr>
              <a:t>Not Smooth at antenna tip</a:t>
            </a:r>
          </a:p>
        </p:txBody>
      </p:sp>
      <p:sp>
        <p:nvSpPr>
          <p:cNvPr id="18465" name="Rectangle 33"/>
          <p:cNvSpPr>
            <a:spLocks noChangeArrowheads="1"/>
          </p:cNvSpPr>
          <p:nvPr/>
        </p:nvSpPr>
        <p:spPr bwMode="auto">
          <a:xfrm>
            <a:off x="4724400" y="5410200"/>
            <a:ext cx="2286000" cy="1165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ja-JP" sz="1400">
                <a:latin typeface="Arial" charset="0"/>
              </a:rPr>
              <a:t>In case of </a:t>
            </a:r>
            <a:r>
              <a:rPr lang="ja-JP" altLang="en-US" sz="1400">
                <a:latin typeface="Arial" charset="0"/>
              </a:rPr>
              <a:t>“</a:t>
            </a:r>
            <a:r>
              <a:rPr lang="en-US" altLang="ja-JP" sz="1400">
                <a:latin typeface="Arial" charset="0"/>
              </a:rPr>
              <a:t>Turn off -&gt; Mechanical Polish -&gt; CP</a:t>
            </a:r>
            <a:r>
              <a:rPr lang="ja-JP" altLang="en-US" sz="1400">
                <a:latin typeface="Arial" charset="0"/>
              </a:rPr>
              <a:t>”</a:t>
            </a:r>
            <a:endParaRPr lang="en-US" altLang="ja-JP" sz="1400">
              <a:latin typeface="Arial" charset="0"/>
            </a:endParaRPr>
          </a:p>
          <a:p>
            <a:endParaRPr lang="en-US" altLang="ja-JP" sz="1400" u="sng">
              <a:solidFill>
                <a:srgbClr val="FF0000"/>
              </a:solidFill>
              <a:latin typeface="Arial" charset="0"/>
            </a:endParaRPr>
          </a:p>
          <a:p>
            <a:r>
              <a:rPr lang="en-US" altLang="ja-JP" sz="1400" u="sng">
                <a:solidFill>
                  <a:srgbClr val="FF0000"/>
                </a:solidFill>
                <a:latin typeface="Arial" charset="0"/>
              </a:rPr>
              <a:t>Get Smooth surface on antenna tip</a:t>
            </a:r>
          </a:p>
        </p:txBody>
      </p:sp>
      <p:sp>
        <p:nvSpPr>
          <p:cNvPr id="18467" name="Rectangle 35"/>
          <p:cNvSpPr>
            <a:spLocks noChangeArrowheads="1"/>
          </p:cNvSpPr>
          <p:nvPr/>
        </p:nvSpPr>
        <p:spPr bwMode="auto">
          <a:xfrm>
            <a:off x="3257550" y="2295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/>
          </a:p>
        </p:txBody>
      </p:sp>
      <p:pic>
        <p:nvPicPr>
          <p:cNvPr id="18466" name="Picture 3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11300"/>
            <a:ext cx="1981200" cy="170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69" name="Rectangle 37"/>
          <p:cNvSpPr>
            <a:spLocks noChangeArrowheads="1"/>
          </p:cNvSpPr>
          <p:nvPr/>
        </p:nvSpPr>
        <p:spPr bwMode="auto">
          <a:xfrm>
            <a:off x="3429000" y="2571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18471" name="Rectangle 39"/>
          <p:cNvSpPr>
            <a:spLocks noChangeArrowheads="1"/>
          </p:cNvSpPr>
          <p:nvPr/>
        </p:nvSpPr>
        <p:spPr bwMode="auto">
          <a:xfrm>
            <a:off x="3367088" y="2486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/>
          </a:p>
        </p:txBody>
      </p:sp>
      <p:pic>
        <p:nvPicPr>
          <p:cNvPr id="18470" name="Picture 3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681163"/>
            <a:ext cx="2133600" cy="1671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72" name="Line 40"/>
          <p:cNvSpPr>
            <a:spLocks noChangeShapeType="1"/>
          </p:cNvSpPr>
          <p:nvPr/>
        </p:nvSpPr>
        <p:spPr bwMode="auto">
          <a:xfrm>
            <a:off x="4191000" y="1905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73" name="Line 41"/>
          <p:cNvSpPr>
            <a:spLocks noChangeShapeType="1"/>
          </p:cNvSpPr>
          <p:nvPr/>
        </p:nvSpPr>
        <p:spPr bwMode="auto">
          <a:xfrm>
            <a:off x="3657600" y="1524000"/>
            <a:ext cx="152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74" name="Line 42"/>
          <p:cNvSpPr>
            <a:spLocks noChangeShapeType="1"/>
          </p:cNvSpPr>
          <p:nvPr/>
        </p:nvSpPr>
        <p:spPr bwMode="auto">
          <a:xfrm>
            <a:off x="2438400" y="15240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75" name="Line 43"/>
          <p:cNvSpPr>
            <a:spLocks noChangeShapeType="1"/>
          </p:cNvSpPr>
          <p:nvPr/>
        </p:nvSpPr>
        <p:spPr bwMode="auto">
          <a:xfrm flipH="1">
            <a:off x="6400800" y="1539875"/>
            <a:ext cx="9144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76" name="Rectangle 44"/>
          <p:cNvSpPr>
            <a:spLocks noChangeArrowheads="1"/>
          </p:cNvSpPr>
          <p:nvPr/>
        </p:nvSpPr>
        <p:spPr bwMode="auto">
          <a:xfrm>
            <a:off x="6934200" y="1295400"/>
            <a:ext cx="8540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>
                <a:latin typeface="Arial" charset="0"/>
              </a:rPr>
              <a:t>Male pin</a:t>
            </a:r>
          </a:p>
        </p:txBody>
      </p:sp>
      <p:pic>
        <p:nvPicPr>
          <p:cNvPr id="18477" name="Picture 4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5334000"/>
            <a:ext cx="1752600" cy="1316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8478" name="Rectangle 46"/>
          <p:cNvSpPr>
            <a:spLocks noChangeArrowheads="1"/>
          </p:cNvSpPr>
          <p:nvPr/>
        </p:nvSpPr>
        <p:spPr bwMode="auto">
          <a:xfrm>
            <a:off x="6553200" y="3459163"/>
            <a:ext cx="2355850" cy="2746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>
                <a:latin typeface="Arial" charset="0"/>
              </a:rPr>
              <a:t>Images: After Mechanical Polish</a:t>
            </a:r>
          </a:p>
        </p:txBody>
      </p:sp>
      <p:sp>
        <p:nvSpPr>
          <p:cNvPr id="18479" name="Line 47"/>
          <p:cNvSpPr>
            <a:spLocks noChangeShapeType="1"/>
          </p:cNvSpPr>
          <p:nvPr/>
        </p:nvSpPr>
        <p:spPr bwMode="auto">
          <a:xfrm>
            <a:off x="7391400" y="5029200"/>
            <a:ext cx="3810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80" name="Rectangle 48"/>
          <p:cNvSpPr>
            <a:spLocks noChangeArrowheads="1"/>
          </p:cNvSpPr>
          <p:nvPr/>
        </p:nvSpPr>
        <p:spPr bwMode="auto">
          <a:xfrm>
            <a:off x="7467600" y="5029200"/>
            <a:ext cx="13858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>
                <a:latin typeface="Arial" charset="0"/>
              </a:rPr>
              <a:t>Go to CP process</a:t>
            </a:r>
          </a:p>
        </p:txBody>
      </p:sp>
    </p:spTree>
    <p:extLst>
      <p:ext uri="{BB962C8B-B14F-4D97-AF65-F5344CB8AC3E}">
        <p14:creationId xmlns:p14="http://schemas.microsoft.com/office/powerpoint/2010/main" val="23163037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912E4-D9C4-3F4B-80DA-5F8B9B7759A0}" type="slidenum">
              <a:rPr lang="en-US" altLang="ja-JP"/>
              <a:pPr/>
              <a:t>18</a:t>
            </a:fld>
            <a:endParaRPr lang="en-US" altLang="ja-JP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514600"/>
            <a:ext cx="7772400" cy="1143000"/>
          </a:xfrm>
        </p:spPr>
        <p:txBody>
          <a:bodyPr/>
          <a:lstStyle/>
          <a:p>
            <a:r>
              <a:rPr lang="en-US" altLang="ja-JP" sz="3200">
                <a:latin typeface="Arial" charset="0"/>
              </a:rPr>
              <a:t>About 5th VT of #2 cavity</a:t>
            </a:r>
          </a:p>
        </p:txBody>
      </p:sp>
    </p:spTree>
    <p:extLst>
      <p:ext uri="{BB962C8B-B14F-4D97-AF65-F5344CB8AC3E}">
        <p14:creationId xmlns:p14="http://schemas.microsoft.com/office/powerpoint/2010/main" val="22340186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29E6-3B17-A444-A34F-4597BC8ED6BC}" type="slidenum">
              <a:rPr lang="en-US" altLang="ja-JP"/>
              <a:pPr/>
              <a:t>19</a:t>
            </a:fld>
            <a:endParaRPr lang="en-US" altLang="ja-JP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200"/>
            <a:ext cx="7543800" cy="549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381000"/>
            <a:ext cx="18288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2292" name="Line 4"/>
          <p:cNvSpPr>
            <a:spLocks noChangeShapeType="1"/>
          </p:cNvSpPr>
          <p:nvPr/>
        </p:nvSpPr>
        <p:spPr bwMode="auto">
          <a:xfrm flipV="1">
            <a:off x="4038600" y="1752600"/>
            <a:ext cx="30480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 flipV="1">
            <a:off x="2895600" y="1752600"/>
            <a:ext cx="41910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 flipV="1">
            <a:off x="4953000" y="1752600"/>
            <a:ext cx="21336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8229600" y="152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 flipV="1">
            <a:off x="8567738" y="733425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343400"/>
            <a:ext cx="1773238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2298" name="Rectangle 10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6629400" cy="838200"/>
          </a:xfrm>
        </p:spPr>
        <p:txBody>
          <a:bodyPr/>
          <a:lstStyle/>
          <a:p>
            <a:r>
              <a:rPr lang="en-US" altLang="ja-JP" sz="1800" u="sng">
                <a:solidFill>
                  <a:srgbClr val="FF0000"/>
                </a:solidFill>
                <a:latin typeface="Arial" charset="0"/>
              </a:rPr>
              <a:t>Process level during 2K high field measurement (5</a:t>
            </a:r>
            <a:r>
              <a:rPr lang="en-US" altLang="ja-JP" sz="1800" u="sng" baseline="30000">
                <a:solidFill>
                  <a:srgbClr val="FF0000"/>
                </a:solidFill>
                <a:latin typeface="Arial" charset="0"/>
              </a:rPr>
              <a:t>th</a:t>
            </a:r>
            <a:r>
              <a:rPr lang="en-US" altLang="ja-JP" sz="1800" u="sng">
                <a:solidFill>
                  <a:srgbClr val="FF0000"/>
                </a:solidFill>
                <a:latin typeface="Arial" charset="0"/>
              </a:rPr>
              <a:t> VT)</a:t>
            </a:r>
            <a:endParaRPr lang="en-US" altLang="ja-JP"/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7239000" y="381000"/>
            <a:ext cx="762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200">
                <a:latin typeface="Arial" charset="0"/>
              </a:rPr>
              <a:t>Pt (field)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7391400" y="1173163"/>
            <a:ext cx="762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200">
                <a:latin typeface="Arial" charset="0"/>
              </a:rPr>
              <a:t>Pref</a:t>
            </a:r>
          </a:p>
        </p:txBody>
      </p:sp>
    </p:spTree>
    <p:extLst>
      <p:ext uri="{BB962C8B-B14F-4D97-AF65-F5344CB8AC3E}">
        <p14:creationId xmlns:p14="http://schemas.microsoft.com/office/powerpoint/2010/main" val="1427820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987824" y="260648"/>
            <a:ext cx="3672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ERL 2-cell cavity #2</a:t>
            </a:r>
            <a:r>
              <a:rPr kumimoji="1" lang="en-US" altLang="ja-JP" sz="2400" dirty="0" smtClean="0"/>
              <a:t>   </a:t>
            </a:r>
            <a:r>
              <a:rPr lang="en-US" altLang="ja-JP" sz="2400" dirty="0"/>
              <a:t>5</a:t>
            </a:r>
            <a:r>
              <a:rPr kumimoji="1" lang="en-US" altLang="ja-JP" sz="2400" dirty="0" smtClean="0"/>
              <a:t>-</a:t>
            </a:r>
            <a:r>
              <a:rPr lang="en-US" altLang="ja-JP" sz="2400" dirty="0"/>
              <a:t>th</a:t>
            </a:r>
            <a:r>
              <a:rPr kumimoji="1" lang="en-US" altLang="ja-JP" sz="2400" dirty="0" smtClean="0"/>
              <a:t> VT</a:t>
            </a:r>
            <a:endParaRPr kumimoji="1" lang="ja-JP" altLang="en-US" sz="2400" dirty="0"/>
          </a:p>
        </p:txBody>
      </p:sp>
      <p:pic>
        <p:nvPicPr>
          <p:cNvPr id="4" name="図 3" descr="ERL2cell#2-5th-VT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556792"/>
            <a:ext cx="7100327" cy="514918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771800" y="940078"/>
            <a:ext cx="3204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u="sng"/>
              <a:t>Detail report in the end of slides</a:t>
            </a:r>
            <a:endParaRPr kumimoji="1" lang="ja-JP" altLang="en-US" u="sng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7504" y="126812"/>
            <a:ext cx="96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March 6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75179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35BF5-144C-A840-A03B-185C68EB0D66}" type="slidenum">
              <a:rPr lang="en-US" altLang="ja-JP"/>
              <a:pPr/>
              <a:t>20</a:t>
            </a:fld>
            <a:endParaRPr lang="en-US" altLang="ja-JP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200"/>
            <a:ext cx="4572000" cy="366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433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2400"/>
            <a:ext cx="4572000" cy="762000"/>
          </a:xfrm>
        </p:spPr>
        <p:txBody>
          <a:bodyPr/>
          <a:lstStyle/>
          <a:p>
            <a:r>
              <a:rPr lang="en-US" altLang="ja-JP" sz="1800" u="sng">
                <a:solidFill>
                  <a:srgbClr val="FF0000"/>
                </a:solidFill>
                <a:latin typeface="Arial" charset="0"/>
              </a:rPr>
              <a:t>Frequency and Qext change during cooldown (5</a:t>
            </a:r>
            <a:r>
              <a:rPr lang="en-US" altLang="ja-JP" sz="1800" u="sng" baseline="30000">
                <a:solidFill>
                  <a:srgbClr val="FF0000"/>
                </a:solidFill>
                <a:latin typeface="Arial" charset="0"/>
              </a:rPr>
              <a:t>th</a:t>
            </a:r>
            <a:r>
              <a:rPr lang="en-US" altLang="ja-JP" sz="1800" u="sng">
                <a:solidFill>
                  <a:srgbClr val="FF0000"/>
                </a:solidFill>
                <a:latin typeface="Arial" charset="0"/>
              </a:rPr>
              <a:t> VT)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76200" y="5102225"/>
            <a:ext cx="4495800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>
                <a:latin typeface="Arial" charset="0"/>
              </a:rPr>
              <a:t>Tuning of HOM couplers for accelerating mode was very well.</a:t>
            </a:r>
          </a:p>
          <a:p>
            <a:pPr>
              <a:spcBef>
                <a:spcPct val="50000"/>
              </a:spcBef>
            </a:pPr>
            <a:r>
              <a:rPr lang="en-US" altLang="ja-JP" sz="1400">
                <a:latin typeface="Arial" charset="0"/>
              </a:rPr>
              <a:t>Resonant Frequency at Room temp (vacuum). is 1297.685 MHz.</a:t>
            </a:r>
          </a:p>
        </p:txBody>
      </p:sp>
    </p:spTree>
    <p:extLst>
      <p:ext uri="{BB962C8B-B14F-4D97-AF65-F5344CB8AC3E}">
        <p14:creationId xmlns:p14="http://schemas.microsoft.com/office/powerpoint/2010/main" val="30679036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9A92F-673B-8448-A4D4-E57022D781D6}" type="slidenum">
              <a:rPr lang="en-US" altLang="ja-JP"/>
              <a:pPr/>
              <a:t>21</a:t>
            </a:fld>
            <a:endParaRPr lang="en-US" altLang="ja-JP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30350"/>
            <a:ext cx="4572000" cy="379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79563"/>
            <a:ext cx="4572000" cy="369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536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1066800"/>
          </a:xfrm>
        </p:spPr>
        <p:txBody>
          <a:bodyPr/>
          <a:lstStyle/>
          <a:p>
            <a:r>
              <a:rPr lang="en-US" altLang="ja-JP" sz="1800" u="sng">
                <a:solidFill>
                  <a:srgbClr val="FF0000"/>
                </a:solidFill>
                <a:latin typeface="Arial" charset="0"/>
              </a:rPr>
              <a:t>Lorentz force detuning (5</a:t>
            </a:r>
            <a:r>
              <a:rPr lang="en-US" altLang="ja-JP" sz="1800" u="sng" baseline="30000">
                <a:solidFill>
                  <a:srgbClr val="FF0000"/>
                </a:solidFill>
                <a:latin typeface="Arial" charset="0"/>
              </a:rPr>
              <a:t>th</a:t>
            </a:r>
            <a:r>
              <a:rPr lang="en-US" altLang="ja-JP" sz="1800" u="sng">
                <a:solidFill>
                  <a:srgbClr val="FF0000"/>
                </a:solidFill>
                <a:latin typeface="Arial" charset="0"/>
              </a:rPr>
              <a:t> VT)</a:t>
            </a:r>
          </a:p>
        </p:txBody>
      </p:sp>
    </p:spTree>
    <p:extLst>
      <p:ext uri="{BB962C8B-B14F-4D97-AF65-F5344CB8AC3E}">
        <p14:creationId xmlns:p14="http://schemas.microsoft.com/office/powerpoint/2010/main" val="23928113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B0C07-4C55-6648-9651-7FB420E6C652}" type="slidenum">
              <a:rPr lang="en-US" altLang="ja-JP"/>
              <a:pPr/>
              <a:t>22</a:t>
            </a:fld>
            <a:endParaRPr lang="en-US" altLang="ja-JP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76300" y="0"/>
            <a:ext cx="7391400" cy="1143000"/>
          </a:xfrm>
        </p:spPr>
        <p:txBody>
          <a:bodyPr/>
          <a:lstStyle/>
          <a:p>
            <a:r>
              <a:rPr lang="en-US" altLang="ja-JP" sz="1800" u="sng">
                <a:solidFill>
                  <a:srgbClr val="FF0000"/>
                </a:solidFill>
                <a:latin typeface="Arial" charset="0"/>
              </a:rPr>
              <a:t>Trend during 2K high field (5</a:t>
            </a:r>
            <a:r>
              <a:rPr lang="en-US" altLang="ja-JP" sz="1800" u="sng" baseline="30000">
                <a:solidFill>
                  <a:srgbClr val="FF0000"/>
                </a:solidFill>
                <a:latin typeface="Arial" charset="0"/>
              </a:rPr>
              <a:t>th</a:t>
            </a:r>
            <a:r>
              <a:rPr lang="en-US" altLang="ja-JP" sz="1800" u="sng">
                <a:solidFill>
                  <a:srgbClr val="FF0000"/>
                </a:solidFill>
                <a:latin typeface="Arial" charset="0"/>
              </a:rPr>
              <a:t> VT)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764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45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419100" y="5562600"/>
            <a:ext cx="83058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>
                <a:latin typeface="Arial" charset="0"/>
              </a:rPr>
              <a:t>A process happened at 50 MV/m, then X-ray level was degrease. (Final: 50 uSv/h at 50.4 MV/m)</a:t>
            </a:r>
          </a:p>
          <a:p>
            <a:pPr>
              <a:spcBef>
                <a:spcPct val="50000"/>
              </a:spcBef>
            </a:pPr>
            <a:r>
              <a:rPr lang="en-US" altLang="ja-JP" sz="1400">
                <a:latin typeface="Arial" charset="0"/>
              </a:rPr>
              <a:t>During 2K High field test, the RF power was supplied always on. </a:t>
            </a:r>
          </a:p>
          <a:p>
            <a:pPr>
              <a:spcBef>
                <a:spcPct val="50000"/>
              </a:spcBef>
            </a:pPr>
            <a:r>
              <a:rPr lang="en-US" altLang="ja-JP" sz="1400">
                <a:latin typeface="Arial" charset="0"/>
              </a:rPr>
              <a:t>Qext of HOM couplers were not changed (no quench </a:t>
            </a:r>
            <a:r>
              <a:rPr lang="en-US" altLang="ja-JP" sz="1400">
                <a:latin typeface="Arial" charset="0"/>
              </a:rPr>
              <a:t>observed</a:t>
            </a:r>
            <a:r>
              <a:rPr lang="en-US" altLang="ja-JP" sz="1400">
                <a:latin typeface="Arial" charset="0"/>
              </a:rPr>
              <a:t> at HOM pickups).</a:t>
            </a:r>
          </a:p>
        </p:txBody>
      </p:sp>
    </p:spTree>
    <p:extLst>
      <p:ext uri="{BB962C8B-B14F-4D97-AF65-F5344CB8AC3E}">
        <p14:creationId xmlns:p14="http://schemas.microsoft.com/office/powerpoint/2010/main" val="1568380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824B6-9637-554A-A11A-2DDFED64FE48}" type="slidenum">
              <a:rPr lang="en-US" altLang="ja-JP"/>
              <a:pPr/>
              <a:t>23</a:t>
            </a:fld>
            <a:endParaRPr lang="en-US" altLang="ja-JP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74663"/>
            <a:ext cx="4419600" cy="1125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253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609600"/>
          </a:xfrm>
        </p:spPr>
        <p:txBody>
          <a:bodyPr/>
          <a:lstStyle/>
          <a:p>
            <a:r>
              <a:rPr lang="en-US" altLang="ja-JP" sz="1800" u="sng">
                <a:solidFill>
                  <a:srgbClr val="FF0000"/>
                </a:solidFill>
                <a:latin typeface="Arial" charset="0"/>
              </a:rPr>
              <a:t>Reference of world record of Hsp on Equator</a:t>
            </a:r>
            <a:endParaRPr lang="en-US" altLang="ja-JP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533400"/>
            <a:ext cx="4495800" cy="611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330517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4572000" y="6096000"/>
            <a:ext cx="4267200" cy="2286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51022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419872" y="260648"/>
            <a:ext cx="2364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MHI-</a:t>
            </a:r>
            <a:r>
              <a:rPr kumimoji="1" lang="en-US" altLang="ja-JP" sz="2400" dirty="0" smtClean="0"/>
              <a:t>020   1-st VT</a:t>
            </a:r>
            <a:endParaRPr kumimoji="1" lang="ja-JP" altLang="en-US" sz="2400" dirty="0"/>
          </a:p>
        </p:txBody>
      </p:sp>
      <p:pic>
        <p:nvPicPr>
          <p:cNvPr id="2" name="図 1" descr="MHI-020-1st-VT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08" y="1340768"/>
            <a:ext cx="6768752" cy="5291933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2123728" y="813233"/>
            <a:ext cx="5418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heavy field emission </a:t>
            </a:r>
            <a:r>
              <a:rPr kumimoji="1" lang="ja-JP" altLang="en-US">
                <a:sym typeface="Wingdings"/>
              </a:rPr>
              <a:t></a:t>
            </a:r>
            <a:r>
              <a:rPr kumimoji="1" lang="en-US" altLang="ja-JP">
                <a:sym typeface="Wingdings"/>
              </a:rPr>
              <a:t> input RF cable break happened!</a:t>
            </a:r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7504" y="126812"/>
            <a:ext cx="1078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March 15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3180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427984" y="260648"/>
            <a:ext cx="3557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KEK</a:t>
            </a:r>
            <a:r>
              <a:rPr kumimoji="1" lang="en-US" altLang="ja-JP" sz="2400" dirty="0"/>
              <a:t>-</a:t>
            </a:r>
            <a:r>
              <a:rPr kumimoji="1" lang="en-US" altLang="ja-JP" sz="2400" dirty="0" smtClean="0"/>
              <a:t>00(w/o HOM)   </a:t>
            </a:r>
            <a:r>
              <a:rPr lang="en-US" altLang="ja-JP" sz="2400" dirty="0"/>
              <a:t>1</a:t>
            </a:r>
            <a:r>
              <a:rPr kumimoji="1" lang="en-US" altLang="ja-JP" sz="2400" dirty="0" smtClean="0"/>
              <a:t>-</a:t>
            </a:r>
            <a:r>
              <a:rPr lang="en-US" altLang="ja-JP" sz="2400" dirty="0"/>
              <a:t>st</a:t>
            </a:r>
            <a:r>
              <a:rPr kumimoji="1" lang="en-US" altLang="ja-JP" sz="2400" dirty="0" smtClean="0"/>
              <a:t> VT</a:t>
            </a:r>
            <a:endParaRPr kumimoji="1" lang="ja-JP" altLang="en-US" sz="2400" dirty="0"/>
          </a:p>
        </p:txBody>
      </p:sp>
      <p:pic>
        <p:nvPicPr>
          <p:cNvPr id="4" name="図 3" descr="KEK#0_low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95541"/>
            <a:ext cx="3851920" cy="1073522"/>
          </a:xfrm>
          <a:prstGeom prst="rect">
            <a:avLst/>
          </a:prstGeom>
        </p:spPr>
      </p:pic>
      <p:pic>
        <p:nvPicPr>
          <p:cNvPr id="2" name="図 1" descr="KEK#0_1st_VT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469063"/>
            <a:ext cx="6733853" cy="5388937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07504" y="126812"/>
            <a:ext cx="1078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March 29</a:t>
            </a:r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572000" y="849244"/>
            <a:ext cx="36829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limited by input RF cable break-down </a:t>
            </a:r>
          </a:p>
          <a:p>
            <a:r>
              <a:rPr kumimoji="1" lang="en-US" altLang="ja-JP"/>
              <a:t>(at N-type J-J juction)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3156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987824" y="260648"/>
            <a:ext cx="36599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KEK</a:t>
            </a:r>
            <a:r>
              <a:rPr kumimoji="1" lang="en-US" altLang="ja-JP" sz="2400" dirty="0"/>
              <a:t>-</a:t>
            </a:r>
            <a:r>
              <a:rPr kumimoji="1" lang="en-US" altLang="ja-JP" sz="2400" dirty="0" smtClean="0"/>
              <a:t>00(w/o HOM)   </a:t>
            </a:r>
            <a:r>
              <a:rPr lang="en-US" altLang="ja-JP" sz="2400" dirty="0"/>
              <a:t>2</a:t>
            </a:r>
            <a:r>
              <a:rPr kumimoji="1" lang="en-US" altLang="ja-JP" sz="2400" dirty="0" smtClean="0"/>
              <a:t>-</a:t>
            </a:r>
            <a:r>
              <a:rPr lang="en-US" altLang="ja-JP" sz="2400" dirty="0"/>
              <a:t>nd</a:t>
            </a:r>
            <a:r>
              <a:rPr kumimoji="1" lang="en-US" altLang="ja-JP" sz="2400" dirty="0" smtClean="0"/>
              <a:t> VT</a:t>
            </a:r>
            <a:endParaRPr kumimoji="1" lang="ja-JP" altLang="en-US" sz="2400" dirty="0"/>
          </a:p>
        </p:txBody>
      </p:sp>
      <p:pic>
        <p:nvPicPr>
          <p:cNvPr id="4" name="図 3" descr="KEK-00-2nd-VT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374428"/>
            <a:ext cx="6859884" cy="5483572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07504" y="126812"/>
            <a:ext cx="79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April 5</a:t>
            </a:r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627784" y="940078"/>
            <a:ext cx="5435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limited by cell#2 defects, other cells were over 40MV/m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985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419872" y="260648"/>
            <a:ext cx="2364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MHI-</a:t>
            </a:r>
            <a:r>
              <a:rPr kumimoji="1" lang="en-US" altLang="ja-JP" sz="2400" dirty="0" smtClean="0"/>
              <a:t>021   </a:t>
            </a:r>
            <a:r>
              <a:rPr lang="en-US" altLang="ja-JP" sz="2400" dirty="0"/>
              <a:t>1</a:t>
            </a:r>
            <a:r>
              <a:rPr kumimoji="1" lang="en-US" altLang="ja-JP" sz="2400" dirty="0" smtClean="0"/>
              <a:t>-</a:t>
            </a:r>
            <a:r>
              <a:rPr lang="en-US" altLang="ja-JP" sz="2400" dirty="0"/>
              <a:t>st</a:t>
            </a:r>
            <a:r>
              <a:rPr kumimoji="1" lang="en-US" altLang="ja-JP" sz="2400" dirty="0" smtClean="0"/>
              <a:t> VT</a:t>
            </a:r>
            <a:endParaRPr kumimoji="1" lang="ja-JP" altLang="en-US" sz="2400" dirty="0"/>
          </a:p>
        </p:txBody>
      </p:sp>
      <p:pic>
        <p:nvPicPr>
          <p:cNvPr id="6" name="図 5" descr="MHI-021-1st-VT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052736"/>
            <a:ext cx="6687457" cy="5616624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07504" y="126812"/>
            <a:ext cx="912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April 12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1665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915816" y="260648"/>
            <a:ext cx="3557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HIT</a:t>
            </a:r>
            <a:r>
              <a:rPr kumimoji="1" lang="en-US" altLang="ja-JP" sz="2400" dirty="0"/>
              <a:t>-</a:t>
            </a:r>
            <a:r>
              <a:rPr kumimoji="1" lang="en-US" altLang="ja-JP" sz="2400" dirty="0" smtClean="0"/>
              <a:t>02(with HOM)   </a:t>
            </a:r>
            <a:r>
              <a:rPr lang="en-US" altLang="ja-JP" sz="2400" dirty="0"/>
              <a:t>1</a:t>
            </a:r>
            <a:r>
              <a:rPr kumimoji="1" lang="en-US" altLang="ja-JP" sz="2400" dirty="0" smtClean="0"/>
              <a:t>-</a:t>
            </a:r>
            <a:r>
              <a:rPr lang="en-US" altLang="ja-JP" sz="2400" dirty="0"/>
              <a:t>st</a:t>
            </a:r>
            <a:r>
              <a:rPr kumimoji="1" lang="en-US" altLang="ja-JP" sz="2400" dirty="0" smtClean="0"/>
              <a:t> VT</a:t>
            </a:r>
            <a:endParaRPr kumimoji="1" lang="ja-JP" altLang="en-US" sz="2400" dirty="0"/>
          </a:p>
        </p:txBody>
      </p:sp>
      <p:pic>
        <p:nvPicPr>
          <p:cNvPr id="5" name="図 4" descr="HIT-02-1st-VT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12776"/>
            <a:ext cx="6988102" cy="5216624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07504" y="126812"/>
            <a:ext cx="912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April 26</a:t>
            </a:r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20848" y="868070"/>
            <a:ext cx="7751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It has many defects on several Iris and beam pipe, however, it went up 35MV/m.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4717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34F7A-E60A-194A-B832-8187B47461ED}" type="slidenum">
              <a:rPr lang="en-US" altLang="ja-JP"/>
              <a:pPr/>
              <a:t>8</a:t>
            </a:fld>
            <a:endParaRPr lang="en-US" altLang="ja-JP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752600"/>
            <a:ext cx="7772400" cy="1143000"/>
          </a:xfrm>
        </p:spPr>
        <p:txBody>
          <a:bodyPr/>
          <a:lstStyle/>
          <a:p>
            <a:r>
              <a:rPr lang="en-US" altLang="ja-JP" sz="2400">
                <a:latin typeface="Arial" charset="0"/>
              </a:rPr>
              <a:t>History and Recent result of cERL 2-cell cavity #2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2895600" y="5257800"/>
            <a:ext cx="3352800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800">
                <a:latin typeface="Arial" charset="0"/>
              </a:rPr>
              <a:t>K. Watanabe (KEK)</a:t>
            </a:r>
          </a:p>
          <a:p>
            <a:pPr algn="ctr">
              <a:spcBef>
                <a:spcPct val="50000"/>
              </a:spcBef>
            </a:pPr>
            <a:r>
              <a:rPr lang="en-US" altLang="ja-JP" sz="1800">
                <a:latin typeface="Arial" charset="0"/>
              </a:rPr>
              <a:t>May/2012</a:t>
            </a:r>
          </a:p>
        </p:txBody>
      </p:sp>
    </p:spTree>
    <p:extLst>
      <p:ext uri="{BB962C8B-B14F-4D97-AF65-F5344CB8AC3E}">
        <p14:creationId xmlns:p14="http://schemas.microsoft.com/office/powerpoint/2010/main" val="1107214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A7D61-C510-C94C-9BFB-B12310CF5FB8}" type="slidenum">
              <a:rPr lang="en-US" altLang="ja-JP"/>
              <a:pPr/>
              <a:t>9</a:t>
            </a:fld>
            <a:endParaRPr lang="en-US" altLang="ja-JP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838200"/>
          </a:xfrm>
        </p:spPr>
        <p:txBody>
          <a:bodyPr/>
          <a:lstStyle/>
          <a:p>
            <a:r>
              <a:rPr lang="en-US" altLang="ja-JP" sz="1800" u="sng">
                <a:solidFill>
                  <a:srgbClr val="FF0000"/>
                </a:solidFill>
                <a:latin typeface="Arial" charset="0"/>
              </a:rPr>
              <a:t>Log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52400" y="836613"/>
            <a:ext cx="4419600" cy="594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200">
                <a:latin typeface="Arial" charset="0"/>
              </a:rPr>
              <a:t>Mar/2009: Fabrication cavity by MHI</a:t>
            </a:r>
          </a:p>
          <a:p>
            <a:pPr>
              <a:spcBef>
                <a:spcPct val="50000"/>
              </a:spcBef>
            </a:pPr>
            <a:r>
              <a:rPr lang="en-US" altLang="ja-JP" sz="1200">
                <a:latin typeface="Arial" charset="0"/>
              </a:rPr>
              <a:t>July/2009: Bulk EP (5 + 100 um) and Annealing</a:t>
            </a:r>
          </a:p>
          <a:p>
            <a:pPr>
              <a:spcBef>
                <a:spcPct val="50000"/>
              </a:spcBef>
            </a:pPr>
            <a:r>
              <a:rPr lang="en-US" altLang="ja-JP" sz="1200">
                <a:latin typeface="Arial" charset="0"/>
              </a:rPr>
              <a:t>Feb/2010: Light EP (20 um) and 1</a:t>
            </a:r>
            <a:r>
              <a:rPr lang="en-US" altLang="ja-JP" sz="1200" baseline="30000">
                <a:latin typeface="Arial" charset="0"/>
              </a:rPr>
              <a:t>st</a:t>
            </a:r>
            <a:r>
              <a:rPr lang="en-US" altLang="ja-JP" sz="1200">
                <a:latin typeface="Arial" charset="0"/>
              </a:rPr>
              <a:t> VT </a:t>
            </a:r>
          </a:p>
          <a:p>
            <a:pPr>
              <a:spcBef>
                <a:spcPct val="50000"/>
              </a:spcBef>
            </a:pPr>
            <a:r>
              <a:rPr lang="en-US" altLang="ja-JP" sz="1200">
                <a:latin typeface="Arial" charset="0"/>
              </a:rPr>
              <a:t>April/2010: Light EP (20 um) </a:t>
            </a:r>
          </a:p>
          <a:p>
            <a:pPr>
              <a:spcBef>
                <a:spcPct val="50000"/>
              </a:spcBef>
            </a:pPr>
            <a:r>
              <a:rPr lang="en-US" altLang="ja-JP" sz="1200">
                <a:latin typeface="Arial" charset="0"/>
              </a:rPr>
              <a:t>                  and 2</a:t>
            </a:r>
            <a:r>
              <a:rPr lang="en-US" altLang="ja-JP" sz="1200" baseline="30000">
                <a:latin typeface="Arial" charset="0"/>
              </a:rPr>
              <a:t>nd</a:t>
            </a:r>
            <a:r>
              <a:rPr lang="en-US" altLang="ja-JP" sz="1200">
                <a:latin typeface="Arial" charset="0"/>
              </a:rPr>
              <a:t> VT with HOM pick-up (Type 0 Normal)</a:t>
            </a:r>
          </a:p>
          <a:p>
            <a:pPr>
              <a:spcBef>
                <a:spcPct val="50000"/>
              </a:spcBef>
            </a:pPr>
            <a:r>
              <a:rPr lang="en-US" altLang="ja-JP" sz="1200">
                <a:latin typeface="Arial" charset="0"/>
              </a:rPr>
              <a:t>July/2010: Light EP (20 um)</a:t>
            </a:r>
          </a:p>
          <a:p>
            <a:pPr>
              <a:spcBef>
                <a:spcPct val="50000"/>
              </a:spcBef>
            </a:pPr>
            <a:r>
              <a:rPr lang="en-US" altLang="ja-JP" sz="1200">
                <a:latin typeface="Arial" charset="0"/>
              </a:rPr>
              <a:t>Aug/2010: 3</a:t>
            </a:r>
            <a:r>
              <a:rPr lang="en-US" altLang="ja-JP" sz="1200" baseline="30000">
                <a:latin typeface="Arial" charset="0"/>
              </a:rPr>
              <a:t>rd</a:t>
            </a:r>
            <a:r>
              <a:rPr lang="en-US" altLang="ja-JP" sz="1200">
                <a:latin typeface="Arial" charset="0"/>
              </a:rPr>
              <a:t> VT with HOM pick-up (Type 0 Normal)</a:t>
            </a:r>
          </a:p>
          <a:p>
            <a:pPr>
              <a:spcBef>
                <a:spcPct val="50000"/>
              </a:spcBef>
            </a:pPr>
            <a:r>
              <a:rPr lang="en-US" altLang="ja-JP" sz="1200">
                <a:latin typeface="Arial" charset="0"/>
              </a:rPr>
              <a:t>Sep/2010: Light EP (20 um)</a:t>
            </a:r>
          </a:p>
          <a:p>
            <a:pPr>
              <a:spcBef>
                <a:spcPct val="50000"/>
              </a:spcBef>
            </a:pPr>
            <a:r>
              <a:rPr lang="en-US" altLang="ja-JP" sz="1200">
                <a:latin typeface="Arial" charset="0"/>
              </a:rPr>
              <a:t>Oct/2010: 4</a:t>
            </a:r>
            <a:r>
              <a:rPr lang="en-US" altLang="ja-JP" sz="1200" baseline="30000">
                <a:latin typeface="Arial" charset="0"/>
              </a:rPr>
              <a:t>th</a:t>
            </a:r>
            <a:r>
              <a:rPr lang="en-US" altLang="ja-JP" sz="1200">
                <a:latin typeface="Arial" charset="0"/>
              </a:rPr>
              <a:t> VT with HOM pick-up (Type 0 Normal)</a:t>
            </a:r>
          </a:p>
          <a:p>
            <a:pPr>
              <a:spcBef>
                <a:spcPct val="50000"/>
              </a:spcBef>
            </a:pPr>
            <a:endParaRPr lang="en-US" altLang="ja-JP" sz="120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altLang="ja-JP" sz="1200">
                <a:latin typeface="Arial" charset="0"/>
              </a:rPr>
              <a:t>Feb/2012: Light EP (5um)</a:t>
            </a:r>
          </a:p>
          <a:p>
            <a:pPr>
              <a:spcBef>
                <a:spcPct val="50000"/>
              </a:spcBef>
            </a:pPr>
            <a:r>
              <a:rPr lang="en-US" altLang="ja-JP" sz="1200">
                <a:latin typeface="Arial" charset="0"/>
              </a:rPr>
              <a:t>Mar/2012: 5</a:t>
            </a:r>
            <a:r>
              <a:rPr lang="en-US" altLang="ja-JP" sz="1200" baseline="30000">
                <a:latin typeface="Arial" charset="0"/>
              </a:rPr>
              <a:t>th</a:t>
            </a:r>
            <a:r>
              <a:rPr lang="en-US" altLang="ja-JP" sz="1200">
                <a:latin typeface="Arial" charset="0"/>
              </a:rPr>
              <a:t> VT with HOM pick-up (Type 2)</a:t>
            </a:r>
          </a:p>
          <a:p>
            <a:pPr>
              <a:spcBef>
                <a:spcPct val="50000"/>
              </a:spcBef>
            </a:pPr>
            <a:endParaRPr lang="en-US" altLang="ja-JP" sz="1200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n-US" altLang="ja-JP" sz="1200">
              <a:latin typeface="Arial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ja-JP" sz="1200">
                <a:latin typeface="Arial" charset="0"/>
              </a:rPr>
              <a:t>1</a:t>
            </a:r>
            <a:r>
              <a:rPr lang="en-US" altLang="ja-JP" sz="1200" baseline="30000">
                <a:latin typeface="Arial" charset="0"/>
              </a:rPr>
              <a:t>st</a:t>
            </a:r>
            <a:r>
              <a:rPr lang="en-US" altLang="ja-JP" sz="1200">
                <a:latin typeface="Arial" charset="0"/>
              </a:rPr>
              <a:t> VT: to check the cavity performance (quality check).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ja-JP" sz="1200">
                <a:latin typeface="Arial" charset="0"/>
              </a:rPr>
              <a:t>2</a:t>
            </a:r>
            <a:r>
              <a:rPr lang="en-US" altLang="ja-JP" sz="1200" baseline="30000">
                <a:latin typeface="Arial" charset="0"/>
              </a:rPr>
              <a:t>nd</a:t>
            </a:r>
            <a:r>
              <a:rPr lang="en-US" altLang="ja-JP" sz="1200">
                <a:latin typeface="Arial" charset="0"/>
              </a:rPr>
              <a:t> ~ 5</a:t>
            </a:r>
            <a:r>
              <a:rPr lang="en-US" altLang="ja-JP" sz="1200" baseline="30000">
                <a:latin typeface="Arial" charset="0"/>
              </a:rPr>
              <a:t>th</a:t>
            </a:r>
            <a:r>
              <a:rPr lang="en-US" altLang="ja-JP" sz="1200">
                <a:latin typeface="Arial" charset="0"/>
              </a:rPr>
              <a:t> VT: to study a performance of HOM coupler</a:t>
            </a:r>
          </a:p>
          <a:p>
            <a:pPr>
              <a:spcBef>
                <a:spcPct val="50000"/>
              </a:spcBef>
            </a:pPr>
            <a:r>
              <a:rPr lang="en-US" altLang="ja-JP" sz="1200">
                <a:latin typeface="Arial" charset="0"/>
              </a:rPr>
              <a:t>                     and HOM pick-ups. </a:t>
            </a:r>
          </a:p>
          <a:p>
            <a:pPr>
              <a:spcBef>
                <a:spcPct val="50000"/>
              </a:spcBef>
            </a:pPr>
            <a:r>
              <a:rPr lang="en-US" altLang="ja-JP" sz="1200">
                <a:latin typeface="Arial" charset="0"/>
              </a:rPr>
              <a:t>                    </a:t>
            </a:r>
            <a:r>
              <a:rPr lang="en-US" altLang="ja-JP" sz="1200">
                <a:solidFill>
                  <a:srgbClr val="FF0000"/>
                </a:solidFill>
                <a:latin typeface="Arial" charset="0"/>
              </a:rPr>
              <a:t>Measurement of </a:t>
            </a:r>
            <a:r>
              <a:rPr lang="en-US" altLang="ja-JP" sz="1400">
                <a:solidFill>
                  <a:srgbClr val="FF0000"/>
                </a:solidFill>
                <a:latin typeface="Arial" charset="0"/>
              </a:rPr>
              <a:t>sustainable field without </a:t>
            </a:r>
          </a:p>
          <a:p>
            <a:pPr>
              <a:spcBef>
                <a:spcPct val="50000"/>
              </a:spcBef>
            </a:pPr>
            <a:r>
              <a:rPr lang="en-US" altLang="ja-JP" sz="1400">
                <a:solidFill>
                  <a:srgbClr val="FF0000"/>
                </a:solidFill>
                <a:latin typeface="Arial" charset="0"/>
              </a:rPr>
              <a:t>                 quench at HOM coupler at CW</a:t>
            </a:r>
          </a:p>
          <a:p>
            <a:pPr>
              <a:spcBef>
                <a:spcPct val="50000"/>
              </a:spcBef>
            </a:pPr>
            <a:r>
              <a:rPr lang="en-US" altLang="ja-JP" sz="1400">
                <a:solidFill>
                  <a:srgbClr val="FF0000"/>
                </a:solidFill>
                <a:latin typeface="Arial" charset="0"/>
              </a:rPr>
              <a:t>                 The field was raised to a rf power limit </a:t>
            </a:r>
          </a:p>
          <a:p>
            <a:pPr>
              <a:spcBef>
                <a:spcPct val="50000"/>
              </a:spcBef>
            </a:pPr>
            <a:r>
              <a:rPr lang="en-US" altLang="ja-JP" sz="1400">
                <a:solidFill>
                  <a:srgbClr val="FF0000"/>
                </a:solidFill>
                <a:latin typeface="Arial" charset="0"/>
              </a:rPr>
              <a:t>                 or heating limit of HOM pick-ups. 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823913"/>
            <a:ext cx="1752600" cy="161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823913"/>
            <a:ext cx="1828800" cy="159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4572000" y="2816225"/>
            <a:ext cx="4495800" cy="366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200">
                <a:latin typeface="Arial" charset="0"/>
              </a:rPr>
              <a:t>cERL injector 2-cell cavity #2 (Proto-type model)</a:t>
            </a:r>
          </a:p>
          <a:p>
            <a:pPr>
              <a:spcBef>
                <a:spcPct val="50000"/>
              </a:spcBef>
            </a:pPr>
            <a:r>
              <a:rPr lang="en-US" altLang="ja-JP" sz="1200">
                <a:latin typeface="Arial" charset="0"/>
              </a:rPr>
              <a:t>(With two input coupler port and five loop-type HOM couplers)</a:t>
            </a:r>
          </a:p>
          <a:p>
            <a:pPr>
              <a:spcBef>
                <a:spcPct val="50000"/>
              </a:spcBef>
            </a:pPr>
            <a:r>
              <a:rPr lang="en-US" altLang="ja-JP" sz="1200" u="sng">
                <a:solidFill>
                  <a:srgbClr val="FF0000"/>
                </a:solidFill>
                <a:latin typeface="Arial" charset="0"/>
              </a:rPr>
              <a:t>Target Gradient is 15 MV/m at CW in Cryomodule.</a:t>
            </a:r>
            <a:r>
              <a:rPr lang="en-US" altLang="ja-JP" sz="1200">
                <a:latin typeface="Arial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altLang="ja-JP" sz="1200">
                <a:latin typeface="Arial" charset="0"/>
              </a:rPr>
              <a:t>* Cavity design by E. Kako</a:t>
            </a:r>
          </a:p>
          <a:p>
            <a:pPr>
              <a:spcBef>
                <a:spcPct val="50000"/>
              </a:spcBef>
            </a:pPr>
            <a:r>
              <a:rPr lang="en-US" altLang="ja-JP" sz="1200">
                <a:latin typeface="Arial" charset="0"/>
              </a:rPr>
              <a:t>* HOM coupler and feed-through design by K. Watanabe</a:t>
            </a:r>
          </a:p>
          <a:p>
            <a:pPr>
              <a:spcBef>
                <a:spcPct val="50000"/>
              </a:spcBef>
            </a:pPr>
            <a:endParaRPr lang="en-US" altLang="ja-JP" sz="120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altLang="ja-JP" sz="1200">
                <a:latin typeface="Arial" charset="0"/>
              </a:rPr>
              <a:t>* Optical Inspection was done after each treatment. </a:t>
            </a:r>
          </a:p>
          <a:p>
            <a:pPr>
              <a:spcBef>
                <a:spcPct val="50000"/>
              </a:spcBef>
            </a:pPr>
            <a:r>
              <a:rPr lang="en-US" altLang="ja-JP" sz="1200">
                <a:latin typeface="Arial" charset="0"/>
              </a:rPr>
              <a:t>  </a:t>
            </a:r>
            <a:r>
              <a:rPr lang="en-US" altLang="ja-JP" sz="1200" u="sng">
                <a:solidFill>
                  <a:srgbClr val="FF0000"/>
                </a:solidFill>
                <a:latin typeface="Arial" charset="0"/>
              </a:rPr>
              <a:t>Few defects found at Outside weld area.</a:t>
            </a:r>
          </a:p>
          <a:p>
            <a:pPr>
              <a:spcBef>
                <a:spcPct val="50000"/>
              </a:spcBef>
            </a:pPr>
            <a:r>
              <a:rPr lang="en-US" altLang="ja-JP" sz="1200">
                <a:latin typeface="Arial" charset="0"/>
              </a:rPr>
              <a:t>  </a:t>
            </a:r>
            <a:r>
              <a:rPr lang="en-US" altLang="ja-JP" sz="1200" u="sng">
                <a:solidFill>
                  <a:srgbClr val="FF0000"/>
                </a:solidFill>
                <a:latin typeface="Arial" charset="0"/>
              </a:rPr>
              <a:t>These defects created by press work.</a:t>
            </a:r>
            <a:r>
              <a:rPr lang="en-US" altLang="ja-JP" sz="1200">
                <a:latin typeface="Arial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altLang="ja-JP" sz="1200">
                <a:latin typeface="Arial" charset="0"/>
              </a:rPr>
              <a:t>  On the weld area, there are no welding defect. </a:t>
            </a:r>
          </a:p>
          <a:p>
            <a:pPr>
              <a:spcBef>
                <a:spcPct val="50000"/>
              </a:spcBef>
            </a:pPr>
            <a:endParaRPr lang="en-US" altLang="ja-JP" sz="120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altLang="ja-JP" sz="1200">
                <a:latin typeface="Arial" charset="0"/>
              </a:rPr>
              <a:t>* The LLRF measurement, HOM study, RF tuning, optical inspection, preparation part, assembly work and VT were done by K. Watanabe with few Technicians. </a:t>
            </a:r>
          </a:p>
        </p:txBody>
      </p:sp>
      <p:pic>
        <p:nvPicPr>
          <p:cNvPr id="308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738313"/>
            <a:ext cx="1143000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899592" y="4221088"/>
            <a:ext cx="249469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>
                <a:latin typeface="Helvetica"/>
                <a:cs typeface="Helvetica"/>
              </a:rPr>
              <a:t>total EP removal =190µm</a:t>
            </a:r>
            <a:endParaRPr kumimoji="1" lang="ja-JP" altLang="en-US" sz="160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857739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10527</TotalTime>
  <Words>1869</Words>
  <Application>Microsoft Macintosh PowerPoint</Application>
  <PresentationFormat>画面に合わせる (4:3)</PresentationFormat>
  <Paragraphs>333</Paragraphs>
  <Slides>23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25" baseType="lpstr">
      <vt:lpstr>Office テーマ</vt:lpstr>
      <vt:lpstr>KaleidaGraph Plot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History and Recent result of cERL 2-cell cavity #2</vt:lpstr>
      <vt:lpstr>Log</vt:lpstr>
      <vt:lpstr>Example: Optical Inspection result (After 1st VT)</vt:lpstr>
      <vt:lpstr>Relation of defect size and heating detected by thermo-sensors </vt:lpstr>
      <vt:lpstr>Recent result of Vertical tests of #2 cavity: Qo-Eacc</vt:lpstr>
      <vt:lpstr>Cavity Parameters of 2-cell injector and 9-cell cavity</vt:lpstr>
      <vt:lpstr>Result of Vertical tests of #2 cavity: History and Summary</vt:lpstr>
      <vt:lpstr>Surface treatment</vt:lpstr>
      <vt:lpstr>Preparation of HOM pick-up (1): Surface Treatment and Cleaning Method</vt:lpstr>
      <vt:lpstr>Preparation of HOM pick-up (2): Structure of HOM pick-ups</vt:lpstr>
      <vt:lpstr>About 5th VT of #2 cavity</vt:lpstr>
      <vt:lpstr>Process level during 2K high field measurement (5th VT)</vt:lpstr>
      <vt:lpstr>Frequency and Qext change during cooldown (5th VT)</vt:lpstr>
      <vt:lpstr>Lorentz force detuning (5th VT)</vt:lpstr>
      <vt:lpstr>Trend during 2K high field (5th VT)</vt:lpstr>
      <vt:lpstr>Reference of world record of Hsp on Equator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早野 仁司</dc:creator>
  <cp:lastModifiedBy>早野 仁司</cp:lastModifiedBy>
  <cp:revision>185</cp:revision>
  <dcterms:created xsi:type="dcterms:W3CDTF">2011-02-22T06:19:24Z</dcterms:created>
  <dcterms:modified xsi:type="dcterms:W3CDTF">2012-05-08T04:08:36Z</dcterms:modified>
</cp:coreProperties>
</file>