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4" r:id="rId2"/>
    <p:sldMasterId id="2147483696" r:id="rId3"/>
  </p:sldMasterIdLst>
  <p:notesMasterIdLst>
    <p:notesMasterId r:id="rId24"/>
  </p:notesMasterIdLst>
  <p:sldIdLst>
    <p:sldId id="326" r:id="rId4"/>
    <p:sldId id="327" r:id="rId5"/>
    <p:sldId id="328" r:id="rId6"/>
    <p:sldId id="329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06" r:id="rId19"/>
    <p:sldId id="330" r:id="rId20"/>
    <p:sldId id="334" r:id="rId21"/>
    <p:sldId id="332" r:id="rId22"/>
    <p:sldId id="333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5" autoAdjust="0"/>
    <p:restoredTop sz="94631" autoAdjust="0"/>
  </p:normalViewPr>
  <p:slideViewPr>
    <p:cSldViewPr>
      <p:cViewPr varScale="1">
        <p:scale>
          <a:sx n="104" d="100"/>
          <a:sy n="104" d="100"/>
        </p:scale>
        <p:origin x="-3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f97\Desktop\Cornell%20data\ACCEL9\2012-04-05-A9\A9-2012Apr05_VT_KEK_cal_table_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A9 2012Apr5</a:t>
            </a: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12398080309535646"/>
          <c:y val="9.6507651028301111E-2"/>
          <c:w val="0.69689027078931798"/>
          <c:h val="0.8069136344029415"/>
        </c:manualLayout>
      </c:layout>
      <c:scatterChart>
        <c:scatterStyle val="lineMarker"/>
        <c:ser>
          <c:idx val="0"/>
          <c:order val="0"/>
          <c:tx>
            <c:v>Qo, 2.0K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xVal>
            <c:numRef>
              <c:f>'2012Apr05-A9-1_8K'!$A$62:$A$76</c:f>
              <c:numCache>
                <c:formatCode>General</c:formatCode>
                <c:ptCount val="15"/>
                <c:pt idx="0">
                  <c:v>39.14</c:v>
                </c:pt>
                <c:pt idx="1">
                  <c:v>38.67</c:v>
                </c:pt>
                <c:pt idx="2">
                  <c:v>36.410000000000004</c:v>
                </c:pt>
                <c:pt idx="3">
                  <c:v>35.370000000000005</c:v>
                </c:pt>
                <c:pt idx="4">
                  <c:v>32.54</c:v>
                </c:pt>
                <c:pt idx="5">
                  <c:v>26.439999999999987</c:v>
                </c:pt>
                <c:pt idx="6">
                  <c:v>22.5</c:v>
                </c:pt>
                <c:pt idx="7">
                  <c:v>17.420000000000002</c:v>
                </c:pt>
                <c:pt idx="8">
                  <c:v>12.29</c:v>
                </c:pt>
                <c:pt idx="9">
                  <c:v>9.7100000000000009</c:v>
                </c:pt>
                <c:pt idx="10">
                  <c:v>7.3</c:v>
                </c:pt>
                <c:pt idx="11">
                  <c:v>5.46</c:v>
                </c:pt>
                <c:pt idx="12">
                  <c:v>3.79</c:v>
                </c:pt>
                <c:pt idx="13">
                  <c:v>2.66</c:v>
                </c:pt>
                <c:pt idx="14">
                  <c:v>2.96</c:v>
                </c:pt>
              </c:numCache>
            </c:numRef>
          </c:xVal>
          <c:yVal>
            <c:numRef>
              <c:f>'2012Apr05-A9-1_8K'!$B$62:$B$76</c:f>
              <c:numCache>
                <c:formatCode>0.00E+00</c:formatCode>
                <c:ptCount val="15"/>
                <c:pt idx="0">
                  <c:v>6298600000</c:v>
                </c:pt>
                <c:pt idx="1">
                  <c:v>6416100000</c:v>
                </c:pt>
                <c:pt idx="2">
                  <c:v>6596100000</c:v>
                </c:pt>
                <c:pt idx="3">
                  <c:v>7867900000</c:v>
                </c:pt>
                <c:pt idx="4">
                  <c:v>9294400000</c:v>
                </c:pt>
                <c:pt idx="5">
                  <c:v>9099700000</c:v>
                </c:pt>
                <c:pt idx="6">
                  <c:v>11040000000</c:v>
                </c:pt>
                <c:pt idx="7">
                  <c:v>12682000000</c:v>
                </c:pt>
                <c:pt idx="8">
                  <c:v>12856000000</c:v>
                </c:pt>
                <c:pt idx="9">
                  <c:v>14359000000</c:v>
                </c:pt>
                <c:pt idx="10">
                  <c:v>14481000000</c:v>
                </c:pt>
                <c:pt idx="11">
                  <c:v>15182000000</c:v>
                </c:pt>
                <c:pt idx="12">
                  <c:v>14688000000</c:v>
                </c:pt>
                <c:pt idx="13">
                  <c:v>14143000000</c:v>
                </c:pt>
                <c:pt idx="14">
                  <c:v>16938000000</c:v>
                </c:pt>
              </c:numCache>
            </c:numRef>
          </c:yVal>
        </c:ser>
        <c:ser>
          <c:idx val="1"/>
          <c:order val="2"/>
          <c:tx>
            <c:v>Qo, 1.8K</c:v>
          </c:tx>
          <c:spPr>
            <a:ln w="28575">
              <a:noFill/>
            </a:ln>
          </c:spPr>
          <c:marker>
            <c:symbol val="diamond"/>
            <c:size val="8"/>
            <c:spPr>
              <a:solidFill>
                <a:srgbClr val="0000FF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'2012Apr05-A9-1_8K'!$A$76:$A$89</c:f>
              <c:numCache>
                <c:formatCode>General</c:formatCode>
                <c:ptCount val="14"/>
                <c:pt idx="0">
                  <c:v>2.96</c:v>
                </c:pt>
                <c:pt idx="1">
                  <c:v>3.8</c:v>
                </c:pt>
                <c:pt idx="2">
                  <c:v>4.6499999999999995</c:v>
                </c:pt>
                <c:pt idx="3">
                  <c:v>6.02</c:v>
                </c:pt>
                <c:pt idx="4">
                  <c:v>7.08</c:v>
                </c:pt>
                <c:pt idx="5">
                  <c:v>8.66</c:v>
                </c:pt>
                <c:pt idx="6">
                  <c:v>10.58</c:v>
                </c:pt>
                <c:pt idx="7">
                  <c:v>12.64</c:v>
                </c:pt>
                <c:pt idx="8">
                  <c:v>18.72</c:v>
                </c:pt>
                <c:pt idx="9">
                  <c:v>14.93</c:v>
                </c:pt>
                <c:pt idx="10">
                  <c:v>22.58</c:v>
                </c:pt>
                <c:pt idx="11">
                  <c:v>26.85</c:v>
                </c:pt>
                <c:pt idx="12">
                  <c:v>30.759999999999987</c:v>
                </c:pt>
                <c:pt idx="13">
                  <c:v>35.47</c:v>
                </c:pt>
              </c:numCache>
            </c:numRef>
          </c:xVal>
          <c:yVal>
            <c:numRef>
              <c:f>'2012Apr05-A9-1_8K'!$B$76:$B$89</c:f>
              <c:numCache>
                <c:formatCode>0.00E+00</c:formatCode>
                <c:ptCount val="14"/>
                <c:pt idx="0">
                  <c:v>16938000000</c:v>
                </c:pt>
                <c:pt idx="1">
                  <c:v>18455000000</c:v>
                </c:pt>
                <c:pt idx="2">
                  <c:v>18266000000</c:v>
                </c:pt>
                <c:pt idx="3">
                  <c:v>20249000000</c:v>
                </c:pt>
                <c:pt idx="4">
                  <c:v>19170000000</c:v>
                </c:pt>
                <c:pt idx="5">
                  <c:v>18245000000</c:v>
                </c:pt>
                <c:pt idx="6">
                  <c:v>19098000000</c:v>
                </c:pt>
                <c:pt idx="7">
                  <c:v>18579000000</c:v>
                </c:pt>
                <c:pt idx="8">
                  <c:v>17782000000</c:v>
                </c:pt>
                <c:pt idx="9">
                  <c:v>18061000000</c:v>
                </c:pt>
                <c:pt idx="10">
                  <c:v>16621000000</c:v>
                </c:pt>
                <c:pt idx="11">
                  <c:v>15874000000</c:v>
                </c:pt>
                <c:pt idx="12">
                  <c:v>14559000000</c:v>
                </c:pt>
                <c:pt idx="13">
                  <c:v>14721000000</c:v>
                </c:pt>
              </c:numCache>
            </c:numRef>
          </c:yVal>
        </c:ser>
        <c:dLbls/>
        <c:axId val="80096640"/>
        <c:axId val="80115200"/>
      </c:scatterChart>
      <c:scatterChart>
        <c:scatterStyle val="lineMarker"/>
        <c:ser>
          <c:idx val="3"/>
          <c:order val="1"/>
          <c:tx>
            <c:v>rad, 2K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7030A0"/>
              </a:solidFill>
            </c:spPr>
          </c:marker>
          <c:xVal>
            <c:numRef>
              <c:f>'2012Apr05-A9-1_8K'!$A$20:$A$38</c:f>
              <c:numCache>
                <c:formatCode>General</c:formatCode>
                <c:ptCount val="19"/>
                <c:pt idx="0">
                  <c:v>26.19</c:v>
                </c:pt>
                <c:pt idx="1">
                  <c:v>29.7</c:v>
                </c:pt>
                <c:pt idx="2">
                  <c:v>27.03</c:v>
                </c:pt>
                <c:pt idx="3">
                  <c:v>31.06</c:v>
                </c:pt>
                <c:pt idx="4">
                  <c:v>33.200000000000003</c:v>
                </c:pt>
                <c:pt idx="5">
                  <c:v>32.36</c:v>
                </c:pt>
                <c:pt idx="6">
                  <c:v>31.23</c:v>
                </c:pt>
                <c:pt idx="7">
                  <c:v>29.47</c:v>
                </c:pt>
                <c:pt idx="8">
                  <c:v>32.51</c:v>
                </c:pt>
                <c:pt idx="9">
                  <c:v>32.28</c:v>
                </c:pt>
                <c:pt idx="10">
                  <c:v>33.08</c:v>
                </c:pt>
                <c:pt idx="11">
                  <c:v>34.04</c:v>
                </c:pt>
                <c:pt idx="12">
                  <c:v>33.58</c:v>
                </c:pt>
                <c:pt idx="13">
                  <c:v>33.880000000000003</c:v>
                </c:pt>
                <c:pt idx="14">
                  <c:v>36.130000000000003</c:v>
                </c:pt>
                <c:pt idx="15">
                  <c:v>36.590000000000003</c:v>
                </c:pt>
                <c:pt idx="16">
                  <c:v>37.370000000000005</c:v>
                </c:pt>
                <c:pt idx="17">
                  <c:v>37.47</c:v>
                </c:pt>
                <c:pt idx="18">
                  <c:v>37.4</c:v>
                </c:pt>
              </c:numCache>
            </c:numRef>
          </c:xVal>
          <c:yVal>
            <c:numRef>
              <c:f>'2012Apr05-A9-1_8K'!$W$20:$W$38</c:f>
              <c:numCache>
                <c:formatCode>0.00E+00</c:formatCode>
                <c:ptCount val="19"/>
                <c:pt idx="0">
                  <c:v>1300</c:v>
                </c:pt>
                <c:pt idx="1">
                  <c:v>3000</c:v>
                </c:pt>
                <c:pt idx="3">
                  <c:v>5000</c:v>
                </c:pt>
                <c:pt idx="18">
                  <c:v>34000</c:v>
                </c:pt>
              </c:numCache>
            </c:numRef>
          </c:yVal>
        </c:ser>
        <c:ser>
          <c:idx val="2"/>
          <c:order val="3"/>
          <c:tx>
            <c:v>rad, 1.8K</c:v>
          </c:tx>
          <c:spPr>
            <a:ln w="28575">
              <a:noFill/>
            </a:ln>
          </c:spPr>
          <c:marker>
            <c:spPr>
              <a:solidFill>
                <a:srgbClr val="00B0F0"/>
              </a:solidFill>
            </c:spPr>
          </c:marker>
          <c:xVal>
            <c:numRef>
              <c:f>'2012Apr05-A9-1_8K'!$A$84:$A$93</c:f>
              <c:numCache>
                <c:formatCode>General</c:formatCode>
                <c:ptCount val="10"/>
                <c:pt idx="0">
                  <c:v>18.72</c:v>
                </c:pt>
                <c:pt idx="1">
                  <c:v>14.93</c:v>
                </c:pt>
                <c:pt idx="2">
                  <c:v>22.58</c:v>
                </c:pt>
                <c:pt idx="3">
                  <c:v>26.85</c:v>
                </c:pt>
                <c:pt idx="4">
                  <c:v>30.759999999999987</c:v>
                </c:pt>
                <c:pt idx="5">
                  <c:v>35.47</c:v>
                </c:pt>
                <c:pt idx="6">
                  <c:v>35.82</c:v>
                </c:pt>
                <c:pt idx="7">
                  <c:v>35.65</c:v>
                </c:pt>
                <c:pt idx="8">
                  <c:v>35.43</c:v>
                </c:pt>
                <c:pt idx="9">
                  <c:v>34.950000000000003</c:v>
                </c:pt>
              </c:numCache>
            </c:numRef>
          </c:xVal>
          <c:yVal>
            <c:numRef>
              <c:f>'2012Apr05-A9-1_8K'!$W$84:$W$93</c:f>
              <c:numCache>
                <c:formatCode>0.00E+00</c:formatCode>
                <c:ptCount val="10"/>
                <c:pt idx="0">
                  <c:v>0.12000000000000002</c:v>
                </c:pt>
                <c:pt idx="1">
                  <c:v>1.7000000000000015E-2</c:v>
                </c:pt>
                <c:pt idx="2">
                  <c:v>7</c:v>
                </c:pt>
                <c:pt idx="3">
                  <c:v>100</c:v>
                </c:pt>
                <c:pt idx="4">
                  <c:v>700</c:v>
                </c:pt>
                <c:pt idx="5">
                  <c:v>2600</c:v>
                </c:pt>
                <c:pt idx="6">
                  <c:v>6000</c:v>
                </c:pt>
                <c:pt idx="9">
                  <c:v>10000</c:v>
                </c:pt>
              </c:numCache>
            </c:numRef>
          </c:yVal>
        </c:ser>
        <c:dLbls/>
        <c:axId val="80127488"/>
        <c:axId val="80117120"/>
      </c:scatterChart>
      <c:valAx>
        <c:axId val="80096640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Eacc [MV/m]</a:t>
                </a:r>
              </a:p>
            </c:rich>
          </c:tx>
          <c:layout>
            <c:manualLayout>
              <c:xMode val="edge"/>
              <c:yMode val="edge"/>
              <c:x val="0.47559340230397601"/>
              <c:y val="0.96294153342252986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115200"/>
        <c:crosses val="autoZero"/>
        <c:crossBetween val="midCat"/>
      </c:valAx>
      <c:valAx>
        <c:axId val="80115200"/>
        <c:scaling>
          <c:logBase val="10"/>
          <c:orientation val="minMax"/>
          <c:min val="1000000000"/>
        </c:scaling>
        <c:axPos val="l"/>
        <c:majorGridlines/>
        <c:minorGridlines/>
        <c:title>
          <c:tx>
            <c:rich>
              <a:bodyPr rot="0" vert="horz"/>
              <a:lstStyle/>
              <a:p>
                <a:pPr>
                  <a:defRPr sz="2800"/>
                </a:pPr>
                <a:r>
                  <a:rPr lang="en-US" sz="2800"/>
                  <a:t>Qo</a:t>
                </a:r>
              </a:p>
            </c:rich>
          </c:tx>
          <c:layout>
            <c:manualLayout>
              <c:xMode val="edge"/>
              <c:yMode val="edge"/>
              <c:x val="3.1749653772180954E-2"/>
              <c:y val="0.34285672508206771"/>
            </c:manualLayout>
          </c:layout>
        </c:title>
        <c:numFmt formatCode="0.00E+00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096640"/>
        <c:crosses val="autoZero"/>
        <c:crossBetween val="midCat"/>
      </c:valAx>
      <c:valAx>
        <c:axId val="80117120"/>
        <c:scaling>
          <c:logBase val="10"/>
          <c:orientation val="minMax"/>
        </c:scaling>
        <c:axPos val="r"/>
        <c:title>
          <c:tx>
            <c:rich>
              <a:bodyPr rot="0" vert="horz"/>
              <a:lstStyle/>
              <a:p>
                <a:pPr>
                  <a:defRPr sz="2000"/>
                </a:pPr>
                <a:r>
                  <a:rPr lang="en-US" sz="2000"/>
                  <a:t>Rad [mR/h]</a:t>
                </a:r>
              </a:p>
            </c:rich>
          </c:tx>
          <c:layout>
            <c:manualLayout>
              <c:xMode val="edge"/>
              <c:yMode val="edge"/>
              <c:x val="0.84583850135377658"/>
              <c:y val="0.35899318850801293"/>
            </c:manualLayout>
          </c:layout>
        </c:title>
        <c:numFmt formatCode="0.00E+00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127488"/>
        <c:crosses val="max"/>
        <c:crossBetween val="midCat"/>
      </c:valAx>
      <c:valAx>
        <c:axId val="80127488"/>
        <c:scaling>
          <c:orientation val="minMax"/>
        </c:scaling>
        <c:delete val="1"/>
        <c:axPos val="b"/>
        <c:numFmt formatCode="General" sourceLinked="1"/>
        <c:tickLblPos val="none"/>
        <c:crossAx val="801171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4639200871492686"/>
          <c:y val="0.11880063008803889"/>
          <c:w val="0.24145111838896244"/>
          <c:h val="0.11489968631969781"/>
        </c:manualLayout>
      </c:layout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962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2183" y="4561226"/>
            <a:ext cx="5850835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962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CF4B31A-856E-4F5E-99FF-7C85B7891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302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B68A7-E755-4514-8E04-8817BB30011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0239F-1008-429A-926A-D8F7DD7D1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243D1-7DBC-42AE-8EE5-0624BCC40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069C9-372E-48C6-9157-39119E189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5107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8651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040653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9764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3798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8926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976516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1399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799"/>
            <a:ext cx="2133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43200" y="6400799"/>
            <a:ext cx="35052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799"/>
            <a:ext cx="2133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D4A7E-7350-4E08-B72E-9EB9E9E74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8577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9551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36030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4849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0"/>
            <a:ext cx="65532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45716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75844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0"/>
            <a:ext cx="63246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31837"/>
            <a:ext cx="4038600" cy="551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31837"/>
            <a:ext cx="4038600" cy="551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52643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556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5" indent="0">
              <a:buNone/>
              <a:defRPr sz="1800" b="1"/>
            </a:lvl3pPr>
            <a:lvl4pPr marL="1371518" indent="0">
              <a:buNone/>
              <a:defRPr sz="1600" b="1"/>
            </a:lvl4pPr>
            <a:lvl5pPr marL="1828690" indent="0">
              <a:buNone/>
              <a:defRPr sz="1600" b="1"/>
            </a:lvl5pPr>
            <a:lvl6pPr marL="2285863" indent="0">
              <a:buNone/>
              <a:defRPr sz="1600" b="1"/>
            </a:lvl6pPr>
            <a:lvl7pPr marL="2743035" indent="0">
              <a:buNone/>
              <a:defRPr sz="1600" b="1"/>
            </a:lvl7pPr>
            <a:lvl8pPr marL="3200208" indent="0">
              <a:buNone/>
              <a:defRPr sz="1600" b="1"/>
            </a:lvl8pPr>
            <a:lvl9pPr marL="36573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4040188" cy="4724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6556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5" indent="0">
              <a:buNone/>
              <a:defRPr sz="1800" b="1"/>
            </a:lvl3pPr>
            <a:lvl4pPr marL="1371518" indent="0">
              <a:buNone/>
              <a:defRPr sz="1600" b="1"/>
            </a:lvl4pPr>
            <a:lvl5pPr marL="1828690" indent="0">
              <a:buNone/>
              <a:defRPr sz="1600" b="1"/>
            </a:lvl5pPr>
            <a:lvl6pPr marL="2285863" indent="0">
              <a:buNone/>
              <a:defRPr sz="1600" b="1"/>
            </a:lvl6pPr>
            <a:lvl7pPr marL="2743035" indent="0">
              <a:buNone/>
              <a:defRPr sz="1600" b="1"/>
            </a:lvl7pPr>
            <a:lvl8pPr marL="3200208" indent="0">
              <a:buNone/>
              <a:defRPr sz="1600" b="1"/>
            </a:lvl8pPr>
            <a:lvl9pPr marL="36573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295400"/>
            <a:ext cx="4041775" cy="4724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0515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0"/>
            <a:ext cx="63246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64476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2313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CCBE8-77C7-4D95-BC9B-0EAD3F545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5" indent="0">
              <a:buNone/>
              <a:defRPr sz="1000"/>
            </a:lvl3pPr>
            <a:lvl4pPr marL="1371518" indent="0">
              <a:buNone/>
              <a:defRPr sz="900"/>
            </a:lvl4pPr>
            <a:lvl5pPr marL="1828690" indent="0">
              <a:buNone/>
              <a:defRPr sz="900"/>
            </a:lvl5pPr>
            <a:lvl6pPr marL="2285863" indent="0">
              <a:buNone/>
              <a:defRPr sz="900"/>
            </a:lvl6pPr>
            <a:lvl7pPr marL="2743035" indent="0">
              <a:buNone/>
              <a:defRPr sz="900"/>
            </a:lvl7pPr>
            <a:lvl8pPr marL="3200208" indent="0">
              <a:buNone/>
              <a:defRPr sz="900"/>
            </a:lvl8pPr>
            <a:lvl9pPr marL="365738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7768769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5" indent="0">
              <a:buNone/>
              <a:defRPr sz="2400"/>
            </a:lvl3pPr>
            <a:lvl4pPr marL="1371518" indent="0">
              <a:buNone/>
              <a:defRPr sz="2000"/>
            </a:lvl4pPr>
            <a:lvl5pPr marL="1828690" indent="0">
              <a:buNone/>
              <a:defRPr sz="2000"/>
            </a:lvl5pPr>
            <a:lvl6pPr marL="2285863" indent="0">
              <a:buNone/>
              <a:defRPr sz="2000"/>
            </a:lvl6pPr>
            <a:lvl7pPr marL="2743035" indent="0">
              <a:buNone/>
              <a:defRPr sz="2000"/>
            </a:lvl7pPr>
            <a:lvl8pPr marL="3200208" indent="0">
              <a:buNone/>
              <a:defRPr sz="2000"/>
            </a:lvl8pPr>
            <a:lvl9pPr marL="3657381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5" indent="0">
              <a:buNone/>
              <a:defRPr sz="1000"/>
            </a:lvl3pPr>
            <a:lvl4pPr marL="1371518" indent="0">
              <a:buNone/>
              <a:defRPr sz="900"/>
            </a:lvl4pPr>
            <a:lvl5pPr marL="1828690" indent="0">
              <a:buNone/>
              <a:defRPr sz="900"/>
            </a:lvl5pPr>
            <a:lvl6pPr marL="2285863" indent="0">
              <a:buNone/>
              <a:defRPr sz="900"/>
            </a:lvl6pPr>
            <a:lvl7pPr marL="2743035" indent="0">
              <a:buNone/>
              <a:defRPr sz="900"/>
            </a:lvl7pPr>
            <a:lvl8pPr marL="3200208" indent="0">
              <a:buNone/>
              <a:defRPr sz="900"/>
            </a:lvl8pPr>
            <a:lvl9pPr marL="365738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0647714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0"/>
            <a:ext cx="64770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03793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7606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7ED0-335D-4DFF-8F1C-DBBF83B8E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1DF7C-4719-4E23-B5DC-24978C8A6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895600" y="6400799"/>
            <a:ext cx="3276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799"/>
            <a:ext cx="2133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5118D-BDE5-4C84-AF7B-CA169CF31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6E599-F312-4C9D-9A39-E4699FB51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9916F-D664-4A88-9B45-AA34ED443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F2FCC-A978-4DC7-A04C-381C14A82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399"/>
            <a:ext cx="2133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6A37925-2707-483B-89D1-8D41A2FF7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34238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36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533400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10200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92240"/>
            <a:ext cx="9144000" cy="0"/>
          </a:xfrm>
          <a:prstGeom prst="line">
            <a:avLst/>
          </a:prstGeom>
          <a:ln>
            <a:solidFill>
              <a:srgbClr val="B22025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8023180" y="6488668"/>
            <a:ext cx="9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F. Furuta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098" name="Picture 2" descr="C:\Users\ff97\Pictures\SRF Group 3.jpg"/>
          <p:cNvPicPr>
            <a:picLocks noChangeAspect="1" noChangeArrowheads="1"/>
          </p:cNvPicPr>
          <p:nvPr userDrawn="1"/>
        </p:nvPicPr>
        <p:blipFill>
          <a:blip r:embed="rId14" cstate="print"/>
          <a:srcRect l="16131" t="28308" r="13480" b="54344"/>
          <a:stretch>
            <a:fillRect/>
          </a:stretch>
        </p:blipFill>
        <p:spPr bwMode="auto">
          <a:xfrm>
            <a:off x="6248400" y="1"/>
            <a:ext cx="2895600" cy="53622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0" y="6488668"/>
            <a:ext cx="108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8-May-12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676400" y="6488668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40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</a:rPr>
              <a:t>th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ILC cavity group meeting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1928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r" defTabSz="914345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879" indent="-342879" algn="l" defTabSz="91434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5" indent="-285733" algn="l" defTabSz="91434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31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04" indent="-228586" algn="l" defTabSz="9143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77" indent="-228586" algn="l" defTabSz="9143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49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2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94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67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8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0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3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5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8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1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Cornell Updates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762000"/>
            <a:ext cx="7772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A9 processed by VEP + bake achieved </a:t>
            </a:r>
          </a:p>
          <a:p>
            <a:pPr defTabSz="91434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ja-JP" sz="2400" dirty="0" smtClean="0">
                <a:solidFill>
                  <a:prstClr val="black"/>
                </a:solidFill>
                <a:latin typeface="Calibri"/>
              </a:rPr>
              <a:t>@2K, </a:t>
            </a:r>
            <a:r>
              <a:rPr lang="en-US" altLang="ja-JP" sz="2400" dirty="0" err="1" smtClean="0">
                <a:solidFill>
                  <a:prstClr val="black"/>
                </a:solidFill>
                <a:latin typeface="Calibri"/>
              </a:rPr>
              <a:t>Eacc</a:t>
            </a:r>
            <a:r>
              <a:rPr lang="en-US" altLang="ja-JP" sz="2400" dirty="0" smtClean="0">
                <a:solidFill>
                  <a:prstClr val="black"/>
                </a:solidFill>
                <a:latin typeface="Calibri"/>
              </a:rPr>
              <a:t> =39.5MV/m, Qo =6.71e9, </a:t>
            </a:r>
            <a:r>
              <a:rPr lang="en-US" altLang="ja-JP" sz="2400" dirty="0" err="1" smtClean="0">
                <a:solidFill>
                  <a:prstClr val="black"/>
                </a:solidFill>
                <a:latin typeface="Calibri"/>
              </a:rPr>
              <a:t>Rad</a:t>
            </a:r>
            <a:r>
              <a:rPr lang="en-US" altLang="ja-JP" sz="2400" dirty="0" smtClean="0">
                <a:solidFill>
                  <a:prstClr val="black"/>
                </a:solidFill>
                <a:latin typeface="Calibri"/>
              </a:rPr>
              <a:t> =32R/hrs</a:t>
            </a:r>
          </a:p>
          <a:p>
            <a:pPr defTabSz="91434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ja-JP" sz="2400" dirty="0" smtClean="0">
                <a:solidFill>
                  <a:prstClr val="black"/>
                </a:solidFill>
                <a:latin typeface="Calibri"/>
              </a:rPr>
              <a:t>    Limited by RF power, no quench.</a:t>
            </a:r>
          </a:p>
          <a:p>
            <a:pPr defTabSz="91434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ja-JP" sz="2400" dirty="0" smtClean="0">
                <a:solidFill>
                  <a:prstClr val="black"/>
                </a:solidFill>
                <a:latin typeface="Calibri"/>
              </a:rPr>
              <a:t>@1.8K, </a:t>
            </a:r>
            <a:r>
              <a:rPr lang="en-US" altLang="ja-JP" sz="2400" dirty="0" err="1" smtClean="0">
                <a:solidFill>
                  <a:prstClr val="black"/>
                </a:solidFill>
                <a:latin typeface="Calibri"/>
              </a:rPr>
              <a:t>Eacc</a:t>
            </a:r>
            <a:r>
              <a:rPr lang="en-US" altLang="ja-JP" sz="2400" dirty="0" smtClean="0">
                <a:solidFill>
                  <a:prstClr val="black"/>
                </a:solidFill>
                <a:latin typeface="Calibri"/>
              </a:rPr>
              <a:t> =35.8MV/m, Qo=1.2e10, </a:t>
            </a:r>
            <a:r>
              <a:rPr lang="en-US" altLang="ja-JP" sz="2400" dirty="0" err="1" smtClean="0">
                <a:solidFill>
                  <a:prstClr val="black"/>
                </a:solidFill>
                <a:latin typeface="Calibri"/>
              </a:rPr>
              <a:t>Rad</a:t>
            </a:r>
            <a:r>
              <a:rPr lang="en-US" altLang="ja-JP" sz="2400" dirty="0" smtClean="0">
                <a:solidFill>
                  <a:prstClr val="black"/>
                </a:solidFill>
                <a:latin typeface="Calibri"/>
              </a:rPr>
              <a:t>=10R/hrs</a:t>
            </a:r>
          </a:p>
          <a:p>
            <a:pPr defTabSz="91434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ja-JP" sz="2400" dirty="0" smtClean="0">
                <a:solidFill>
                  <a:prstClr val="black"/>
                </a:solidFill>
                <a:latin typeface="Calibri"/>
              </a:rPr>
              <a:t>    Limited by liq. He level, no quench. </a:t>
            </a:r>
          </a:p>
          <a:p>
            <a:pPr defTabSz="914345" fontAlgn="auto">
              <a:spcBef>
                <a:spcPct val="5000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A9 was surveyed after VT and found no activation.</a:t>
            </a:r>
          </a:p>
          <a:p>
            <a:pPr defTabSz="914345" fontAlgn="auto">
              <a:spcBef>
                <a:spcPct val="5000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A9 was re-</a:t>
            </a:r>
            <a:r>
              <a:rPr lang="en-US" sz="2400" dirty="0" err="1" smtClean="0">
                <a:solidFill>
                  <a:srgbClr val="000000"/>
                </a:solidFill>
                <a:latin typeface="Calibri"/>
              </a:rPr>
              <a:t>HPRed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, and will be tested this week.</a:t>
            </a:r>
          </a:p>
          <a:p>
            <a:pPr defTabSz="914345" fontAlgn="auto">
              <a:spcBef>
                <a:spcPct val="5000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A10, AES5 will be processed and tested w/ same procedures.</a:t>
            </a:r>
          </a:p>
          <a:p>
            <a:pPr defTabSz="914345" fontAlgn="auto">
              <a:spcBef>
                <a:spcPct val="50000"/>
              </a:spcBef>
              <a:spcAft>
                <a:spcPts val="0"/>
              </a:spcAft>
            </a:pPr>
            <a:endParaRPr lang="en-US" sz="2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393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3200" dirty="0" smtClean="0"/>
              <a:t>Z163 Cell#9 Quench Region Optical Inspection</a:t>
            </a:r>
            <a:endParaRPr lang="en-US" sz="3200" dirty="0"/>
          </a:p>
        </p:txBody>
      </p:sp>
      <p:pic>
        <p:nvPicPr>
          <p:cNvPr id="5" name="Picture 2" descr="C:\ILC_high_gradient\ILC_EP\Seamless9cell_DESY2_Z163\Z163 Optical inspection 3-13-2012\Cell 9 Equator Tmap 8pi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28850"/>
            <a:ext cx="3810000" cy="2857500"/>
          </a:xfrm>
          <a:prstGeom prst="rect">
            <a:avLst/>
          </a:prstGeom>
          <a:noFill/>
        </p:spPr>
      </p:pic>
      <p:pic>
        <p:nvPicPr>
          <p:cNvPr id="6" name="Picture 3" descr="C:\ILC_high_gradient\ILC_EP\Seamless9cell_DESY2_Z163\Z163 Optical inspection 3-13-2012\Cell 9 Equator Random spo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28850"/>
            <a:ext cx="3810000" cy="2857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47800" y="5257800"/>
            <a:ext cx="1769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2400" dirty="0" smtClean="0">
                <a:solidFill>
                  <a:srgbClr val="000000"/>
                </a:solidFill>
                <a:latin typeface="Times"/>
              </a:rPr>
              <a:t>Quench Location</a:t>
            </a:r>
            <a:endParaRPr lang="en-US" sz="2400" dirty="0">
              <a:solidFill>
                <a:srgbClr val="000000"/>
              </a:solidFill>
              <a:latin typeface="Time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5334000"/>
            <a:ext cx="269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2400" dirty="0" smtClean="0">
                <a:solidFill>
                  <a:srgbClr val="000000"/>
                </a:solidFill>
                <a:latin typeface="Times"/>
              </a:rPr>
              <a:t>A random remote Location</a:t>
            </a:r>
            <a:endParaRPr lang="en-US" sz="2400" dirty="0">
              <a:solidFill>
                <a:srgbClr val="000000"/>
              </a:solidFill>
              <a:latin typeface="Time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1143000"/>
            <a:ext cx="8467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2400" dirty="0" smtClean="0">
                <a:solidFill>
                  <a:srgbClr val="000000"/>
                </a:solidFill>
                <a:latin typeface="Times"/>
              </a:rPr>
              <a:t>No outstanding feature observable on RF surface at quench location</a:t>
            </a:r>
            <a:endParaRPr lang="en-US" sz="2400" dirty="0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253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762000"/>
          </a:xfrm>
        </p:spPr>
        <p:txBody>
          <a:bodyPr/>
          <a:lstStyle/>
          <a:p>
            <a:r>
              <a:rPr lang="en-US" dirty="0" smtClean="0"/>
              <a:t>KEK 9-cell Cavity ICHIRO8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77200" cy="5181600"/>
          </a:xfrm>
        </p:spPr>
        <p:txBody>
          <a:bodyPr/>
          <a:lstStyle/>
          <a:p>
            <a:r>
              <a:rPr lang="en-US" dirty="0" smtClean="0"/>
              <a:t>Gradient limited to 25-30 MV/m due to strong field emission</a:t>
            </a:r>
          </a:p>
          <a:p>
            <a:r>
              <a:rPr lang="en-US" dirty="0" smtClean="0"/>
              <a:t>Field emission turn on in pass-band measurements</a:t>
            </a:r>
          </a:p>
          <a:p>
            <a:r>
              <a:rPr lang="en-US" dirty="0" smtClean="0"/>
              <a:t>Suspected emitter location: iris #4, #5, #6</a:t>
            </a:r>
          </a:p>
          <a:p>
            <a:r>
              <a:rPr lang="en-US" dirty="0" smtClean="0"/>
              <a:t>Post-test optical inspection was performed using KEK’s Kyoto camera and </a:t>
            </a:r>
            <a:r>
              <a:rPr lang="en-US" dirty="0" err="1" smtClean="0"/>
              <a:t>JLab’s</a:t>
            </a:r>
            <a:r>
              <a:rPr lang="en-US" dirty="0" smtClean="0"/>
              <a:t> LDM-based inspection machine</a:t>
            </a:r>
          </a:p>
          <a:p>
            <a:r>
              <a:rPr lang="en-US" dirty="0" smtClean="0"/>
              <a:t>Cavity return to KEK 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1520"/>
          <a:stretch>
            <a:fillRect/>
          </a:stretch>
        </p:blipFill>
        <p:spPr bwMode="auto">
          <a:xfrm>
            <a:off x="3733800" y="3276600"/>
            <a:ext cx="5181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2072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9-cell LSF Shape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LSF shape is a SLAC design (Z.H. Li, C. </a:t>
            </a:r>
            <a:r>
              <a:rPr lang="en-US" dirty="0" err="1" smtClean="0"/>
              <a:t>Adolphsen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Hpk</a:t>
            </a:r>
            <a:r>
              <a:rPr lang="en-US" dirty="0" smtClean="0"/>
              <a:t>/</a:t>
            </a:r>
            <a:r>
              <a:rPr lang="en-US" dirty="0" err="1" smtClean="0"/>
              <a:t>Eacc</a:t>
            </a:r>
            <a:r>
              <a:rPr lang="en-US" dirty="0" smtClean="0"/>
              <a:t> = 3.7 </a:t>
            </a:r>
            <a:r>
              <a:rPr lang="en-US" dirty="0" err="1" smtClean="0"/>
              <a:t>mT</a:t>
            </a:r>
            <a:r>
              <a:rPr lang="en-US" dirty="0" smtClean="0"/>
              <a:t>/(MV/m), </a:t>
            </a:r>
            <a:r>
              <a:rPr lang="en-US" dirty="0" err="1" smtClean="0"/>
              <a:t>Epk</a:t>
            </a:r>
            <a:r>
              <a:rPr lang="en-US" dirty="0" smtClean="0"/>
              <a:t>/</a:t>
            </a:r>
            <a:r>
              <a:rPr lang="en-US" dirty="0" err="1" smtClean="0"/>
              <a:t>Eacc</a:t>
            </a:r>
            <a:r>
              <a:rPr lang="en-US" dirty="0" smtClean="0"/>
              <a:t> = 2.0</a:t>
            </a:r>
          </a:p>
          <a:p>
            <a:pPr lvl="1"/>
            <a:r>
              <a:rPr lang="en-US" dirty="0" smtClean="0"/>
              <a:t>12% lowering of peak surface magnetic field ratio </a:t>
            </a:r>
            <a:r>
              <a:rPr lang="en-US" dirty="0" smtClean="0">
                <a:solidFill>
                  <a:srgbClr val="FF0000"/>
                </a:solidFill>
              </a:rPr>
              <a:t>without raising peak surface electric field ratio</a:t>
            </a:r>
          </a:p>
          <a:p>
            <a:r>
              <a:rPr lang="en-US" dirty="0" smtClean="0"/>
              <a:t>First 9-cell prototype cavity under fabrication at JLab</a:t>
            </a:r>
          </a:p>
          <a:p>
            <a:pPr lvl="1"/>
            <a:r>
              <a:rPr lang="en-US" dirty="0" smtClean="0"/>
              <a:t>No HOM coupler</a:t>
            </a:r>
          </a:p>
          <a:p>
            <a:r>
              <a:rPr lang="en-US" dirty="0" smtClean="0"/>
              <a:t>JLab TEDF civil construction affected in-house press machine and EBW machine</a:t>
            </a:r>
          </a:p>
          <a:p>
            <a:pPr lvl="1"/>
            <a:r>
              <a:rPr lang="en-US" dirty="0" smtClean="0"/>
              <a:t>Aim for original goal of completing fabrication by end of FY12</a:t>
            </a:r>
          </a:p>
          <a:p>
            <a:pPr lvl="1"/>
            <a:r>
              <a:rPr lang="en-US" dirty="0" smtClean="0"/>
              <a:t>Processing and testing is uncertain due to zeroing out of ILC R&amp;D budget in FY13</a:t>
            </a:r>
          </a:p>
        </p:txBody>
      </p:sp>
    </p:spTree>
    <p:extLst>
      <p:ext uri="{BB962C8B-B14F-4D97-AF65-F5344CB8AC3E}">
        <p14:creationId xmlns:p14="http://schemas.microsoft.com/office/powerpoint/2010/main" xmlns="" val="203321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3200" dirty="0" smtClean="0"/>
              <a:t>Cryogenic Field Emission Instrumentation (I)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3886200" cy="5181600"/>
          </a:xfrm>
        </p:spPr>
        <p:txBody>
          <a:bodyPr/>
          <a:lstStyle/>
          <a:p>
            <a:r>
              <a:rPr lang="en-US" dirty="0" smtClean="0"/>
              <a:t>Diode </a:t>
            </a:r>
            <a:r>
              <a:rPr lang="en-US" dirty="0"/>
              <a:t>s</a:t>
            </a:r>
            <a:r>
              <a:rPr lang="en-US" dirty="0" smtClean="0"/>
              <a:t>ensor selection completed for cryogenic detection of field emission induced X-ray.</a:t>
            </a:r>
          </a:p>
          <a:p>
            <a:r>
              <a:rPr lang="en-US" dirty="0" smtClean="0"/>
              <a:t>Established scaling of diode sensitivity against standard </a:t>
            </a:r>
            <a:r>
              <a:rPr lang="en-US" dirty="0" err="1" smtClean="0"/>
              <a:t>dosimetry</a:t>
            </a:r>
            <a:r>
              <a:rPr lang="en-US" dirty="0" smtClean="0"/>
              <a:t> (ion probe placed above </a:t>
            </a:r>
            <a:r>
              <a:rPr lang="en-US" dirty="0"/>
              <a:t>D</a:t>
            </a:r>
            <a:r>
              <a:rPr lang="en-US" dirty="0" smtClean="0"/>
              <a:t>ewar top plate within radiation shielding block)</a:t>
            </a:r>
          </a:p>
          <a:p>
            <a:r>
              <a:rPr lang="en-US" dirty="0" smtClean="0"/>
              <a:t>Will contribute a poster to  IPAC12 (A.D. </a:t>
            </a:r>
            <a:r>
              <a:rPr lang="en-US" dirty="0" err="1" smtClean="0"/>
              <a:t>Palczewski</a:t>
            </a:r>
            <a:r>
              <a:rPr lang="en-US" dirty="0" smtClean="0"/>
              <a:t>, R.L. Geng)  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1512" y="914400"/>
            <a:ext cx="3976688" cy="253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5883" y="3352800"/>
            <a:ext cx="4304717" cy="2783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3341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62000"/>
          </a:xfrm>
        </p:spPr>
        <p:txBody>
          <a:bodyPr/>
          <a:lstStyle/>
          <a:p>
            <a:r>
              <a:rPr lang="en-US" sz="3200" dirty="0" smtClean="0"/>
              <a:t>Cryogenic Field Emission Instrumentation (II)</a:t>
            </a:r>
            <a:endParaRPr 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838200"/>
            <a:ext cx="3177239" cy="232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组合 21"/>
          <p:cNvGrpSpPr>
            <a:grpSpLocks/>
          </p:cNvGrpSpPr>
          <p:nvPr/>
        </p:nvGrpSpPr>
        <p:grpSpPr bwMode="auto">
          <a:xfrm>
            <a:off x="152400" y="990600"/>
            <a:ext cx="4724400" cy="3200400"/>
            <a:chOff x="304800" y="1447800"/>
            <a:chExt cx="8255953" cy="5129555"/>
          </a:xfrm>
        </p:grpSpPr>
        <p:pic>
          <p:nvPicPr>
            <p:cNvPr id="8" name="图片 9"/>
            <p:cNvPicPr>
              <a:picLocks noChangeAspect="1" noChangeArrowheads="1"/>
            </p:cNvPicPr>
            <p:nvPr/>
          </p:nvPicPr>
          <p:blipFill>
            <a:blip r:embed="rId3" cstate="print"/>
            <a:srcRect l="5429" t="18407" r="31187" b="14255"/>
            <a:stretch>
              <a:fillRect/>
            </a:stretch>
          </p:blipFill>
          <p:spPr bwMode="auto">
            <a:xfrm>
              <a:off x="304800" y="1447800"/>
              <a:ext cx="8255953" cy="5129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组合 20"/>
            <p:cNvGrpSpPr>
              <a:grpSpLocks/>
            </p:cNvGrpSpPr>
            <p:nvPr/>
          </p:nvGrpSpPr>
          <p:grpSpPr bwMode="auto">
            <a:xfrm>
              <a:off x="5761720" y="1600200"/>
              <a:ext cx="2086880" cy="1468256"/>
              <a:chOff x="5742482" y="1599194"/>
              <a:chExt cx="2086880" cy="1468256"/>
            </a:xfrm>
          </p:grpSpPr>
          <p:grpSp>
            <p:nvGrpSpPr>
              <p:cNvPr id="10" name="组合 1"/>
              <p:cNvGrpSpPr>
                <a:grpSpLocks/>
              </p:cNvGrpSpPr>
              <p:nvPr/>
            </p:nvGrpSpPr>
            <p:grpSpPr bwMode="auto">
              <a:xfrm>
                <a:off x="5742482" y="1599194"/>
                <a:ext cx="2086880" cy="1468256"/>
                <a:chOff x="6603812" y="1207234"/>
                <a:chExt cx="1823013" cy="1318169"/>
              </a:xfrm>
            </p:grpSpPr>
            <p:cxnSp>
              <p:nvCxnSpPr>
                <p:cNvPr id="12" name="直接箭头连接符 6"/>
                <p:cNvCxnSpPr/>
                <p:nvPr/>
              </p:nvCxnSpPr>
              <p:spPr>
                <a:xfrm>
                  <a:off x="8092273" y="1376061"/>
                  <a:ext cx="334629" cy="1148914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箭头连接符 10"/>
                <p:cNvCxnSpPr/>
                <p:nvPr/>
              </p:nvCxnSpPr>
              <p:spPr>
                <a:xfrm>
                  <a:off x="8092273" y="1376061"/>
                  <a:ext cx="152472" cy="31110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6603812" y="1207234"/>
                  <a:ext cx="1823013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sz="1600">
                      <a:solidFill>
                        <a:srgbClr val="000000"/>
                      </a:solidFill>
                      <a:latin typeface="Times"/>
                    </a:rPr>
                    <a:t>detector saturated </a:t>
                  </a:r>
                </a:p>
              </p:txBody>
            </p:sp>
          </p:grpSp>
          <p:cxnSp>
            <p:nvCxnSpPr>
              <p:cNvPr id="11" name="直接箭头连接符 13"/>
              <p:cNvCxnSpPr/>
              <p:nvPr/>
            </p:nvCxnSpPr>
            <p:spPr>
              <a:xfrm flipH="1">
                <a:off x="7315093" y="1787244"/>
                <a:ext cx="131293" cy="726497"/>
              </a:xfrm>
              <a:prstGeom prst="straightConnector1">
                <a:avLst/>
              </a:prstGeom>
              <a:ln w="9525"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124200"/>
            <a:ext cx="1544986" cy="303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352800"/>
            <a:ext cx="1404938" cy="158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6200" y="4703500"/>
            <a:ext cx="1252538" cy="15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Arrow Connector 20"/>
          <p:cNvCxnSpPr/>
          <p:nvPr/>
        </p:nvCxnSpPr>
        <p:spPr bwMode="auto">
          <a:xfrm flipV="1">
            <a:off x="5943600" y="4724400"/>
            <a:ext cx="762000" cy="8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5867400" y="5715000"/>
            <a:ext cx="1752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0" y="4419600"/>
            <a:ext cx="4724400" cy="11695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eaLnBrk="0" hangingPunct="0"/>
            <a:r>
              <a:rPr lang="en-US" dirty="0" smtClean="0">
                <a:solidFill>
                  <a:srgbClr val="000000"/>
                </a:solidFill>
                <a:latin typeface="Times"/>
              </a:rPr>
              <a:t>First success in predicting location of active field emitter in a 9-cell cavity (RI23</a:t>
            </a:r>
            <a:r>
              <a:rPr lang="en-US" dirty="0" smtClean="0">
                <a:solidFill>
                  <a:srgbClr val="000000"/>
                </a:solidFill>
                <a:latin typeface="Times"/>
              </a:rPr>
              <a:t>) at JLab</a:t>
            </a:r>
            <a:endParaRPr lang="en-US" dirty="0" smtClean="0">
              <a:solidFill>
                <a:srgbClr val="000000"/>
              </a:solidFill>
              <a:latin typeface="Times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Times"/>
              </a:rPr>
              <a:t>Cryogenic X-ray detection + RT </a:t>
            </a:r>
            <a:r>
              <a:rPr lang="en-US" sz="1600" dirty="0" err="1" smtClean="0">
                <a:solidFill>
                  <a:srgbClr val="000000"/>
                </a:solidFill>
                <a:latin typeface="Times"/>
              </a:rPr>
              <a:t>NaI</a:t>
            </a:r>
            <a:r>
              <a:rPr lang="en-US" sz="1600" dirty="0" smtClean="0">
                <a:solidFill>
                  <a:srgbClr val="000000"/>
                </a:solidFill>
                <a:latin typeface="Times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Times"/>
              </a:rPr>
              <a:t>Tl</a:t>
            </a:r>
            <a:r>
              <a:rPr lang="en-US" sz="1600" dirty="0" smtClean="0">
                <a:solidFill>
                  <a:srgbClr val="000000"/>
                </a:solidFill>
                <a:latin typeface="Times"/>
              </a:rPr>
              <a:t>) crystal for X-ray end-point-energy + SLAC ACE3P modeling </a:t>
            </a:r>
            <a:endParaRPr lang="en-US" dirty="0">
              <a:solidFill>
                <a:srgbClr val="000000"/>
              </a:solidFill>
              <a:latin typeface="Time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034" y="5791200"/>
            <a:ext cx="4059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1400" dirty="0" smtClean="0">
                <a:solidFill>
                  <a:srgbClr val="000000"/>
                </a:solidFill>
                <a:latin typeface="Times"/>
              </a:rPr>
              <a:t>Y.M. Li, A.D. </a:t>
            </a:r>
            <a:r>
              <a:rPr lang="en-US" sz="1400" dirty="0" err="1" smtClean="0">
                <a:solidFill>
                  <a:srgbClr val="000000"/>
                </a:solidFill>
                <a:latin typeface="Times"/>
              </a:rPr>
              <a:t>Palczewski</a:t>
            </a:r>
            <a:r>
              <a:rPr lang="en-US" sz="1400" dirty="0" smtClean="0">
                <a:solidFill>
                  <a:srgbClr val="000000"/>
                </a:solidFill>
                <a:latin typeface="Times"/>
              </a:rPr>
              <a:t>, R.L. Geng, to be published</a:t>
            </a:r>
            <a:endParaRPr lang="en-US" sz="1400" dirty="0">
              <a:solidFill>
                <a:srgbClr val="000000"/>
              </a:solidFill>
              <a:latin typeface="Time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4724400"/>
            <a:ext cx="761904" cy="82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7525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Mechanical Polishing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4191000" cy="5181600"/>
          </a:xfrm>
        </p:spPr>
        <p:txBody>
          <a:bodyPr/>
          <a:lstStyle/>
          <a:p>
            <a:r>
              <a:rPr lang="en-US" sz="1800" dirty="0" smtClean="0"/>
              <a:t>Four-step CBP (based on 5-step recipe of C. Cooper, FNAL)</a:t>
            </a:r>
          </a:p>
          <a:p>
            <a:r>
              <a:rPr lang="en-US" sz="1800" dirty="0" smtClean="0"/>
              <a:t>800Cx2hr</a:t>
            </a:r>
          </a:p>
          <a:p>
            <a:r>
              <a:rPr lang="en-US" sz="1800" dirty="0" smtClean="0"/>
              <a:t>Light EP 10 um removal</a:t>
            </a:r>
          </a:p>
          <a:p>
            <a:endParaRPr lang="en-US" sz="1800" dirty="0" smtClean="0"/>
          </a:p>
          <a:p>
            <a:r>
              <a:rPr lang="en-US" sz="1800" dirty="0" smtClean="0"/>
              <a:t>First </a:t>
            </a:r>
            <a:r>
              <a:rPr lang="en-US" sz="1800" dirty="0" smtClean="0"/>
              <a:t>trial </a:t>
            </a:r>
            <a:r>
              <a:rPr lang="en-US" sz="1800" dirty="0" smtClean="0"/>
              <a:t>1-cell 1.5GHz cavity (photo and graph on right)</a:t>
            </a:r>
          </a:p>
          <a:p>
            <a:pPr lvl="1"/>
            <a:r>
              <a:rPr lang="en-US" sz="1800" dirty="0" smtClean="0"/>
              <a:t>In-house CBP</a:t>
            </a:r>
          </a:p>
          <a:p>
            <a:pPr lvl="1"/>
            <a:r>
              <a:rPr lang="en-US" sz="1800" dirty="0" smtClean="0"/>
              <a:t>Light EP at ANL/FNAL facility using standard procedure</a:t>
            </a:r>
          </a:p>
          <a:p>
            <a:r>
              <a:rPr lang="en-US" sz="1800" dirty="0" smtClean="0"/>
              <a:t>Second </a:t>
            </a:r>
            <a:r>
              <a:rPr lang="en-US" sz="1800" dirty="0" smtClean="0"/>
              <a:t>trial </a:t>
            </a:r>
            <a:r>
              <a:rPr lang="en-US" sz="1800" dirty="0" smtClean="0"/>
              <a:t>1-cell 1.3 GHz cavity</a:t>
            </a:r>
          </a:p>
          <a:p>
            <a:pPr lvl="1"/>
            <a:r>
              <a:rPr lang="en-US" sz="1800" dirty="0" smtClean="0"/>
              <a:t>In-house CBP</a:t>
            </a:r>
          </a:p>
          <a:p>
            <a:pPr lvl="1"/>
            <a:r>
              <a:rPr lang="en-US" sz="1800" dirty="0" smtClean="0"/>
              <a:t>Light EP in-house VEP</a:t>
            </a:r>
          </a:p>
          <a:p>
            <a:r>
              <a:rPr lang="en-US" sz="1800" dirty="0" smtClean="0"/>
              <a:t>Will contribute a poster to IPAC12 (A.D. </a:t>
            </a:r>
            <a:r>
              <a:rPr lang="en-US" sz="1800" dirty="0" err="1" smtClean="0"/>
              <a:t>Palczewski</a:t>
            </a:r>
            <a:r>
              <a:rPr lang="en-US" sz="1800" dirty="0" smtClean="0"/>
              <a:t>, H. </a:t>
            </a:r>
            <a:r>
              <a:rPr lang="en-US" sz="1800" dirty="0" err="1" smtClean="0"/>
              <a:t>Tian</a:t>
            </a:r>
            <a:r>
              <a:rPr lang="en-US" sz="1800" dirty="0" smtClean="0"/>
              <a:t>, R.L Geng) 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t="19547" b="15747"/>
          <a:stretch>
            <a:fillRect/>
          </a:stretch>
        </p:blipFill>
        <p:spPr bwMode="auto">
          <a:xfrm rot="5400000">
            <a:off x="5188528" y="755073"/>
            <a:ext cx="211974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 descr="D-II first 2 tes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114800" y="3331476"/>
            <a:ext cx="4876800" cy="2929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3750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sz="4000" dirty="0" smtClean="0"/>
              <a:t>Fermilab S0 News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68963"/>
          </a:xfrm>
        </p:spPr>
        <p:txBody>
          <a:bodyPr/>
          <a:lstStyle/>
          <a:p>
            <a:r>
              <a:rPr lang="en-US" sz="2000" dirty="0" smtClean="0"/>
              <a:t>FNAL/ANL joint facility water accident </a:t>
            </a:r>
          </a:p>
          <a:p>
            <a:pPr marL="511175" lvl="1"/>
            <a:r>
              <a:rPr lang="en-US" sz="1800" dirty="0" smtClean="0"/>
              <a:t>Downtime ~6 weeks</a:t>
            </a:r>
          </a:p>
          <a:p>
            <a:pPr marL="511175" lvl="1"/>
            <a:r>
              <a:rPr lang="en-US" sz="1800" dirty="0" smtClean="0"/>
              <a:t>FNAL/IB4 R&amp;D facility and ANL G150 partially available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AC114 tumble polished, tested 6.Mar.</a:t>
            </a:r>
          </a:p>
          <a:p>
            <a:r>
              <a:rPr lang="en-US" sz="2000" dirty="0" smtClean="0"/>
              <a:t>TB9NR004 tested March 13.Mar</a:t>
            </a:r>
          </a:p>
          <a:p>
            <a:endParaRPr lang="en-US" sz="2000" dirty="0" smtClean="0"/>
          </a:p>
          <a:p>
            <a:r>
              <a:rPr lang="en-US" sz="2000" dirty="0" smtClean="0"/>
              <a:t>Significant emphasis on process/test of SSR1 and 650 MHz cavities in the near future</a:t>
            </a:r>
          </a:p>
          <a:p>
            <a:endParaRPr lang="en-US" sz="2000" dirty="0" smtClean="0"/>
          </a:p>
          <a:p>
            <a:r>
              <a:rPr lang="en-US" sz="2000" dirty="0" smtClean="0"/>
              <a:t>First 10 AES cavities (of 20) currently due end May</a:t>
            </a:r>
          </a:p>
          <a:p>
            <a:r>
              <a:rPr lang="en-US" sz="2000" dirty="0" smtClean="0"/>
              <a:t>IHEP low-loss large-grain cavity arrives at FNAL for process/test around August</a:t>
            </a:r>
          </a:p>
          <a:p>
            <a:endParaRPr lang="en-US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8.May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Ginsburg S0-Americas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5118D-BDE5-4C84-AF7B-CA169CF3150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685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433"/>
            <a:ext cx="8229600" cy="898967"/>
          </a:xfrm>
        </p:spPr>
        <p:txBody>
          <a:bodyPr/>
          <a:lstStyle/>
          <a:p>
            <a:r>
              <a:rPr lang="en-US" dirty="0" smtClean="0"/>
              <a:t>TB9NR004 Test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D4A7E-7350-4E08-B72E-9EB9E9E740C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621338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09800" y="5562600"/>
            <a:ext cx="273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pass (EP) 29.7 MV/m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pass (EP) 29.0 MV/m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8755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D4A7E-7350-4E08-B72E-9EB9E9E740C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2310" y="1600200"/>
            <a:ext cx="621938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71600" y="339446"/>
            <a:ext cx="72978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of the DESY large grain cavities that did so well (except this one)</a:t>
            </a:r>
          </a:p>
          <a:p>
            <a:r>
              <a:rPr lang="en-US" dirty="0" smtClean="0"/>
              <a:t>At DESY: </a:t>
            </a:r>
            <a:r>
              <a:rPr lang="en-US" dirty="0" err="1" smtClean="0"/>
              <a:t>Eacc</a:t>
            </a:r>
            <a:r>
              <a:rPr lang="en-US" dirty="0" smtClean="0"/>
              <a:t>(max) after BCP 28.7 MV/m, after EP ~14 MV/m</a:t>
            </a:r>
          </a:p>
          <a:p>
            <a:r>
              <a:rPr lang="en-US" dirty="0" smtClean="0"/>
              <a:t>After FNAL tumbling (Charlie) 29 MV/m.  Deemed good enough.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55832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8.May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D4A7E-7350-4E08-B72E-9EB9E9E740C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2050" name="Picture 2" descr="C:\Users\ginsburg\Documents\Cavity Performance\20120502_Americas-CavityPerforman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91" y="148432"/>
            <a:ext cx="7970309" cy="5977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925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/>
          <p:nvPr/>
        </p:nvGraphicFramePr>
        <p:xfrm>
          <a:off x="304800" y="685800"/>
          <a:ext cx="8610600" cy="57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正方形/長方形 4"/>
          <p:cNvSpPr/>
          <p:nvPr/>
        </p:nvSpPr>
        <p:spPr>
          <a:xfrm>
            <a:off x="3200400" y="0"/>
            <a:ext cx="2426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3600" dirty="0" smtClean="0">
                <a:solidFill>
                  <a:prstClr val="white"/>
                </a:solidFill>
                <a:latin typeface="Calibri"/>
              </a:rPr>
              <a:t>A9,VT result</a:t>
            </a:r>
            <a:endParaRPr lang="en-US" altLang="ja-JP" sz="360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426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8.May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D4A7E-7350-4E08-B72E-9EB9E9E740C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3074" name="Picture 2" descr="C:\Users\ginsburg\Documents\Cavity Performance\20120502_Americas-LastCavityPerforman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91" y="262732"/>
            <a:ext cx="7817909" cy="586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6455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685800"/>
            <a:ext cx="4625099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3124200" y="0"/>
            <a:ext cx="26266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3600" dirty="0" smtClean="0">
                <a:solidFill>
                  <a:prstClr val="white"/>
                </a:solidFill>
                <a:latin typeface="Calibri"/>
              </a:rPr>
              <a:t>A9 processes</a:t>
            </a:r>
            <a:endParaRPr lang="en-US" altLang="ja-JP" sz="3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1371600"/>
            <a:ext cx="396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(1) USC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(2) VEP 5um.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      14V, ~140A, 25min., 17.5+-0.5C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(3) Methanol rinse.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(4) HOM brushing.  </a:t>
            </a:r>
            <a:br>
              <a:rPr lang="en-US" dirty="0" smtClean="0">
                <a:solidFill>
                  <a:prstClr val="black"/>
                </a:solidFill>
                <a:latin typeface="Calibri"/>
              </a:rPr>
            </a:br>
            <a:r>
              <a:rPr lang="en-US" dirty="0" smtClean="0">
                <a:solidFill>
                  <a:prstClr val="black"/>
                </a:solidFill>
                <a:latin typeface="Calibri"/>
              </a:rPr>
              <a:t>(5) USC </a:t>
            </a:r>
            <a:br>
              <a:rPr lang="en-US" dirty="0" smtClean="0">
                <a:solidFill>
                  <a:prstClr val="black"/>
                </a:solidFill>
                <a:latin typeface="Calibri"/>
              </a:rPr>
            </a:br>
            <a:r>
              <a:rPr lang="en-US" dirty="0" smtClean="0">
                <a:solidFill>
                  <a:prstClr val="black"/>
                </a:solidFill>
                <a:latin typeface="Calibri"/>
              </a:rPr>
              <a:t>(6) HPR (total 18hrs). 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(7) 120C*48hrs bake.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0" y="5715000"/>
            <a:ext cx="1319464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VEP monitoring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0" y="3352800"/>
            <a:ext cx="800219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Time [min.]</a:t>
            </a:r>
            <a:endParaRPr lang="en-US" sz="1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0" y="6248400"/>
            <a:ext cx="800219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Time [min.]</a:t>
            </a:r>
            <a:endParaRPr lang="en-US" sz="1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4116896" y="4646104"/>
            <a:ext cx="699230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Temp. [C]</a:t>
            </a:r>
            <a:endParaRPr lang="en-US" sz="1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4153822" y="1713578"/>
            <a:ext cx="777777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Current [A]</a:t>
            </a:r>
            <a:endParaRPr lang="en-US" sz="10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7962219" y="1257981"/>
            <a:ext cx="780983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Voltage [V]</a:t>
            </a:r>
            <a:endParaRPr lang="en-US" sz="10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9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609600" y="609600"/>
          <a:ext cx="7620001" cy="1868805"/>
        </p:xfrm>
        <a:graphic>
          <a:graphicData uri="http://schemas.openxmlformats.org/drawingml/2006/table">
            <a:tbl>
              <a:tblPr/>
              <a:tblGrid>
                <a:gridCol w="646447"/>
                <a:gridCol w="666649"/>
                <a:gridCol w="1195928"/>
                <a:gridCol w="2666597"/>
                <a:gridCol w="1151484"/>
                <a:gridCol w="1292896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VT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Cavity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VT Date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Process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Eacc max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Qo at Eacc max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15-Aug-07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VEP(160um)+  degas + VEP(30+40um)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+USC+HPR+Bake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26.6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7.64E+09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15-Sep-07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VEP(30um)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+USC+HPR+Bake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26.3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8.82E+09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4-Feb-09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VEP (??)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+USC+HPR+Bake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25.3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3.53E+09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13-Mar-09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re-HPR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25.7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6.53E+09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8-Mar-11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Tumbling (cell#1) + VEP(120um) + degas + Oxypolish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+USC+HPR+Bake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36.2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4.29E+09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14-Apr-11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VEP(30um)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+USC+HPR+Bake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25.6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1.09E+10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5-Apr-12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VEP(5um)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+USC+HPR+Bake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39.5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6.71E+09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" name="正方形/長方形 4"/>
          <p:cNvSpPr/>
          <p:nvPr/>
        </p:nvSpPr>
        <p:spPr>
          <a:xfrm>
            <a:off x="3124200" y="0"/>
            <a:ext cx="25881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3600" dirty="0" smtClean="0">
                <a:solidFill>
                  <a:prstClr val="white"/>
                </a:solidFill>
                <a:latin typeface="Calibri"/>
              </a:rPr>
              <a:t>9-cell history</a:t>
            </a:r>
            <a:endParaRPr lang="en-US" altLang="ja-JP" sz="3600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5" name="表 8"/>
          <p:cNvGraphicFramePr>
            <a:graphicFrameLocks noGrp="1"/>
          </p:cNvGraphicFramePr>
          <p:nvPr/>
        </p:nvGraphicFramePr>
        <p:xfrm>
          <a:off x="609600" y="2895600"/>
          <a:ext cx="7620001" cy="880110"/>
        </p:xfrm>
        <a:graphic>
          <a:graphicData uri="http://schemas.openxmlformats.org/drawingml/2006/table">
            <a:tbl>
              <a:tblPr/>
              <a:tblGrid>
                <a:gridCol w="646447"/>
                <a:gridCol w="666649"/>
                <a:gridCol w="1049104"/>
                <a:gridCol w="2813421"/>
                <a:gridCol w="1151484"/>
                <a:gridCol w="1292896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VT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Cavity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VT Date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Process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Eacc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max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Qo at Eacc max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10-Jan-10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VEP(200um)+  degas + VEP(25um)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+USC+HPR+Bake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6.00E+09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22-Nov-10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Tumbling(all cell) + VEP(120um) + degas  + VEP(30um)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+USC+HPR+Bake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1.66E+10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 8"/>
          <p:cNvGraphicFramePr>
            <a:graphicFrameLocks noGrp="1"/>
          </p:cNvGraphicFramePr>
          <p:nvPr/>
        </p:nvGraphicFramePr>
        <p:xfrm>
          <a:off x="609600" y="4191000"/>
          <a:ext cx="7620001" cy="1796415"/>
        </p:xfrm>
        <a:graphic>
          <a:graphicData uri="http://schemas.openxmlformats.org/drawingml/2006/table">
            <a:tbl>
              <a:tblPr/>
              <a:tblGrid>
                <a:gridCol w="646447"/>
                <a:gridCol w="666649"/>
                <a:gridCol w="1195928"/>
                <a:gridCol w="2666597"/>
                <a:gridCol w="1151484"/>
                <a:gridCol w="1292896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VT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Cavity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VT Date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Process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Eacc max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Qo at Eacc max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AES5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30-Mar-09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(at Jlab)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HEP(120um)</a:t>
                      </a:r>
                      <a:r>
                        <a:rPr lang="en-US" sz="1100" b="0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+ degas + HEP(25um)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+USC+HPR+Bake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20.5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1.2e10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AES5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14-Sept-10 (at Jlab)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Tumbling(cell#3 at CU)</a:t>
                      </a:r>
                      <a:r>
                        <a:rPr lang="en-US" sz="1100" b="0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+ </a:t>
                      </a:r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VEP(120um at CU)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+degas +USC+HPR+Bake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6.5e9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AES5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14-Oct-10 (at Jlab)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re-HPR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???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AES5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20-Jan-11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VEP(140um) + degas + VEP(30um)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+USC+HPR+Bake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24.6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7.2e9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AES5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1-Feb-11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Re-test w/ OST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23.8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6.9e9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0875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7772400" cy="1143000"/>
          </a:xfrm>
        </p:spPr>
        <p:txBody>
          <a:bodyPr/>
          <a:lstStyle/>
          <a:p>
            <a:r>
              <a:rPr lang="en-US" dirty="0" smtClean="0"/>
              <a:t>JLab Update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1752600"/>
          </a:xfrm>
        </p:spPr>
        <p:txBody>
          <a:bodyPr/>
          <a:lstStyle/>
          <a:p>
            <a:r>
              <a:rPr lang="en-US" dirty="0" err="1" smtClean="0"/>
              <a:t>Rongli</a:t>
            </a:r>
            <a:r>
              <a:rPr lang="en-US" dirty="0" smtClean="0"/>
              <a:t> Geng, Aril </a:t>
            </a:r>
            <a:r>
              <a:rPr lang="en-US" dirty="0" err="1" smtClean="0"/>
              <a:t>Palczewski</a:t>
            </a:r>
            <a:r>
              <a:rPr lang="en-US" dirty="0" smtClean="0"/>
              <a:t>, </a:t>
            </a:r>
            <a:r>
              <a:rPr lang="en-US" dirty="0" err="1" smtClean="0"/>
              <a:t>Yongming</a:t>
            </a:r>
            <a:r>
              <a:rPr lang="en-US" dirty="0" smtClean="0"/>
              <a:t> Li</a:t>
            </a:r>
          </a:p>
          <a:p>
            <a:endParaRPr lang="en-US" dirty="0" smtClean="0"/>
          </a:p>
          <a:p>
            <a:r>
              <a:rPr lang="en-US" dirty="0" smtClean="0"/>
              <a:t>May 8, 2012</a:t>
            </a:r>
          </a:p>
          <a:p>
            <a:r>
              <a:rPr lang="en-US" dirty="0" smtClean="0"/>
              <a:t>40</a:t>
            </a:r>
            <a:r>
              <a:rPr lang="en-US" baseline="30000" dirty="0" smtClean="0"/>
              <a:t>th</a:t>
            </a:r>
            <a:r>
              <a:rPr lang="en-US" dirty="0" smtClean="0"/>
              <a:t> ILC Cavity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155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JLab Status: 9-cell Cavities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001000" cy="5181600"/>
          </a:xfrm>
        </p:spPr>
        <p:txBody>
          <a:bodyPr/>
          <a:lstStyle/>
          <a:p>
            <a:r>
              <a:rPr lang="en-US" dirty="0" smtClean="0"/>
              <a:t>Seamless 9-cell cavity processing and instrumented testing</a:t>
            </a:r>
          </a:p>
          <a:p>
            <a:pPr lvl="1"/>
            <a:r>
              <a:rPr lang="en-US" sz="2000" dirty="0" smtClean="0"/>
              <a:t>Z163 last test at DESY</a:t>
            </a:r>
          </a:p>
          <a:p>
            <a:pPr lvl="2"/>
            <a:r>
              <a:rPr lang="en-US" sz="2000" dirty="0" smtClean="0"/>
              <a:t> 33.1 MV/m, Q0 1.8E10 at 2K, no FE</a:t>
            </a:r>
          </a:p>
          <a:p>
            <a:pPr lvl="2"/>
            <a:r>
              <a:rPr lang="en-US" sz="2000" dirty="0" smtClean="0"/>
              <a:t>A region near stiffening ring in cell#8 responsible for quench</a:t>
            </a:r>
          </a:p>
          <a:p>
            <a:pPr lvl="1"/>
            <a:r>
              <a:rPr lang="en-US" sz="2000" dirty="0" smtClean="0"/>
              <a:t>Z163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test at JLab after light EP 30 um + standard procedure</a:t>
            </a:r>
          </a:p>
          <a:p>
            <a:pPr lvl="2"/>
            <a:r>
              <a:rPr lang="en-US" sz="2000" dirty="0" smtClean="0"/>
              <a:t>34.4 MV/m, Q0 1.4E10 at 2K, little FE</a:t>
            </a:r>
          </a:p>
          <a:p>
            <a:pPr lvl="2"/>
            <a:r>
              <a:rPr lang="en-US" sz="2000" dirty="0" smtClean="0"/>
              <a:t>Cell#1/9 responsible for quench</a:t>
            </a:r>
          </a:p>
          <a:p>
            <a:pPr lvl="1"/>
            <a:r>
              <a:rPr lang="en-US" sz="2000" dirty="0" smtClean="0"/>
              <a:t>Z163 re-test at JLab with instrumentation for quench studies</a:t>
            </a:r>
          </a:p>
          <a:p>
            <a:pPr lvl="2"/>
            <a:r>
              <a:rPr lang="en-US" sz="2000" dirty="0" smtClean="0"/>
              <a:t>Local resistor array (4x4) at cell#8 quench region predicted by DESY</a:t>
            </a:r>
          </a:p>
          <a:p>
            <a:pPr lvl="2"/>
            <a:r>
              <a:rPr lang="en-US" sz="2000" dirty="0" smtClean="0"/>
              <a:t>JLab 2-of-9 fixed thermometry boards at Cell#1 &amp; #9</a:t>
            </a:r>
          </a:p>
          <a:p>
            <a:pPr lvl="2"/>
            <a:r>
              <a:rPr lang="en-US" sz="2000" dirty="0" smtClean="0"/>
              <a:t>Cornell OST’s (6 each attached to test stand)  </a:t>
            </a:r>
            <a:endParaRPr lang="en-US" sz="2000" dirty="0"/>
          </a:p>
        </p:txBody>
      </p:sp>
      <p:pic>
        <p:nvPicPr>
          <p:cNvPr id="4" name="Picture 2" descr="C:\Users\ari\Documents\9 cell stuff\z163\Feb 14_15 cavity piture\130_0210\IMG_0478.JPG"/>
          <p:cNvPicPr>
            <a:picLocks noChangeAspect="1" noChangeArrowheads="1"/>
          </p:cNvPicPr>
          <p:nvPr/>
        </p:nvPicPr>
        <p:blipFill>
          <a:blip r:embed="rId2" cstate="print"/>
          <a:srcRect l="14093" r="11417"/>
          <a:stretch>
            <a:fillRect/>
          </a:stretch>
        </p:blipFill>
        <p:spPr bwMode="auto">
          <a:xfrm>
            <a:off x="6858000" y="4343400"/>
            <a:ext cx="2218304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7883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9-Cell Seamless Cavity Z163 Cell#9</a:t>
            </a:r>
            <a:endParaRPr lang="en-US" dirty="0"/>
          </a:p>
        </p:txBody>
      </p:sp>
      <p:pic>
        <p:nvPicPr>
          <p:cNvPr id="4" name="Picture 5" descr="C:\Users\ari\Documents\9 cell stuff\z163\Feb 14_15 cavity piture\132_0221\IMG_04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143000"/>
            <a:ext cx="2819400" cy="1587137"/>
          </a:xfrm>
          <a:prstGeom prst="rect">
            <a:avLst/>
          </a:prstGeom>
          <a:noFill/>
        </p:spPr>
      </p:pic>
      <p:pic>
        <p:nvPicPr>
          <p:cNvPr id="5" name="Picture 4" descr="cell 9 quen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00400"/>
            <a:ext cx="4419600" cy="1926028"/>
          </a:xfrm>
          <a:prstGeom prst="rect">
            <a:avLst/>
          </a:prstGeom>
        </p:spPr>
      </p:pic>
      <p:pic>
        <p:nvPicPr>
          <p:cNvPr id="6" name="Picture 5" descr="cell 9 preheat mag_sq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74384" y="3516571"/>
            <a:ext cx="4717216" cy="21222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864423"/>
            <a:ext cx="91440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eaLnBrk="0" hangingPunct="0"/>
            <a:r>
              <a:rPr lang="en-US" sz="1400" dirty="0" smtClean="0">
                <a:solidFill>
                  <a:srgbClr val="000000"/>
                </a:solidFill>
                <a:latin typeface="Times"/>
              </a:rPr>
              <a:t>Strongest preheating site did not quench, but the deviation from quadratic heating seem to turn on sooner at the quench.</a:t>
            </a:r>
            <a:endParaRPr lang="en-US" sz="1400" dirty="0">
              <a:solidFill>
                <a:srgbClr val="000000"/>
              </a:solidFill>
              <a:latin typeface="Times"/>
            </a:endParaRPr>
          </a:p>
        </p:txBody>
      </p:sp>
      <p:pic>
        <p:nvPicPr>
          <p:cNvPr id="8" name="Picture 7" descr="cell 9 prehe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066800"/>
            <a:ext cx="4419600" cy="19097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14800" y="2743200"/>
            <a:ext cx="4987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dirty="0" smtClean="0">
                <a:solidFill>
                  <a:srgbClr val="000000"/>
                </a:solidFill>
                <a:latin typeface="Times"/>
              </a:rPr>
              <a:t>Quench source within 10 mm distance from equator</a:t>
            </a:r>
            <a:endParaRPr lang="en-US" dirty="0">
              <a:solidFill>
                <a:srgbClr val="000000"/>
              </a:solidFill>
              <a:latin typeface="Time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1219200"/>
            <a:ext cx="1986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2400" dirty="0" smtClean="0">
                <a:solidFill>
                  <a:srgbClr val="FFFFFF"/>
                </a:solidFill>
                <a:latin typeface="Times"/>
              </a:rPr>
              <a:t>Before quench</a:t>
            </a:r>
            <a:endParaRPr lang="en-US" sz="2400" dirty="0">
              <a:solidFill>
                <a:srgbClr val="FFFFFF"/>
              </a:solidFill>
              <a:latin typeface="Time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352800"/>
            <a:ext cx="1406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sz="2400" dirty="0" smtClean="0">
                <a:solidFill>
                  <a:srgbClr val="FFFFFF"/>
                </a:solidFill>
                <a:latin typeface="Times"/>
              </a:rPr>
              <a:t>In quench</a:t>
            </a:r>
            <a:endParaRPr lang="en-US" sz="2400" dirty="0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12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9-Cell Seamless Cavity Z163 Cell#8</a:t>
            </a:r>
            <a:endParaRPr lang="en-US" dirty="0"/>
          </a:p>
        </p:txBody>
      </p:sp>
      <p:pic>
        <p:nvPicPr>
          <p:cNvPr id="5" name="Picture 3" descr="C:\Users\ari\Documents\9 cell stuff\z163\Feb 14_15 cavity piture\130_0210\IMG_0481.JPG"/>
          <p:cNvPicPr>
            <a:picLocks noChangeAspect="1" noChangeArrowheads="1"/>
          </p:cNvPicPr>
          <p:nvPr/>
        </p:nvPicPr>
        <p:blipFill>
          <a:blip r:embed="rId2" cstate="print"/>
          <a:srcRect l="33728" t="22244" r="8333"/>
          <a:stretch>
            <a:fillRect/>
          </a:stretch>
        </p:blipFill>
        <p:spPr bwMode="auto">
          <a:xfrm>
            <a:off x="5486400" y="2133601"/>
            <a:ext cx="3227615" cy="2438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7461" y="990600"/>
            <a:ext cx="5646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dirty="0" smtClean="0">
                <a:solidFill>
                  <a:srgbClr val="000000"/>
                </a:solidFill>
                <a:latin typeface="Times"/>
              </a:rPr>
              <a:t>Hs/</a:t>
            </a:r>
            <a:r>
              <a:rPr lang="en-US" dirty="0" err="1" smtClean="0">
                <a:solidFill>
                  <a:srgbClr val="000000"/>
                </a:solidFill>
                <a:latin typeface="Times"/>
              </a:rPr>
              <a:t>Eacc</a:t>
            </a:r>
            <a:r>
              <a:rPr lang="en-US" dirty="0" smtClean="0">
                <a:solidFill>
                  <a:srgbClr val="000000"/>
                </a:solidFill>
                <a:latin typeface="Times"/>
              </a:rPr>
              <a:t> = 3.30 </a:t>
            </a:r>
            <a:r>
              <a:rPr lang="en-US" dirty="0" err="1" smtClean="0">
                <a:solidFill>
                  <a:srgbClr val="000000"/>
                </a:solidFill>
                <a:latin typeface="Times"/>
              </a:rPr>
              <a:t>mT</a:t>
            </a:r>
            <a:r>
              <a:rPr lang="en-US" dirty="0" smtClean="0">
                <a:solidFill>
                  <a:srgbClr val="000000"/>
                </a:solidFill>
                <a:latin typeface="Times"/>
              </a:rPr>
              <a:t>/(MV/m) at stiffening radius, R=55 mm</a:t>
            </a:r>
          </a:p>
          <a:p>
            <a:pPr eaLnBrk="0" hangingPunct="0"/>
            <a:r>
              <a:rPr lang="en-US" dirty="0" smtClean="0">
                <a:solidFill>
                  <a:srgbClr val="000000"/>
                </a:solidFill>
                <a:latin typeface="Times"/>
              </a:rPr>
              <a:t>For reference, </a:t>
            </a:r>
            <a:r>
              <a:rPr lang="en-US" dirty="0" err="1" smtClean="0">
                <a:solidFill>
                  <a:srgbClr val="000000"/>
                </a:solidFill>
                <a:latin typeface="Times"/>
              </a:rPr>
              <a:t>Hpk</a:t>
            </a:r>
            <a:r>
              <a:rPr lang="en-US" dirty="0" smtClean="0">
                <a:solidFill>
                  <a:srgbClr val="000000"/>
                </a:solidFill>
                <a:latin typeface="Times"/>
              </a:rPr>
              <a:t>/</a:t>
            </a:r>
            <a:r>
              <a:rPr lang="en-US" dirty="0" err="1" smtClean="0">
                <a:solidFill>
                  <a:srgbClr val="000000"/>
                </a:solidFill>
                <a:latin typeface="Times"/>
              </a:rPr>
              <a:t>Eacc</a:t>
            </a:r>
            <a:r>
              <a:rPr lang="en-US" dirty="0" smtClean="0">
                <a:solidFill>
                  <a:srgbClr val="000000"/>
                </a:solidFill>
                <a:latin typeface="Times"/>
              </a:rPr>
              <a:t> = 4.26 </a:t>
            </a:r>
            <a:r>
              <a:rPr lang="en-US" dirty="0" err="1" smtClean="0">
                <a:solidFill>
                  <a:srgbClr val="000000"/>
                </a:solidFill>
                <a:latin typeface="Times"/>
              </a:rPr>
              <a:t>mT</a:t>
            </a:r>
            <a:r>
              <a:rPr lang="en-US" dirty="0" smtClean="0">
                <a:solidFill>
                  <a:srgbClr val="000000"/>
                </a:solidFill>
                <a:latin typeface="Times"/>
              </a:rPr>
              <a:t>/(MV/m) for TTF shape</a:t>
            </a:r>
            <a:endParaRPr lang="en-US" dirty="0">
              <a:solidFill>
                <a:srgbClr val="000000"/>
              </a:solidFill>
              <a:latin typeface="Times"/>
            </a:endParaRPr>
          </a:p>
        </p:txBody>
      </p:sp>
      <p:pic>
        <p:nvPicPr>
          <p:cNvPr id="7" name="Picture 6" descr="preheating on array 2pi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057400"/>
            <a:ext cx="5335202" cy="2971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" y="5542002"/>
            <a:ext cx="8839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00"/>
                </a:solidFill>
                <a:latin typeface="Times"/>
              </a:rPr>
              <a:t>Trend deviating (Quenching ) thermometers closest to stiffing ring weld - #1/#2</a:t>
            </a:r>
          </a:p>
          <a:p>
            <a:pPr algn="ctr" eaLnBrk="0" hangingPunct="0"/>
            <a:r>
              <a:rPr lang="en-US" sz="1200" dirty="0" smtClean="0">
                <a:solidFill>
                  <a:srgbClr val="000000"/>
                </a:solidFill>
                <a:latin typeface="Times"/>
              </a:rPr>
              <a:t>This result is in agreement and hence confirms the earlier result obtained at DESY by using the rotating thermometry system  </a:t>
            </a:r>
          </a:p>
        </p:txBody>
      </p:sp>
    </p:spTree>
    <p:extLst>
      <p:ext uri="{BB962C8B-B14F-4D97-AF65-F5344CB8AC3E}">
        <p14:creationId xmlns:p14="http://schemas.microsoft.com/office/powerpoint/2010/main" xmlns="" val="343256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Z163 Quench Study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90"/>
                <a:gridCol w="1108710"/>
                <a:gridCol w="2209800"/>
                <a:gridCol w="2209800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 Pair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Limiting 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Limiting cell gradient</a:t>
                      </a:r>
                      <a:r>
                        <a:rPr lang="en-US" baseline="0" dirty="0" smtClean="0"/>
                        <a:t> (Pi-mode equivalent)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 Source of Limitation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Pass-band mode triggering</a:t>
                      </a:r>
                      <a:r>
                        <a:rPr lang="en-US" baseline="0" dirty="0" smtClean="0"/>
                        <a:t> quench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1/9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35.5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JLab</a:t>
                      </a:r>
                      <a:r>
                        <a:rPr lang="en-US" baseline="0" dirty="0" smtClean="0"/>
                        <a:t> 2of9 thermometry boards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Pi/9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2/8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30.5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AP’s local array (4x4 Allan Bradley)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Pi/9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3/7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4/6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29.0-30.0</a:t>
                      </a:r>
                      <a:r>
                        <a:rPr lang="en-US" baseline="0" dirty="0" smtClean="0"/>
                        <a:t> MV/m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Pi/9,</a:t>
                      </a:r>
                      <a:r>
                        <a:rPr lang="en-US" baseline="0" dirty="0" smtClean="0"/>
                        <a:t> 4 Pi/9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23.7-29.7 MV/m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Pi, 7 Pi/9, 5 pi/9, </a:t>
                      </a:r>
                    </a:p>
                    <a:p>
                      <a:r>
                        <a:rPr lang="en-US" dirty="0" smtClean="0"/>
                        <a:t>3 Pi/9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320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JLab_update_40th_ILC_CavityGroupMeeting_8may2012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LASS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10298</TotalTime>
  <Words>1195</Words>
  <Application>Microsoft Office PowerPoint</Application>
  <PresentationFormat>On-screen Show (4:3)</PresentationFormat>
  <Paragraphs>265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Default Design</vt:lpstr>
      <vt:lpstr>JLab_update_40th_ILC_CavityGroupMeeting_8may2012</vt:lpstr>
      <vt:lpstr>CLASSE Template</vt:lpstr>
      <vt:lpstr>Cornell Updates</vt:lpstr>
      <vt:lpstr>Slide 2</vt:lpstr>
      <vt:lpstr>Slide 3</vt:lpstr>
      <vt:lpstr>Slide 4</vt:lpstr>
      <vt:lpstr>JLab Update</vt:lpstr>
      <vt:lpstr>JLab Status: 9-cell Cavities</vt:lpstr>
      <vt:lpstr>9-Cell Seamless Cavity Z163 Cell#9</vt:lpstr>
      <vt:lpstr>9-Cell Seamless Cavity Z163 Cell#8</vt:lpstr>
      <vt:lpstr>Z163 Quench Study Summary</vt:lpstr>
      <vt:lpstr>Z163 Cell#9 Quench Region Optical Inspection</vt:lpstr>
      <vt:lpstr>KEK 9-cell Cavity ICHIRO8</vt:lpstr>
      <vt:lpstr>New 9-cell LSF Shape Cavity</vt:lpstr>
      <vt:lpstr>Cryogenic Field Emission Instrumentation (I)</vt:lpstr>
      <vt:lpstr>Cryogenic Field Emission Instrumentation (II)</vt:lpstr>
      <vt:lpstr>Optimizing Mechanical Polishing </vt:lpstr>
      <vt:lpstr>Fermilab S0 News </vt:lpstr>
      <vt:lpstr>TB9NR004 Test</vt:lpstr>
      <vt:lpstr>Slide 18</vt:lpstr>
      <vt:lpstr>Slide 19</vt:lpstr>
      <vt:lpstr>Slide 20</vt:lpstr>
    </vt:vector>
  </TitlesOfParts>
  <Company> 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9-cell cavity coordination</dc:title>
  <dc:creator>ginsburg</dc:creator>
  <cp:lastModifiedBy>geng</cp:lastModifiedBy>
  <cp:revision>766</cp:revision>
  <dcterms:created xsi:type="dcterms:W3CDTF">2010-01-27T16:22:12Z</dcterms:created>
  <dcterms:modified xsi:type="dcterms:W3CDTF">2012-05-08T17:16:00Z</dcterms:modified>
</cp:coreProperties>
</file>