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10"/>
  </p:notesMasterIdLst>
  <p:handoutMasterIdLst>
    <p:handoutMasterId r:id="rId11"/>
  </p:handoutMasterIdLst>
  <p:sldIdLst>
    <p:sldId id="334" r:id="rId2"/>
    <p:sldId id="986" r:id="rId3"/>
    <p:sldId id="977" r:id="rId4"/>
    <p:sldId id="979" r:id="rId5"/>
    <p:sldId id="980" r:id="rId6"/>
    <p:sldId id="981" r:id="rId7"/>
    <p:sldId id="982" r:id="rId8"/>
    <p:sldId id="983" r:id="rId9"/>
  </p:sldIdLst>
  <p:sldSz cx="9144000" cy="6858000" type="screen4x3"/>
  <p:notesSz cx="6997700" cy="9271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  <a:srgbClr val="00FF00"/>
    <a:srgbClr val="009900"/>
    <a:srgbClr val="990099"/>
    <a:srgbClr val="569064"/>
    <a:srgbClr val="CC0000"/>
    <a:srgbClr val="46A064"/>
    <a:srgbClr val="E5B01B"/>
    <a:srgbClr val="6600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88" autoAdjust="0"/>
    <p:restoredTop sz="79198" autoAdjust="0"/>
  </p:normalViewPr>
  <p:slideViewPr>
    <p:cSldViewPr>
      <p:cViewPr>
        <p:scale>
          <a:sx n="57" d="100"/>
          <a:sy n="57" d="100"/>
        </p:scale>
        <p:origin x="-1037" y="-53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829675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pPr>
              <a:defRPr/>
            </a:pPr>
            <a:fld id="{F773F9CA-AA54-46FE-BF81-BCC542168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4303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9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9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3725"/>
            <a:ext cx="559752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99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9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2338D0-BA1D-4056-9BB5-D78336ACCB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08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5/10/2012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8077200" y="6575425"/>
            <a:ext cx="4079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defRPr/>
            </a:pPr>
            <a:fld id="{0A9CC971-58DE-41FD-98F6-54CE5B19428D}" type="slidenum">
              <a:rPr lang="en-US" sz="1200">
                <a:solidFill>
                  <a:schemeClr val="bg2"/>
                </a:solidFill>
                <a:latin typeface="Textile" charset="0"/>
              </a:rPr>
              <a:pPr algn="l" eaLnBrk="0" hangingPunct="0"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990600"/>
            <a:ext cx="8915400" cy="1908175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9900"/>
                </a:solidFill>
              </a:rPr>
              <a:t>Status of Event Mixing and Other Issues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10000"/>
            <a:ext cx="7162800" cy="1828800"/>
          </a:xfrm>
        </p:spPr>
        <p:txBody>
          <a:bodyPr/>
          <a:lstStyle/>
          <a:p>
            <a:pPr eaLnBrk="1" hangingPunct="1"/>
            <a:r>
              <a:rPr lang="en-US" dirty="0" smtClean="0"/>
              <a:t>Tim </a:t>
            </a:r>
            <a:r>
              <a:rPr lang="en-US" dirty="0" err="1" smtClean="0"/>
              <a:t>Barklow</a:t>
            </a:r>
            <a:r>
              <a:rPr lang="en-US" dirty="0" smtClean="0"/>
              <a:t> (SLAC)</a:t>
            </a:r>
          </a:p>
          <a:p>
            <a:pPr eaLnBrk="1" hangingPunct="1"/>
            <a:r>
              <a:rPr lang="en-US" dirty="0" smtClean="0"/>
              <a:t>May 10,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</a:t>
            </a:fld>
            <a:endParaRPr kumimoji="0"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5" y="76200"/>
            <a:ext cx="5543550" cy="625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5256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3</a:t>
            </a:fld>
            <a:endParaRPr kumimoji="0"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067800" cy="470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943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4</a:t>
            </a:fld>
            <a:endParaRPr kumimoji="0"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725" y="114971"/>
            <a:ext cx="5222875" cy="6438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4849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5</a:t>
            </a:fld>
            <a:endParaRPr kumimoji="0"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088" y="1474788"/>
            <a:ext cx="9528176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4075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6</a:t>
            </a:fld>
            <a:endParaRPr kumimoji="0"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6113" y="1535113"/>
            <a:ext cx="10437813" cy="378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43973" y="228600"/>
            <a:ext cx="1257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</a:p>
          <a:p>
            <a:r>
              <a:rPr lang="en-US" dirty="0" smtClean="0"/>
              <a:t>.</a:t>
            </a:r>
          </a:p>
          <a:p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6304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7</a:t>
            </a:fld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914400" y="901005"/>
            <a:ext cx="70866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dirty="0"/>
              <a:t>Exception in thread "main" </a:t>
            </a:r>
            <a:r>
              <a:rPr lang="en-US" sz="1400" dirty="0" err="1"/>
              <a:t>java.io.IOException</a:t>
            </a:r>
            <a:r>
              <a:rPr lang="en-US" sz="1400" dirty="0"/>
              <a:t>: Invalid file name: /</a:t>
            </a:r>
            <a:r>
              <a:rPr lang="en-US" sz="1400" dirty="0" err="1"/>
              <a:t>nfs</a:t>
            </a:r>
            <a:r>
              <a:rPr lang="en-US" sz="1400" dirty="0"/>
              <a:t>/</a:t>
            </a:r>
            <a:r>
              <a:rPr lang="en-US" sz="1400" dirty="0" err="1"/>
              <a:t>slac</a:t>
            </a:r>
            <a:r>
              <a:rPr lang="en-US" sz="1400" dirty="0"/>
              <a:t>/g/</a:t>
            </a:r>
            <a:r>
              <a:rPr lang="en-US" sz="1400" dirty="0" err="1"/>
              <a:t>lcd</a:t>
            </a:r>
            <a:r>
              <a:rPr lang="en-US" sz="1400" dirty="0"/>
              <a:t>/ilc_data4/DBD/generated/1000-B1b_ws/</a:t>
            </a:r>
            <a:r>
              <a:rPr lang="en-US" sz="1400" dirty="0" err="1"/>
              <a:t>tth</a:t>
            </a:r>
            <a:r>
              <a:rPr lang="en-US" sz="1400" dirty="0"/>
              <a:t>/E1000-B1b_ws.Ptth-2l2nbb-hbb.eR.pL.Gphyssim_dbd-01-01.I106418.001.stdhep</a:t>
            </a:r>
          </a:p>
          <a:p>
            <a:pPr algn="l"/>
            <a:r>
              <a:rPr lang="en-US" sz="1400" dirty="0"/>
              <a:t>	at </a:t>
            </a:r>
            <a:r>
              <a:rPr lang="en-US" sz="1400" dirty="0" err="1"/>
              <a:t>org.lcsim.io.whizdata.WhizDataFileList</a:t>
            </a:r>
            <a:r>
              <a:rPr lang="en-US" sz="1400" dirty="0"/>
              <a:t>.&lt;</a:t>
            </a:r>
            <a:r>
              <a:rPr lang="en-US" sz="1400" dirty="0" err="1"/>
              <a:t>init</a:t>
            </a:r>
            <a:r>
              <a:rPr lang="en-US" sz="1400" dirty="0"/>
              <a:t>&gt;(WhizDataFileList.java:63)</a:t>
            </a:r>
          </a:p>
          <a:p>
            <a:pPr algn="l"/>
            <a:r>
              <a:rPr lang="en-US" sz="1400" dirty="0"/>
              <a:t>	at </a:t>
            </a:r>
            <a:r>
              <a:rPr lang="en-US" sz="1400" dirty="0" err="1"/>
              <a:t>org.lcsim.io.whizdata.Main.main</a:t>
            </a:r>
            <a:r>
              <a:rPr lang="en-US" sz="1400" dirty="0"/>
              <a:t>(Main.java:26)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228600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400" dirty="0"/>
              <a:t>public class </a:t>
            </a:r>
            <a:r>
              <a:rPr lang="en-US" sz="1400" dirty="0" err="1"/>
              <a:t>WhizDataFileList</a:t>
            </a:r>
            <a:endParaRPr lang="en-US" sz="1400" dirty="0"/>
          </a:p>
          <a:p>
            <a:pPr algn="l"/>
            <a:r>
              <a:rPr lang="en-US" sz="1400" dirty="0"/>
              <a:t>{</a:t>
            </a:r>
          </a:p>
          <a:p>
            <a:pPr algn="l"/>
            <a:r>
              <a:rPr lang="en-US" sz="1400" dirty="0"/>
              <a:t>   private static </a:t>
            </a:r>
            <a:r>
              <a:rPr lang="en-US" sz="1400" dirty="0" err="1"/>
              <a:t>int</a:t>
            </a:r>
            <a:r>
              <a:rPr lang="en-US" sz="1400" dirty="0"/>
              <a:t> MAX_OPEN_FILES = 500;</a:t>
            </a:r>
          </a:p>
          <a:p>
            <a:pPr algn="l"/>
            <a:r>
              <a:rPr lang="en-US" sz="1400" dirty="0"/>
              <a:t>   private Pattern </a:t>
            </a:r>
            <a:r>
              <a:rPr lang="en-US" sz="1400" dirty="0" err="1"/>
              <a:t>pattern</a:t>
            </a:r>
            <a:r>
              <a:rPr lang="en-US" sz="1400" dirty="0"/>
              <a:t> = </a:t>
            </a:r>
            <a:r>
              <a:rPr lang="en-US" sz="1400" dirty="0" err="1"/>
              <a:t>Pattern.compile</a:t>
            </a:r>
            <a:r>
              <a:rPr lang="en-US" sz="1400" dirty="0"/>
              <a:t>(".*w(\\d+)_.*");</a:t>
            </a:r>
          </a:p>
          <a:p>
            <a:pPr algn="l"/>
            <a:r>
              <a:rPr lang="en-US" sz="1400" dirty="0"/>
              <a:t>   private List&lt;</a:t>
            </a:r>
            <a:r>
              <a:rPr lang="en-US" sz="1400" dirty="0" err="1"/>
              <a:t>WhizDataFile</a:t>
            </a:r>
            <a:r>
              <a:rPr lang="en-US" sz="1400" dirty="0"/>
              <a:t>&gt; files = new </a:t>
            </a:r>
            <a:r>
              <a:rPr lang="en-US" sz="1400" dirty="0" err="1"/>
              <a:t>ArrayList</a:t>
            </a:r>
            <a:r>
              <a:rPr lang="en-US" sz="1400" dirty="0"/>
              <a:t>&lt;</a:t>
            </a:r>
            <a:r>
              <a:rPr lang="en-US" sz="1400" dirty="0" err="1"/>
              <a:t>WhizDataFile</a:t>
            </a:r>
            <a:r>
              <a:rPr lang="en-US" sz="1400" dirty="0"/>
              <a:t>&gt;();</a:t>
            </a:r>
          </a:p>
          <a:p>
            <a:pPr algn="l"/>
            <a:r>
              <a:rPr lang="en-US" sz="1400" dirty="0"/>
              <a:t>   private long[] chooser;</a:t>
            </a:r>
          </a:p>
          <a:p>
            <a:pPr algn="l"/>
            <a:r>
              <a:rPr lang="en-US" sz="1400" dirty="0"/>
              <a:t>   private Random </a:t>
            </a:r>
            <a:r>
              <a:rPr lang="en-US" sz="1400" dirty="0" err="1"/>
              <a:t>random</a:t>
            </a:r>
            <a:r>
              <a:rPr lang="en-US" sz="1400" dirty="0"/>
              <a:t>;</a:t>
            </a:r>
          </a:p>
        </p:txBody>
      </p:sp>
      <p:sp>
        <p:nvSpPr>
          <p:cNvPr id="5" name="Rectangle 4"/>
          <p:cNvSpPr/>
          <p:nvPr/>
        </p:nvSpPr>
        <p:spPr>
          <a:xfrm>
            <a:off x="1143000" y="434340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400" dirty="0"/>
              <a:t> Matcher </a:t>
            </a:r>
            <a:r>
              <a:rPr lang="en-US" sz="1400" dirty="0" err="1"/>
              <a:t>matcher</a:t>
            </a:r>
            <a:r>
              <a:rPr lang="en-US" sz="1400" dirty="0"/>
              <a:t> = </a:t>
            </a:r>
            <a:r>
              <a:rPr lang="en-US" sz="1400" dirty="0" err="1"/>
              <a:t>pattern.matcher</a:t>
            </a:r>
            <a:r>
              <a:rPr lang="en-US" sz="1400" dirty="0"/>
              <a:t>(</a:t>
            </a:r>
            <a:r>
              <a:rPr lang="en-US" sz="1400" dirty="0" err="1"/>
              <a:t>fileName</a:t>
            </a:r>
            <a:r>
              <a:rPr lang="en-US" sz="1400" dirty="0"/>
              <a:t>);</a:t>
            </a:r>
          </a:p>
          <a:p>
            <a:pPr algn="l"/>
            <a:r>
              <a:rPr lang="en-US" sz="1400" dirty="0"/>
              <a:t>               if (!</a:t>
            </a:r>
            <a:r>
              <a:rPr lang="en-US" sz="1400" dirty="0" err="1"/>
              <a:t>matcher.matches</a:t>
            </a:r>
            <a:r>
              <a:rPr lang="en-US" sz="1400" dirty="0"/>
              <a:t>())</a:t>
            </a:r>
          </a:p>
          <a:p>
            <a:pPr algn="l"/>
            <a:r>
              <a:rPr lang="en-US" sz="1400" dirty="0"/>
              <a:t>               {</a:t>
            </a:r>
          </a:p>
          <a:p>
            <a:pPr algn="l"/>
            <a:r>
              <a:rPr lang="en-US" sz="1400" dirty="0"/>
              <a:t>                  throw new </a:t>
            </a:r>
            <a:r>
              <a:rPr lang="en-US" sz="1400" dirty="0" err="1"/>
              <a:t>IOException</a:t>
            </a:r>
            <a:r>
              <a:rPr lang="en-US" sz="1400" dirty="0"/>
              <a:t>("Invalid file name: " + </a:t>
            </a:r>
            <a:r>
              <a:rPr lang="en-US" sz="1400" dirty="0" err="1"/>
              <a:t>fileName</a:t>
            </a:r>
            <a:r>
              <a:rPr lang="en-US" sz="1400" dirty="0"/>
              <a:t>);</a:t>
            </a:r>
          </a:p>
          <a:p>
            <a:pPr algn="l"/>
            <a:r>
              <a:rPr lang="en-US" sz="1400" dirty="0"/>
              <a:t>               }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971800"/>
            <a:ext cx="2438400" cy="222141"/>
          </a:xfrm>
          <a:prstGeom prst="rect">
            <a:avLst/>
          </a:prstGeom>
          <a:solidFill>
            <a:srgbClr val="FFC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643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8</a:t>
            </a:fld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-76200" y="1853625"/>
            <a:ext cx="792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/>
              <a:t>use </a:t>
            </a:r>
            <a:r>
              <a:rPr lang="en-US" sz="1600" dirty="0" err="1"/>
              <a:t>pythia</a:t>
            </a:r>
            <a:r>
              <a:rPr lang="en-US" sz="1600" dirty="0"/>
              <a:t> cross, </a:t>
            </a:r>
            <a:r>
              <a:rPr lang="en-US" sz="1600" dirty="0" err="1"/>
              <a:t>whizard_integral</a:t>
            </a:r>
            <a:r>
              <a:rPr lang="en-US" sz="1600" dirty="0"/>
              <a:t>,&lt;</a:t>
            </a:r>
            <a:r>
              <a:rPr lang="en-US" sz="1600" dirty="0" err="1"/>
              <a:t>aa</a:t>
            </a:r>
            <a:r>
              <a:rPr lang="en-US" sz="1600" dirty="0"/>
              <a:t> cross-sec&gt;(</a:t>
            </a:r>
            <a:r>
              <a:rPr lang="en-US" sz="1600" dirty="0" err="1"/>
              <a:t>mb</a:t>
            </a:r>
            <a:r>
              <a:rPr lang="en-US" sz="1600" dirty="0"/>
              <a:t>),total cross-section(</a:t>
            </a:r>
            <a:r>
              <a:rPr lang="en-US" sz="1600" dirty="0" err="1"/>
              <a:t>mb</a:t>
            </a:r>
            <a:r>
              <a:rPr lang="en-US" sz="1600" dirty="0"/>
              <a:t>)=</a:t>
            </a:r>
          </a:p>
          <a:p>
            <a:pPr algn="l"/>
            <a:r>
              <a:rPr lang="en-US" sz="1600" dirty="0"/>
              <a:t>  0.321980610022527       1.604174762343909E-007  5.165131685622336E-008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95600" y="0"/>
            <a:ext cx="2462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Minijet</a:t>
            </a:r>
            <a:r>
              <a:rPr lang="en-US" dirty="0" smtClean="0"/>
              <a:t> generation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2069068"/>
            <a:ext cx="149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(5.165E+4 </a:t>
            </a:r>
            <a:r>
              <a:rPr lang="en-US" sz="1800" dirty="0" err="1" smtClean="0"/>
              <a:t>fb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152400" y="684074"/>
            <a:ext cx="64008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dirty="0"/>
              <a:t> PARP(2)        changed from       10.00000 to      100.00000</a:t>
            </a:r>
          </a:p>
          <a:p>
            <a:pPr algn="l"/>
            <a:r>
              <a:rPr lang="en-US" sz="1400" dirty="0"/>
              <a:t>     PARP(81)       changed from        1.90000 to        0.40000</a:t>
            </a:r>
          </a:p>
          <a:p>
            <a:pPr algn="l"/>
            <a:r>
              <a:rPr lang="en-US" sz="1400" dirty="0"/>
              <a:t>     PARP(104)      changed from        0.80000 to        0.80000</a:t>
            </a:r>
          </a:p>
          <a:p>
            <a:pPr algn="l"/>
            <a:r>
              <a:rPr lang="en-US" sz="1400" dirty="0"/>
              <a:t>     PARP(111)      changed from        2.00000 to        0.50000</a:t>
            </a:r>
          </a:p>
          <a:p>
            <a:pPr algn="l"/>
            <a:r>
              <a:rPr lang="en-US" sz="1400" dirty="0"/>
              <a:t>     CKIN(3)        changed from        0.00000 to       20.00000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800600" y="8382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6408668"/>
              </p:ext>
            </p:extLst>
          </p:nvPr>
        </p:nvGraphicFramePr>
        <p:xfrm>
          <a:off x="5410200" y="648494"/>
          <a:ext cx="1310696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Equation" r:id="rId3" imgW="965160" imgH="279360" progId="Equation.DSMT4">
                  <p:embed/>
                </p:oleObj>
              </mc:Choice>
              <mc:Fallback>
                <p:oleObj name="Equation" r:id="rId3" imgW="96516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10200" y="648494"/>
                        <a:ext cx="1310696" cy="379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>
            <a:off x="4800600" y="16764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794149"/>
              </p:ext>
            </p:extLst>
          </p:nvPr>
        </p:nvGraphicFramePr>
        <p:xfrm>
          <a:off x="5410200" y="1509713"/>
          <a:ext cx="1362075" cy="30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1" name="Equation" r:id="rId5" imgW="1002960" imgH="228600" progId="Equation.DSMT4">
                  <p:embed/>
                </p:oleObj>
              </mc:Choice>
              <mc:Fallback>
                <p:oleObj name="Equation" r:id="rId5" imgW="1002960" imgH="2286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1509713"/>
                        <a:ext cx="1362075" cy="309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762000" y="3257492"/>
            <a:ext cx="6553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/>
              <a:t>1 VMD/hadron * VMD            </a:t>
            </a:r>
            <a:r>
              <a:rPr lang="en-US" sz="1600" dirty="0" smtClean="0"/>
              <a:t> </a:t>
            </a:r>
            <a:r>
              <a:rPr lang="en-US" sz="1600" dirty="0"/>
              <a:t>0.000D+00 </a:t>
            </a:r>
          </a:p>
          <a:p>
            <a:pPr algn="l"/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/>
              <a:t>2 VMD/hadron * direct         </a:t>
            </a:r>
            <a:r>
              <a:rPr lang="en-US" sz="1600" dirty="0" smtClean="0"/>
              <a:t>     </a:t>
            </a:r>
            <a:r>
              <a:rPr lang="en-US" sz="1600" dirty="0"/>
              <a:t>8.590D-09 </a:t>
            </a:r>
          </a:p>
          <a:p>
            <a:pPr algn="l"/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/>
              <a:t>3 VMD/hadron * anomalous     </a:t>
            </a:r>
            <a:r>
              <a:rPr lang="en-US" sz="1600" dirty="0" smtClean="0"/>
              <a:t> </a:t>
            </a:r>
            <a:r>
              <a:rPr lang="en-US" sz="1600" dirty="0"/>
              <a:t>1.728D-08 </a:t>
            </a:r>
          </a:p>
          <a:p>
            <a:pPr algn="l"/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/>
              <a:t>4 direct * direct               </a:t>
            </a:r>
            <a:r>
              <a:rPr lang="en-US" sz="1600" dirty="0" smtClean="0"/>
              <a:t>            </a:t>
            </a:r>
            <a:r>
              <a:rPr lang="en-US" sz="1600" dirty="0"/>
              <a:t>5.668D-08 </a:t>
            </a:r>
          </a:p>
          <a:p>
            <a:pPr algn="l"/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/>
              <a:t>5 direct * anomalous            </a:t>
            </a:r>
            <a:r>
              <a:rPr lang="en-US" sz="1600" dirty="0" smtClean="0"/>
              <a:t>       </a:t>
            </a:r>
            <a:r>
              <a:rPr lang="en-US" sz="1600" dirty="0"/>
              <a:t>2.784D-08 </a:t>
            </a:r>
          </a:p>
          <a:p>
            <a:pPr algn="l"/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/>
              <a:t>6 anomalous * anomalous       </a:t>
            </a:r>
            <a:r>
              <a:rPr lang="en-US" sz="1600" dirty="0" smtClean="0"/>
              <a:t>    </a:t>
            </a:r>
            <a:r>
              <a:rPr lang="en-US" sz="1600" dirty="0"/>
              <a:t>5.003D-08 </a:t>
            </a:r>
          </a:p>
        </p:txBody>
      </p:sp>
    </p:spTree>
    <p:extLst>
      <p:ext uri="{BB962C8B-B14F-4D97-AF65-F5344CB8AC3E}">
        <p14:creationId xmlns:p14="http://schemas.microsoft.com/office/powerpoint/2010/main" val="37914451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23766</TotalTime>
  <Words>211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Concourse</vt:lpstr>
      <vt:lpstr>Equation</vt:lpstr>
      <vt:lpstr>Status of Event Mixing and Other Issues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Stanford Linear Accelerator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SLAC</dc:creator>
  <cp:lastModifiedBy>Timothy Barklow</cp:lastModifiedBy>
  <cp:revision>938</cp:revision>
  <dcterms:created xsi:type="dcterms:W3CDTF">2003-02-05T00:06:42Z</dcterms:created>
  <dcterms:modified xsi:type="dcterms:W3CDTF">2012-05-10T13:22:13Z</dcterms:modified>
</cp:coreProperties>
</file>