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2"/>
  </p:notesMasterIdLst>
  <p:sldIdLst>
    <p:sldId id="256" r:id="rId2"/>
    <p:sldId id="296" r:id="rId3"/>
    <p:sldId id="295" r:id="rId4"/>
    <p:sldId id="297" r:id="rId5"/>
    <p:sldId id="279" r:id="rId6"/>
    <p:sldId id="299" r:id="rId7"/>
    <p:sldId id="301" r:id="rId8"/>
    <p:sldId id="302" r:id="rId9"/>
    <p:sldId id="303" r:id="rId10"/>
    <p:sldId id="278" r:id="rId11"/>
    <p:sldId id="280" r:id="rId12"/>
    <p:sldId id="281" r:id="rId13"/>
    <p:sldId id="283" r:id="rId14"/>
    <p:sldId id="284" r:id="rId15"/>
    <p:sldId id="285" r:id="rId16"/>
    <p:sldId id="294" r:id="rId17"/>
    <p:sldId id="286" r:id="rId18"/>
    <p:sldId id="287" r:id="rId19"/>
    <p:sldId id="300" r:id="rId20"/>
    <p:sldId id="261" r:id="rId21"/>
    <p:sldId id="257" r:id="rId22"/>
    <p:sldId id="262" r:id="rId23"/>
    <p:sldId id="265" r:id="rId24"/>
    <p:sldId id="268" r:id="rId25"/>
    <p:sldId id="271" r:id="rId26"/>
    <p:sldId id="270" r:id="rId27"/>
    <p:sldId id="298" r:id="rId28"/>
    <p:sldId id="304" r:id="rId29"/>
    <p:sldId id="305" r:id="rId30"/>
    <p:sldId id="293" r:id="rId3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4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colas\Local%20Settings\Temporary%20Internet%20Files\Content.Outlook\XZ65BIGZ\result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Sheet1!$B$23:$B$30</c:f>
              <c:numCache>
                <c:formatCode>General</c:formatCode>
                <c:ptCount val="8"/>
                <c:pt idx="0">
                  <c:v>200</c:v>
                </c:pt>
                <c:pt idx="1">
                  <c:v>400</c:v>
                </c:pt>
                <c:pt idx="2">
                  <c:v>500</c:v>
                </c:pt>
                <c:pt idx="3">
                  <c:v>600</c:v>
                </c:pt>
                <c:pt idx="4">
                  <c:v>700</c:v>
                </c:pt>
                <c:pt idx="5">
                  <c:v>1000</c:v>
                </c:pt>
                <c:pt idx="6">
                  <c:v>1500</c:v>
                </c:pt>
                <c:pt idx="7">
                  <c:v>2000</c:v>
                </c:pt>
              </c:numCache>
            </c:numRef>
          </c:xVal>
          <c:yVal>
            <c:numRef>
              <c:f>Sheet1!$C$23:$C$30</c:f>
              <c:numCache>
                <c:formatCode>General</c:formatCode>
                <c:ptCount val="8"/>
                <c:pt idx="0">
                  <c:v>97</c:v>
                </c:pt>
                <c:pt idx="1">
                  <c:v>81.7</c:v>
                </c:pt>
                <c:pt idx="2">
                  <c:v>79.7</c:v>
                </c:pt>
                <c:pt idx="3">
                  <c:v>80.8</c:v>
                </c:pt>
                <c:pt idx="4">
                  <c:v>80.5</c:v>
                </c:pt>
                <c:pt idx="5">
                  <c:v>87.8</c:v>
                </c:pt>
                <c:pt idx="6">
                  <c:v>104</c:v>
                </c:pt>
                <c:pt idx="7">
                  <c:v>121.8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6358528"/>
        <c:axId val="137010560"/>
      </c:scatterChart>
      <c:valAx>
        <c:axId val="136358528"/>
        <c:scaling>
          <c:logBase val="10"/>
          <c:orientation val="minMax"/>
          <c:max val="5000"/>
          <c:min val="100"/>
        </c:scaling>
        <c:delete val="0"/>
        <c:axPos val="b"/>
        <c:numFmt formatCode="General" sourceLinked="0"/>
        <c:majorTickMark val="in"/>
        <c:minorTickMark val="in"/>
        <c:tickLblPos val="nextTo"/>
        <c:crossAx val="137010560"/>
        <c:crosses val="autoZero"/>
        <c:crossBetween val="midCat"/>
      </c:valAx>
      <c:valAx>
        <c:axId val="137010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635852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6AB75-4ED2-43C0-B006-45C4DF1C8006}" type="datetimeFigureOut">
              <a:rPr lang="fr-FR" smtClean="0"/>
              <a:pPr/>
              <a:t>15/05/2012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851CE8-FF45-4F4C-9ED2-C32A62D63FD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6856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E995E-ACB1-4064-861E-013ABDEC5E7A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851CE8-FF45-4F4C-9ED2-C32A62D63FD3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15/05/2012</a:t>
            </a:r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pt-BR" smtClean="0"/>
              <a:t>P. Colas - LCTPC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8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15/05/2012</a:t>
            </a:r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pt-BR" smtClean="0"/>
              <a:t>P. Colas - LCTPC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8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15/05/2012</a:t>
            </a:r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pt-BR" smtClean="0"/>
              <a:t>P. Colas - LCTPC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8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15/05/2012</a:t>
            </a:r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pt-BR" smtClean="0"/>
              <a:t>P. Colas - LCTPC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8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95760" y="-8792"/>
            <a:ext cx="7138930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15/05/2012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63B151-582A-44CA-981C-2417A953341F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 userDrawn="1"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P. Colas - LCTPC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6" r:id="rId14"/>
    <p:sldLayoutId id="2147483679" r:id="rId15"/>
    <p:sldLayoutId id="2147483680" r:id="rId1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7" Type="http://schemas.openxmlformats.org/officeDocument/2006/relationships/image" Target="../media/image26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png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7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4800" dirty="0" smtClean="0"/>
              <a:t>A TPC for the </a:t>
            </a:r>
            <a:r>
              <a:rPr lang="fr-FR" sz="4800" dirty="0" err="1" smtClean="0"/>
              <a:t>Linear</a:t>
            </a:r>
            <a:r>
              <a:rPr lang="fr-FR" sz="4800" dirty="0" smtClean="0"/>
              <a:t> </a:t>
            </a:r>
            <a:r>
              <a:rPr lang="fr-FR" sz="4800" dirty="0" err="1" smtClean="0"/>
              <a:t>Collider</a:t>
            </a:r>
            <a:endParaRPr lang="fr-FR" sz="4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</a:t>
            </a:r>
          </a:p>
          <a:p>
            <a:r>
              <a:rPr lang="fr-FR" dirty="0" smtClean="0"/>
              <a:t>on </a:t>
            </a:r>
            <a:r>
              <a:rPr lang="fr-FR" dirty="0" err="1" smtClean="0"/>
              <a:t>behalf</a:t>
            </a:r>
            <a:r>
              <a:rPr lang="fr-FR" dirty="0" smtClean="0"/>
              <a:t> of LCTPC</a:t>
            </a:r>
            <a:endParaRPr lang="fr-FR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5157192"/>
            <a:ext cx="16414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Charge </a:t>
            </a:r>
            <a:r>
              <a:rPr lang="fr-FR" dirty="0" err="1" smtClean="0"/>
              <a:t>spreading</a:t>
            </a:r>
            <a:r>
              <a:rPr lang="fr-FR" dirty="0" smtClean="0"/>
              <a:t> by </a:t>
            </a:r>
            <a:r>
              <a:rPr lang="fr-FR" dirty="0" err="1" smtClean="0"/>
              <a:t>resistive</a:t>
            </a:r>
            <a:r>
              <a:rPr lang="fr-FR" dirty="0" smtClean="0"/>
              <a:t> foil</a:t>
            </a:r>
            <a:endParaRPr lang="fr-FR" dirty="0"/>
          </a:p>
        </p:txBody>
      </p:sp>
      <p:pic>
        <p:nvPicPr>
          <p:cNvPr id="5" name="Picture 5" descr="InductionModel.EPS                                             000027B9OS 9.1                         B7FF4A2C:"/>
          <p:cNvPicPr>
            <a:picLocks noChangeAspect="1" noChangeArrowheads="1"/>
          </p:cNvPicPr>
          <p:nvPr/>
        </p:nvPicPr>
        <p:blipFill>
          <a:blip r:embed="rId2" cstate="print"/>
          <a:srcRect l="4417" r="1105"/>
          <a:stretch>
            <a:fillRect/>
          </a:stretch>
        </p:blipFill>
        <p:spPr bwMode="auto">
          <a:xfrm>
            <a:off x="539552" y="2469217"/>
            <a:ext cx="4274488" cy="2039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420888"/>
            <a:ext cx="3073152" cy="167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467544" y="1484784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coating</a:t>
            </a:r>
            <a:r>
              <a:rPr lang="fr-FR" dirty="0" smtClean="0"/>
              <a:t> on top of an </a:t>
            </a:r>
            <a:r>
              <a:rPr lang="fr-FR" dirty="0" err="1" smtClean="0"/>
              <a:t>insulator</a:t>
            </a:r>
            <a:r>
              <a:rPr lang="fr-FR" dirty="0" smtClean="0"/>
              <a:t>: </a:t>
            </a:r>
            <a:r>
              <a:rPr lang="fr-FR" dirty="0" err="1" smtClean="0"/>
              <a:t>Continuous</a:t>
            </a:r>
            <a:r>
              <a:rPr lang="fr-FR" dirty="0" smtClean="0"/>
              <a:t> RC network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spreads</a:t>
            </a:r>
            <a:r>
              <a:rPr lang="fr-FR" dirty="0" smtClean="0"/>
              <a:t> the charge: </a:t>
            </a:r>
            <a:r>
              <a:rPr lang="fr-FR" dirty="0" err="1" smtClean="0"/>
              <a:t>improves</a:t>
            </a:r>
            <a:r>
              <a:rPr lang="fr-FR" dirty="0" smtClean="0"/>
              <a:t> position </a:t>
            </a:r>
            <a:r>
              <a:rPr lang="fr-FR" dirty="0" err="1" smtClean="0"/>
              <a:t>sensitivity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67544" y="5013176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coatings</a:t>
            </a:r>
            <a:r>
              <a:rPr lang="fr-FR" dirty="0" smtClean="0"/>
              <a:t> have been </a:t>
            </a:r>
            <a:r>
              <a:rPr lang="fr-FR" dirty="0" err="1" smtClean="0"/>
              <a:t>tried</a:t>
            </a:r>
            <a:r>
              <a:rPr lang="fr-FR" dirty="0" smtClean="0"/>
              <a:t>: </a:t>
            </a:r>
            <a:r>
              <a:rPr lang="fr-FR" dirty="0" err="1" smtClean="0"/>
              <a:t>Carbon</a:t>
            </a:r>
            <a:r>
              <a:rPr lang="fr-FR" dirty="0" smtClean="0"/>
              <a:t>-</a:t>
            </a:r>
            <a:r>
              <a:rPr lang="fr-FR" dirty="0" err="1" smtClean="0"/>
              <a:t>loaded</a:t>
            </a:r>
            <a:r>
              <a:rPr lang="fr-FR" dirty="0" smtClean="0"/>
              <a:t> </a:t>
            </a:r>
            <a:r>
              <a:rPr lang="fr-FR" dirty="0" err="1" smtClean="0"/>
              <a:t>Kapton</a:t>
            </a:r>
            <a:r>
              <a:rPr lang="fr-FR" dirty="0" smtClean="0"/>
              <a:t> (CLK),</a:t>
            </a:r>
          </a:p>
          <a:p>
            <a:r>
              <a:rPr lang="fr-FR" dirty="0" smtClean="0"/>
              <a:t>3 and 5 </a:t>
            </a:r>
            <a:r>
              <a:rPr lang="fr-FR" dirty="0" err="1" smtClean="0"/>
              <a:t>Mohm</a:t>
            </a:r>
            <a:r>
              <a:rPr lang="fr-FR" dirty="0" smtClean="0"/>
              <a:t>/square,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ink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5436096" y="4201343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M. Dixit, A. </a:t>
            </a:r>
            <a:r>
              <a:rPr lang="fr-FR" sz="1400" dirty="0" err="1" smtClean="0"/>
              <a:t>Rankin</a:t>
            </a:r>
            <a:r>
              <a:rPr lang="fr-FR" sz="1400" dirty="0" smtClean="0"/>
              <a:t>, NIM A 566 (2006) 28</a:t>
            </a:r>
            <a:endParaRPr lang="fr-FR" sz="1400" dirty="0"/>
          </a:p>
        </p:txBody>
      </p:sp>
      <p:pic>
        <p:nvPicPr>
          <p:cNvPr id="13" name="Picture 2" descr="D:\PROJETS\TPC\MESURES\091102-05_LP_BeamTests_SiEnveloppe_DESY\IMGP0070_re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228184" y="1162784"/>
            <a:ext cx="2016224" cy="1567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022920" y="404664"/>
            <a:ext cx="8229600" cy="79435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Pad </a:t>
            </a:r>
            <a:r>
              <a:rPr lang="fr-FR" dirty="0" err="1" smtClean="0"/>
              <a:t>response</a:t>
            </a:r>
            <a:endParaRPr lang="fr-FR" dirty="0"/>
          </a:p>
        </p:txBody>
      </p:sp>
      <p:pic>
        <p:nvPicPr>
          <p:cNvPr id="7" name="Picture 2" descr="D:\PROJETS\TPC\MESURES\081208-11_LP_BeamTestsMagnet_DESY\Pictures\081209_LowDrift_500ns_Animat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464013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556792"/>
            <a:ext cx="3737936" cy="4528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oneTexte 7"/>
          <p:cNvSpPr txBox="1"/>
          <p:nvPr/>
        </p:nvSpPr>
        <p:spPr>
          <a:xfrm>
            <a:off x="5364088" y="119675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Z=20cm, 200 ns </a:t>
            </a:r>
            <a:r>
              <a:rPr lang="fr-FR" dirty="0" err="1" smtClean="0"/>
              <a:t>shaping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499992" y="476672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Relative fraction of ‘charge’ </a:t>
            </a:r>
            <a:r>
              <a:rPr lang="fr-FR" dirty="0" err="1" smtClean="0"/>
              <a:t>seen</a:t>
            </a:r>
            <a:r>
              <a:rPr lang="fr-FR" dirty="0" smtClean="0"/>
              <a:t> by the pad, vs x(pad)-x(</a:t>
            </a:r>
            <a:r>
              <a:rPr lang="fr-FR" dirty="0" err="1" smtClean="0"/>
              <a:t>track</a:t>
            </a:r>
            <a:r>
              <a:rPr lang="fr-FR" dirty="0" smtClean="0"/>
              <a:t>)</a:t>
            </a:r>
            <a:endParaRPr lang="fr-FR" dirty="0"/>
          </a:p>
        </p:txBody>
      </p:sp>
      <p:cxnSp>
        <p:nvCxnSpPr>
          <p:cNvPr id="11" name="Connecteur droit 10"/>
          <p:cNvCxnSpPr/>
          <p:nvPr/>
        </p:nvCxnSpPr>
        <p:spPr>
          <a:xfrm rot="5400000" flipH="1" flipV="1">
            <a:off x="5580112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rot="5400000" flipH="1" flipV="1">
            <a:off x="6228183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rot="5400000" flipH="1" flipV="1">
            <a:off x="6876256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rot="5400000" flipH="1" flipV="1">
            <a:off x="5004048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179512" y="544522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24 </a:t>
            </a:r>
            <a:r>
              <a:rPr lang="fr-FR" dirty="0" err="1" smtClean="0"/>
              <a:t>rows</a:t>
            </a:r>
            <a:r>
              <a:rPr lang="fr-FR" dirty="0" smtClean="0"/>
              <a:t> x 72 </a:t>
            </a:r>
            <a:r>
              <a:rPr lang="fr-FR" dirty="0" err="1" smtClean="0"/>
              <a:t>columns</a:t>
            </a:r>
            <a:r>
              <a:rPr lang="fr-FR" dirty="0" smtClean="0"/>
              <a:t> of 3 x 6.8 mm² pads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5508104" y="609329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x(pad) – x(</a:t>
            </a:r>
            <a:r>
              <a:rPr lang="fr-FR" dirty="0" err="1" smtClean="0"/>
              <a:t>track</a:t>
            </a:r>
            <a:r>
              <a:rPr lang="fr-FR" dirty="0" smtClean="0"/>
              <a:t>)   (mm)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ZoneTexte 6"/>
          <p:cNvSpPr txBox="1">
            <a:spLocks noChangeArrowheads="1"/>
          </p:cNvSpPr>
          <p:nvPr/>
        </p:nvSpPr>
        <p:spPr bwMode="auto">
          <a:xfrm>
            <a:off x="3923928" y="1700808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Z=5cm</a:t>
            </a:r>
          </a:p>
        </p:txBody>
      </p:sp>
      <p:sp>
        <p:nvSpPr>
          <p:cNvPr id="15365" name="ZoneTexte 7"/>
          <p:cNvSpPr txBox="1">
            <a:spLocks noChangeArrowheads="1"/>
          </p:cNvSpPr>
          <p:nvPr/>
        </p:nvSpPr>
        <p:spPr bwMode="auto">
          <a:xfrm>
            <a:off x="3923928" y="3272444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Z=35cm</a:t>
            </a:r>
          </a:p>
        </p:txBody>
      </p:sp>
      <p:sp>
        <p:nvSpPr>
          <p:cNvPr id="15366" name="ZoneTexte 8"/>
          <p:cNvSpPr txBox="1">
            <a:spLocks noChangeArrowheads="1"/>
          </p:cNvSpPr>
          <p:nvPr/>
        </p:nvSpPr>
        <p:spPr bwMode="auto">
          <a:xfrm>
            <a:off x="3923928" y="5129832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Z=50cm</a:t>
            </a:r>
          </a:p>
        </p:txBody>
      </p:sp>
      <p:sp>
        <p:nvSpPr>
          <p:cNvPr id="15367" name="ZoneTexte 9"/>
          <p:cNvSpPr txBox="1">
            <a:spLocks noChangeArrowheads="1"/>
          </p:cNvSpPr>
          <p:nvPr/>
        </p:nvSpPr>
        <p:spPr bwMode="auto">
          <a:xfrm>
            <a:off x="611560" y="1196752"/>
            <a:ext cx="360040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200" dirty="0"/>
              <a:t>MEAN RESIDUAL vs ROW </a:t>
            </a:r>
            <a:r>
              <a:rPr lang="fr-FR" sz="2200" dirty="0" err="1"/>
              <a:t>number</a:t>
            </a:r>
            <a:endParaRPr lang="fr-FR" sz="2200" dirty="0"/>
          </a:p>
          <a:p>
            <a:endParaRPr lang="fr-FR" sz="2200" dirty="0"/>
          </a:p>
          <a:p>
            <a:r>
              <a:rPr lang="fr-FR" sz="2200" dirty="0"/>
              <a:t>Z-</a:t>
            </a:r>
            <a:r>
              <a:rPr lang="fr-FR" sz="2200" dirty="0" err="1"/>
              <a:t>independent</a:t>
            </a:r>
            <a:r>
              <a:rPr lang="fr-FR" sz="2200" dirty="0"/>
              <a:t> </a:t>
            </a:r>
            <a:r>
              <a:rPr lang="fr-FR" sz="2200" dirty="0" err="1"/>
              <a:t>distortions</a:t>
            </a:r>
            <a:endParaRPr lang="fr-FR" sz="2200" dirty="0"/>
          </a:p>
          <a:p>
            <a:endParaRPr lang="fr-FR" sz="2200" dirty="0"/>
          </a:p>
          <a:p>
            <a:r>
              <a:rPr lang="fr-FR" sz="2200" dirty="0" err="1"/>
              <a:t>Distortions</a:t>
            </a:r>
            <a:r>
              <a:rPr lang="fr-FR" sz="2200" dirty="0"/>
              <a:t> up to 50 microns for </a:t>
            </a:r>
            <a:r>
              <a:rPr lang="fr-FR" sz="2200" dirty="0" err="1"/>
              <a:t>resistive</a:t>
            </a:r>
            <a:r>
              <a:rPr lang="fr-FR" sz="2200" dirty="0"/>
              <a:t> </a:t>
            </a:r>
            <a:r>
              <a:rPr lang="fr-FR" sz="2200" dirty="0" err="1" smtClean="0"/>
              <a:t>ink</a:t>
            </a:r>
            <a:r>
              <a:rPr lang="fr-FR" sz="2200" dirty="0" smtClean="0"/>
              <a:t> (</a:t>
            </a:r>
            <a:r>
              <a:rPr lang="fr-FR" sz="2200" dirty="0" err="1" smtClean="0">
                <a:solidFill>
                  <a:srgbClr val="000099"/>
                </a:solidFill>
              </a:rPr>
              <a:t>blue</a:t>
            </a:r>
            <a:r>
              <a:rPr lang="fr-FR" sz="2200" dirty="0" smtClean="0"/>
              <a:t> points)</a:t>
            </a:r>
            <a:endParaRPr lang="fr-FR" sz="2200" dirty="0"/>
          </a:p>
          <a:p>
            <a:endParaRPr lang="fr-FR" sz="2200" dirty="0"/>
          </a:p>
          <a:p>
            <a:r>
              <a:rPr lang="fr-FR" sz="2200" dirty="0" err="1"/>
              <a:t>Rms</a:t>
            </a:r>
            <a:r>
              <a:rPr lang="fr-FR" sz="2200" dirty="0"/>
              <a:t> 7 </a:t>
            </a:r>
            <a:r>
              <a:rPr lang="fr-FR" sz="2200" dirty="0" smtClean="0"/>
              <a:t>microns </a:t>
            </a:r>
            <a:r>
              <a:rPr lang="fr-FR" sz="2200" dirty="0"/>
              <a:t>for </a:t>
            </a:r>
            <a:r>
              <a:rPr lang="fr-FR" sz="2200" dirty="0" smtClean="0"/>
              <a:t>CLK film (</a:t>
            </a:r>
            <a:r>
              <a:rPr lang="fr-FR" sz="2200" dirty="0" err="1" smtClean="0">
                <a:solidFill>
                  <a:srgbClr val="FF0000"/>
                </a:solidFill>
              </a:rPr>
              <a:t>red</a:t>
            </a:r>
            <a:r>
              <a:rPr lang="fr-FR" sz="2200" dirty="0" smtClean="0"/>
              <a:t> points)</a:t>
            </a:r>
          </a:p>
          <a:p>
            <a:endParaRPr lang="fr-FR" sz="2200" dirty="0" smtClean="0"/>
          </a:p>
          <a:p>
            <a:r>
              <a:rPr lang="fr-FR" sz="2200" dirty="0" smtClean="0"/>
              <a:t>-&gt; select CLK</a:t>
            </a:r>
            <a:endParaRPr lang="fr-FR" sz="2200" dirty="0"/>
          </a:p>
        </p:txBody>
      </p:sp>
      <p:grpSp>
        <p:nvGrpSpPr>
          <p:cNvPr id="2" name="Group 14"/>
          <p:cNvGrpSpPr/>
          <p:nvPr/>
        </p:nvGrpSpPr>
        <p:grpSpPr>
          <a:xfrm>
            <a:off x="4932040" y="548680"/>
            <a:ext cx="4176464" cy="5656284"/>
            <a:chOff x="5499487" y="96929"/>
            <a:chExt cx="3244463" cy="6680109"/>
          </a:xfrm>
        </p:grpSpPr>
        <p:pic>
          <p:nvPicPr>
            <p:cNvPr id="15362" name="Picture 3" descr="D:\Paul\ilc\Beijing10\Beijing\1027&amp;1085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00694" y="2382929"/>
              <a:ext cx="3243256" cy="2200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63" name="Picture 4" descr="D:\Paul\ilc\Beijing10\Beijing\1088&amp;1018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99487" y="4596621"/>
              <a:ext cx="3215887" cy="2180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68" name="Picture 5" descr="D:\Paul\ilc\Beijing10\Beijing\1076&amp;1043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00694" y="96929"/>
              <a:ext cx="3243256" cy="2200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Title 1"/>
          <p:cNvSpPr txBox="1">
            <a:spLocks/>
          </p:cNvSpPr>
          <p:nvPr/>
        </p:nvSpPr>
        <p:spPr>
          <a:xfrm>
            <a:off x="-36512" y="432048"/>
            <a:ext cx="5544616" cy="90872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Uniformity (B=1T data)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6012160" y="616530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Row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8512" y="1412776"/>
            <a:ext cx="471601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539552" y="116632"/>
            <a:ext cx="3960440" cy="98072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Uniformity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2684983" y="3126160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Average charge by row</a:t>
            </a:r>
            <a:endParaRPr lang="fr-FR" sz="2400" dirty="0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0474" y="188640"/>
            <a:ext cx="273405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076056" y="3678123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9"/>
                </a:solidFill>
              </a:rPr>
              <a:t>Using cosmic-ray events</a:t>
            </a:r>
          </a:p>
          <a:p>
            <a:r>
              <a:rPr lang="en-US" sz="2400" b="1" dirty="0" smtClean="0">
                <a:solidFill>
                  <a:srgbClr val="000099"/>
                </a:solidFill>
              </a:rPr>
              <a:t>B=OT</a:t>
            </a:r>
            <a:endParaRPr lang="fr-FR" sz="2400" b="1" dirty="0">
              <a:solidFill>
                <a:srgbClr val="000099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13D0-3D16-4FE4-8648-34342CC60BFF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2051720" y="5662989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Excellent </a:t>
            </a:r>
            <a:r>
              <a:rPr lang="fr-FR" b="1" dirty="0" err="1" smtClean="0"/>
              <a:t>uniformity</a:t>
            </a:r>
            <a:r>
              <a:rPr lang="fr-FR" b="1" dirty="0" smtClean="0"/>
              <a:t> up to the </a:t>
            </a:r>
            <a:r>
              <a:rPr lang="fr-FR" b="1" dirty="0" err="1" smtClean="0"/>
              <a:t>edge</a:t>
            </a:r>
            <a:r>
              <a:rPr lang="fr-FR" b="1" dirty="0" smtClean="0"/>
              <a:t> of the module, </a:t>
            </a:r>
            <a:r>
              <a:rPr lang="fr-FR" b="1" dirty="0" err="1" smtClean="0"/>
              <a:t>thanks</a:t>
            </a:r>
            <a:r>
              <a:rPr lang="fr-FR" b="1" dirty="0" smtClean="0"/>
              <a:t> to the ‘</a:t>
            </a:r>
            <a:r>
              <a:rPr lang="fr-FR" b="1" dirty="0" err="1" smtClean="0"/>
              <a:t>bulk</a:t>
            </a:r>
            <a:r>
              <a:rPr lang="fr-FR" b="1" dirty="0" smtClean="0"/>
              <a:t>’ </a:t>
            </a:r>
            <a:r>
              <a:rPr lang="fr-FR" b="1" dirty="0" err="1" smtClean="0"/>
              <a:t>technology</a:t>
            </a:r>
            <a:r>
              <a:rPr lang="fr-FR" b="1" dirty="0" smtClean="0"/>
              <a:t>. </a:t>
            </a:r>
            <a:endParaRPr lang="fr-FR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056" y="1657370"/>
            <a:ext cx="3779912" cy="3715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9"/>
          <p:cNvSpPr txBox="1"/>
          <p:nvPr/>
        </p:nvSpPr>
        <p:spPr>
          <a:xfrm rot="16200000">
            <a:off x="-1893911" y="3270176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400" dirty="0" smtClean="0"/>
              <a:t>Average charge by row </a:t>
            </a:r>
          </a:p>
        </p:txBody>
      </p:sp>
      <p:sp>
        <p:nvSpPr>
          <p:cNvPr id="18" name="TextBox 10"/>
          <p:cNvSpPr txBox="1"/>
          <p:nvPr/>
        </p:nvSpPr>
        <p:spPr>
          <a:xfrm>
            <a:off x="899592" y="3861048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9"/>
                </a:solidFill>
              </a:rPr>
              <a:t>Using 5 </a:t>
            </a:r>
            <a:r>
              <a:rPr lang="en-US" sz="2400" b="1" dirty="0" err="1" smtClean="0">
                <a:solidFill>
                  <a:srgbClr val="000099"/>
                </a:solidFill>
              </a:rPr>
              <a:t>GeV</a:t>
            </a:r>
            <a:r>
              <a:rPr lang="en-US" sz="2400" b="1" dirty="0" smtClean="0">
                <a:solidFill>
                  <a:srgbClr val="000099"/>
                </a:solidFill>
              </a:rPr>
              <a:t> e-</a:t>
            </a:r>
          </a:p>
          <a:p>
            <a:r>
              <a:rPr lang="en-US" sz="2400" b="1" dirty="0" smtClean="0">
                <a:solidFill>
                  <a:srgbClr val="000099"/>
                </a:solidFill>
              </a:rPr>
              <a:t>B=1T</a:t>
            </a:r>
            <a:endParaRPr lang="fr-FR" sz="2400" b="1" dirty="0">
              <a:solidFill>
                <a:srgbClr val="000099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95536" y="5013176"/>
            <a:ext cx="38884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   0          5          10         15        20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4572000" y="5147900"/>
            <a:ext cx="46805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   0            5            10            15           20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7308304" y="140348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z distribution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odule 4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87624" y="2564904"/>
            <a:ext cx="3816424" cy="295232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59632" y="5661248"/>
            <a:ext cx="15121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572314"/>
                </a:solidFill>
                <a:effectLst/>
                <a:ea typeface="宋体" pitchFamily="2" charset="-122"/>
                <a:cs typeface="Times New Roman" pitchFamily="18" charset="0"/>
              </a:rPr>
              <a:t>Module 4 </a:t>
            </a:r>
            <a:endParaRPr lang="fr-FR" sz="2000" b="1" dirty="0">
              <a:solidFill>
                <a:srgbClr val="572314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1560" y="44624"/>
            <a:ext cx="8172400" cy="936104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 analysis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results  </a:t>
            </a:r>
            <a:r>
              <a:rPr lang="en-US" sz="28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(B = 0T &amp; 1T)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Carbon-loaded </a:t>
            </a:r>
            <a:r>
              <a:rPr kumimoji="0" lang="en-US" sz="2800" b="1" i="0" u="none" strike="noStrike" kern="0" cap="none" spc="0" normalizeH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kapton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resistive foil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2356246" y="1381969"/>
          <a:ext cx="1727200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公式" r:id="rId4" imgW="1168200" imgH="507960" progId="Equation.3">
                  <p:embed/>
                </p:oleObj>
              </mc:Choice>
              <mc:Fallback>
                <p:oleObj name="公式" r:id="rId4" imgW="1168200" imgH="5079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6246" y="1381969"/>
                        <a:ext cx="1727200" cy="7508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3366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71478" y="1268760"/>
            <a:ext cx="39449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771800" y="5661248"/>
            <a:ext cx="20882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χ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2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  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:     10.6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Ndf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:    10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Left Bracket 13"/>
          <p:cNvSpPr/>
          <p:nvPr/>
        </p:nvSpPr>
        <p:spPr>
          <a:xfrm>
            <a:off x="2699792" y="5733256"/>
            <a:ext cx="45719" cy="576064"/>
          </a:xfrm>
          <a:prstGeom prst="lef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ight Bracket 14"/>
          <p:cNvSpPr/>
          <p:nvPr/>
        </p:nvSpPr>
        <p:spPr>
          <a:xfrm>
            <a:off x="3995936" y="5733256"/>
            <a:ext cx="45719" cy="576064"/>
          </a:xfrm>
          <a:prstGeom prst="righ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extBox 18"/>
          <p:cNvSpPr txBox="1"/>
          <p:nvPr/>
        </p:nvSpPr>
        <p:spPr>
          <a:xfrm>
            <a:off x="1115616" y="233958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B=0 T  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d</a:t>
            </a:r>
            <a:r>
              <a:rPr lang="en-US" dirty="0" smtClean="0"/>
              <a:t> = 3</a:t>
            </a:r>
            <a:r>
              <a:rPr lang="fr-FR" dirty="0" smtClean="0"/>
              <a:t>15.1</a:t>
            </a:r>
            <a:r>
              <a:rPr lang="en-US" baseline="-25000" dirty="0" smtClean="0"/>
              <a:t>  </a:t>
            </a:r>
            <a:r>
              <a:rPr lang="en-US" dirty="0" smtClean="0"/>
              <a:t>µm/√cm (</a:t>
            </a:r>
            <a:r>
              <a:rPr lang="en-US" dirty="0" err="1" smtClean="0"/>
              <a:t>Magboltz</a:t>
            </a:r>
            <a:r>
              <a:rPr lang="en-US" dirty="0" smtClean="0"/>
              <a:t>)</a:t>
            </a:r>
            <a:endParaRPr lang="fr-FR" dirty="0"/>
          </a:p>
        </p:txBody>
      </p:sp>
      <p:sp>
        <p:nvSpPr>
          <p:cNvPr id="20" name="TextBox 14"/>
          <p:cNvSpPr txBox="1">
            <a:spLocks noChangeArrowheads="1"/>
          </p:cNvSpPr>
          <p:nvPr/>
        </p:nvSpPr>
        <p:spPr bwMode="auto">
          <a:xfrm>
            <a:off x="5508104" y="5589240"/>
            <a:ext cx="2071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 dirty="0" smtClean="0">
                <a:solidFill>
                  <a:srgbClr val="572314"/>
                </a:solidFill>
              </a:rPr>
              <a:t>Module 3</a:t>
            </a:r>
            <a:endParaRPr lang="fr-FR" sz="2000" b="1" dirty="0">
              <a:solidFill>
                <a:srgbClr val="572314"/>
              </a:solidFill>
            </a:endParaRPr>
          </a:p>
        </p:txBody>
      </p:sp>
      <p:pic>
        <p:nvPicPr>
          <p:cNvPr id="24" name="Picture 23" descr="module CLK.gif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292080" y="2564904"/>
            <a:ext cx="3672408" cy="2952328"/>
          </a:xfrm>
          <a:prstGeom prst="rect">
            <a:avLst/>
          </a:prstGeom>
        </p:spPr>
      </p:pic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7596336" y="5589240"/>
            <a:ext cx="237626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b="1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χ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  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:     29.1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Ndf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:        11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Left Bracket 25"/>
          <p:cNvSpPr/>
          <p:nvPr/>
        </p:nvSpPr>
        <p:spPr>
          <a:xfrm>
            <a:off x="7524328" y="5728321"/>
            <a:ext cx="45719" cy="576064"/>
          </a:xfrm>
          <a:prstGeom prst="lef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ight Bracket 26"/>
          <p:cNvSpPr/>
          <p:nvPr/>
        </p:nvSpPr>
        <p:spPr>
          <a:xfrm>
            <a:off x="8702745" y="5728321"/>
            <a:ext cx="45719" cy="576064"/>
          </a:xfrm>
          <a:prstGeom prst="righ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extBox 27"/>
          <p:cNvSpPr txBox="1"/>
          <p:nvPr/>
        </p:nvSpPr>
        <p:spPr>
          <a:xfrm>
            <a:off x="5292080" y="234888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B=1 T  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d</a:t>
            </a:r>
            <a:r>
              <a:rPr lang="en-US" dirty="0" smtClean="0"/>
              <a:t> = 94.2</a:t>
            </a:r>
            <a:r>
              <a:rPr lang="en-US" baseline="-25000" dirty="0" smtClean="0"/>
              <a:t>  </a:t>
            </a:r>
            <a:r>
              <a:rPr lang="en-US" dirty="0" smtClean="0"/>
              <a:t>µm/√cm (</a:t>
            </a:r>
            <a:r>
              <a:rPr lang="en-US" dirty="0" err="1" smtClean="0"/>
              <a:t>Magboltz</a:t>
            </a:r>
            <a:r>
              <a:rPr lang="en-US" dirty="0" smtClean="0"/>
              <a:t>)</a:t>
            </a:r>
            <a:endParaRPr lang="fr-FR" dirty="0"/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13D0-3D16-4FE4-8648-34342CC60BFF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4499992" y="1916832"/>
            <a:ext cx="2324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C</a:t>
            </a:r>
            <a:r>
              <a:rPr lang="fr-FR" i="1" baseline="-25000" dirty="0" smtClean="0"/>
              <a:t>d</a:t>
            </a:r>
            <a:r>
              <a:rPr lang="fr-FR" dirty="0" smtClean="0"/>
              <a:t> : </a:t>
            </a:r>
            <a:r>
              <a:rPr lang="fr-FR" dirty="0" smtClean="0">
                <a:latin typeface="+mj-lt"/>
              </a:rPr>
              <a:t>diffusion constant</a:t>
            </a:r>
            <a:endParaRPr lang="fr-FR" dirty="0">
              <a:latin typeface="+mj-lt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347864" y="90872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Gas</a:t>
            </a:r>
            <a:r>
              <a:rPr lang="fr-FR" dirty="0" smtClean="0"/>
              <a:t>:  Ar/CF4/Iso   95/3/2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00392" cy="576064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200" b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eff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measurement</a:t>
            </a:r>
            <a:r>
              <a:rPr lang="fr-FR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fr-FR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Micromegas</a:t>
            </a:r>
            <a:endParaRPr lang="fr-FR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13D0-3D16-4FE4-8648-34342CC60BFF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403648" y="3356992"/>
            <a:ext cx="4824536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268760"/>
            <a:ext cx="7920880" cy="49685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600" kern="1400" dirty="0" smtClean="0"/>
              <a:t>    </a:t>
            </a:r>
            <a:r>
              <a:rPr lang="en-US" sz="2600" kern="1400" dirty="0" smtClean="0">
                <a:cs typeface="Andalus" pitchFamily="18" charset="-78"/>
              </a:rPr>
              <a:t>Averaging B=0T and B=1T data, modules 4, 5 and 3 (excluding ink module):</a:t>
            </a:r>
          </a:p>
          <a:p>
            <a:pPr marL="540000" lvl="1">
              <a:spcBef>
                <a:spcPts val="1200"/>
              </a:spcBef>
              <a:buClr>
                <a:srgbClr val="003399"/>
              </a:buClr>
              <a:buFont typeface="Arial" pitchFamily="34" charset="0"/>
              <a:buChar char="•"/>
            </a:pPr>
            <a:r>
              <a:rPr lang="en-US" sz="2400" dirty="0" smtClean="0"/>
              <a:t>N</a:t>
            </a:r>
            <a:r>
              <a:rPr lang="en-US" sz="2400" baseline="-25000" dirty="0" smtClean="0"/>
              <a:t>eff </a:t>
            </a:r>
            <a:r>
              <a:rPr lang="en-US" sz="2400" dirty="0" smtClean="0"/>
              <a:t>= 38.0±0.2(stat)  (</a:t>
            </a:r>
            <a:r>
              <a:rPr lang="en-US" sz="2400" dirty="0" err="1" smtClean="0"/>
              <a:t>systematics</a:t>
            </a:r>
            <a:r>
              <a:rPr lang="en-US" sz="2400" dirty="0" smtClean="0"/>
              <a:t> difficult to assess)</a:t>
            </a:r>
          </a:p>
          <a:p>
            <a:pPr marL="540000" lvl="1">
              <a:spcBef>
                <a:spcPts val="12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el-GR" sz="2400" dirty="0" smtClean="0"/>
              <a:t>σ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= 59 ± 3 µm</a:t>
            </a:r>
          </a:p>
          <a:p>
            <a:pPr marL="540000" lvl="1">
              <a:spcBef>
                <a:spcPts val="1200"/>
              </a:spcBef>
              <a:buClr>
                <a:srgbClr val="000099"/>
              </a:buClr>
              <a:buFont typeface="Arial" pitchFamily="34" charset="0"/>
              <a:buChar char="•"/>
            </a:pPr>
            <a:endParaRPr lang="en-US" dirty="0" smtClean="0"/>
          </a:p>
          <a:p>
            <a:pPr marL="540000" lvl="1">
              <a:spcBef>
                <a:spcPts val="1200"/>
              </a:spcBef>
              <a:buClr>
                <a:srgbClr val="000099"/>
              </a:buClr>
              <a:buFont typeface="Arial" pitchFamily="34" charset="0"/>
              <a:buChar char="•"/>
            </a:pPr>
            <a:endParaRPr lang="en-US" sz="2400" dirty="0" smtClean="0"/>
          </a:p>
          <a:p>
            <a:pPr marL="540000" lvl="1">
              <a:spcBef>
                <a:spcPts val="1200"/>
              </a:spcBef>
              <a:buClr>
                <a:srgbClr val="000099"/>
              </a:buClr>
              <a:buFont typeface="Arial" pitchFamily="34" charset="0"/>
              <a:buChar char="•"/>
            </a:pPr>
            <a:endParaRPr lang="en-US" sz="2400" dirty="0" smtClean="0"/>
          </a:p>
          <a:p>
            <a:pPr marL="180000" lvl="1">
              <a:lnSpc>
                <a:spcPct val="125000"/>
              </a:lnSpc>
              <a:buNone/>
            </a:pPr>
            <a:r>
              <a:rPr lang="en-US" dirty="0" smtClean="0"/>
              <a:t>Note that  1/&lt;1/N&gt; = 47.1 from Heed for 5 </a:t>
            </a:r>
            <a:r>
              <a:rPr lang="en-US" dirty="0" err="1" smtClean="0"/>
              <a:t>Gev</a:t>
            </a:r>
            <a:r>
              <a:rPr lang="en-US" dirty="0" smtClean="0"/>
              <a:t> electrons on 6.84mm long pads.</a:t>
            </a:r>
          </a:p>
          <a:p>
            <a:pPr marL="180000" lvl="1">
              <a:lnSpc>
                <a:spcPct val="125000"/>
              </a:lnSpc>
              <a:buNone/>
            </a:pPr>
            <a:r>
              <a:rPr lang="en-US" dirty="0" smtClean="0"/>
              <a:t>Thus N</a:t>
            </a:r>
            <a:r>
              <a:rPr lang="en-US" baseline="-25000" dirty="0" smtClean="0"/>
              <a:t>eff</a:t>
            </a:r>
            <a:r>
              <a:rPr lang="en-US" dirty="0" smtClean="0"/>
              <a:t> has to be between 23.5 (for exponential gain fluctuations) and 47.1 if there are no gain fluctuations.</a:t>
            </a:r>
          </a:p>
          <a:p>
            <a:pPr marL="180000" lvl="1">
              <a:lnSpc>
                <a:spcPct val="125000"/>
              </a:lnSpc>
              <a:buNone/>
            </a:pPr>
            <a:r>
              <a:rPr lang="en-US" dirty="0" smtClean="0"/>
              <a:t> 1/&lt;1/N&gt; = 34.9 for 5.4 mm pads (GEM case).</a:t>
            </a:r>
            <a:endParaRPr lang="en-US" sz="2400" dirty="0" smtClean="0"/>
          </a:p>
          <a:p>
            <a:pPr lvl="1">
              <a:buNone/>
            </a:pPr>
            <a:endParaRPr lang="en-US" dirty="0" smtClean="0"/>
          </a:p>
        </p:txBody>
      </p:sp>
      <p:graphicFrame>
        <p:nvGraphicFramePr>
          <p:cNvPr id="34818" name="Object 6"/>
          <p:cNvGraphicFramePr>
            <a:graphicFrameLocks noChangeAspect="1"/>
          </p:cNvGraphicFramePr>
          <p:nvPr/>
        </p:nvGraphicFramePr>
        <p:xfrm>
          <a:off x="1115616" y="2716336"/>
          <a:ext cx="3179762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6" name="Equation" r:id="rId3" imgW="1434960" imgH="419040" progId="Equation.3">
                  <p:embed/>
                </p:oleObj>
              </mc:Choice>
              <mc:Fallback>
                <p:oleObj name="Equation" r:id="rId3" imgW="1434960" imgH="419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716336"/>
                        <a:ext cx="3179762" cy="928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ZoneTexte 16"/>
          <p:cNvSpPr txBox="1"/>
          <p:nvPr/>
        </p:nvSpPr>
        <p:spPr>
          <a:xfrm>
            <a:off x="5004048" y="292494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D. </a:t>
            </a:r>
            <a:r>
              <a:rPr lang="fr-FR" dirty="0" err="1" smtClean="0"/>
              <a:t>Arogancia</a:t>
            </a:r>
            <a:r>
              <a:rPr lang="fr-FR" dirty="0" smtClean="0"/>
              <a:t> et al., NIM A 602 (2009) 403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Autofit/>
          </a:bodyPr>
          <a:lstStyle/>
          <a:p>
            <a:r>
              <a:rPr lang="fr-FR" sz="3200" dirty="0" err="1" smtClean="0"/>
              <a:t>Dependence</a:t>
            </a:r>
            <a:r>
              <a:rPr lang="fr-FR" sz="3200" dirty="0" smtClean="0"/>
              <a:t> of </a:t>
            </a:r>
            <a:r>
              <a:rPr lang="fr-FR" sz="3200" dirty="0" err="1" smtClean="0"/>
              <a:t>resolution</a:t>
            </a:r>
            <a:r>
              <a:rPr lang="fr-FR" sz="3200" dirty="0" smtClean="0"/>
              <a:t> </a:t>
            </a:r>
            <a:r>
              <a:rPr lang="fr-FR" sz="3200" dirty="0" err="1" smtClean="0"/>
              <a:t>with</a:t>
            </a:r>
            <a:r>
              <a:rPr lang="fr-FR" sz="3200" dirty="0" smtClean="0"/>
              <a:t> </a:t>
            </a:r>
            <a:r>
              <a:rPr lang="fr-FR" sz="3200" dirty="0" err="1" smtClean="0"/>
              <a:t>peaking</a:t>
            </a:r>
            <a:r>
              <a:rPr lang="fr-FR" sz="3200" dirty="0" smtClean="0"/>
              <a:t> time</a:t>
            </a:r>
          </a:p>
        </p:txBody>
      </p:sp>
      <p:sp>
        <p:nvSpPr>
          <p:cNvPr id="25607" name="ZoneTexte 6"/>
          <p:cNvSpPr txBox="1">
            <a:spLocks noChangeArrowheads="1"/>
          </p:cNvSpPr>
          <p:nvPr/>
        </p:nvSpPr>
        <p:spPr bwMode="auto">
          <a:xfrm>
            <a:off x="323528" y="2924944"/>
            <a:ext cx="1800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/>
              <a:t>Z=5cm</a:t>
            </a:r>
          </a:p>
          <a:p>
            <a:endParaRPr lang="fr-FR" dirty="0" smtClean="0"/>
          </a:p>
          <a:p>
            <a:r>
              <a:rPr lang="fr-FR" dirty="0" smtClean="0"/>
              <a:t>CLK 5 M</a:t>
            </a:r>
            <a:r>
              <a:rPr lang="fr-FR" dirty="0" smtClean="0">
                <a:latin typeface="Symbol" pitchFamily="18" charset="2"/>
              </a:rPr>
              <a:t>W</a:t>
            </a:r>
            <a:r>
              <a:rPr lang="fr-FR" dirty="0" smtClean="0"/>
              <a:t>/</a:t>
            </a:r>
            <a:r>
              <a:rPr lang="fr-FR" dirty="0" err="1" smtClean="0"/>
              <a:t>sq</a:t>
            </a:r>
            <a:endParaRPr lang="fr-FR" dirty="0"/>
          </a:p>
        </p:txBody>
      </p:sp>
      <p:graphicFrame>
        <p:nvGraphicFramePr>
          <p:cNvPr id="8" name="Chart 1"/>
          <p:cNvGraphicFramePr/>
          <p:nvPr/>
        </p:nvGraphicFramePr>
        <p:xfrm>
          <a:off x="2051720" y="1556792"/>
          <a:ext cx="4572000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395536" y="5733256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Optimum </a:t>
            </a:r>
            <a:r>
              <a:rPr lang="fr-FR" dirty="0" err="1" smtClean="0"/>
              <a:t>resolution</a:t>
            </a:r>
            <a:r>
              <a:rPr lang="fr-FR" dirty="0" smtClean="0"/>
              <a:t> for 500 ns </a:t>
            </a:r>
            <a:r>
              <a:rPr lang="fr-FR" dirty="0" err="1" smtClean="0"/>
              <a:t>peaking</a:t>
            </a:r>
            <a:r>
              <a:rPr lang="fr-FR" dirty="0" smtClean="0"/>
              <a:t> time -&gt; </a:t>
            </a:r>
            <a:r>
              <a:rPr lang="fr-FR" dirty="0" err="1" smtClean="0"/>
              <a:t>try</a:t>
            </a:r>
            <a:r>
              <a:rPr lang="fr-FR" dirty="0" smtClean="0"/>
              <a:t> to </a:t>
            </a:r>
            <a:r>
              <a:rPr lang="fr-FR" dirty="0" err="1" smtClean="0"/>
              <a:t>lower</a:t>
            </a:r>
            <a:r>
              <a:rPr lang="fr-FR" dirty="0" smtClean="0"/>
              <a:t> </a:t>
            </a:r>
            <a:r>
              <a:rPr lang="fr-FR" dirty="0" err="1" smtClean="0"/>
              <a:t>resistivity</a:t>
            </a:r>
            <a:r>
              <a:rPr lang="fr-FR" dirty="0" smtClean="0"/>
              <a:t> to </a:t>
            </a:r>
            <a:r>
              <a:rPr lang="fr-FR" dirty="0" err="1" smtClean="0"/>
              <a:t>lower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peaking</a:t>
            </a:r>
            <a:r>
              <a:rPr lang="fr-FR" dirty="0" smtClean="0"/>
              <a:t> time (</a:t>
            </a:r>
            <a:r>
              <a:rPr lang="fr-FR" dirty="0" err="1" smtClean="0"/>
              <a:t>faster</a:t>
            </a:r>
            <a:r>
              <a:rPr lang="fr-FR" dirty="0" smtClean="0"/>
              <a:t> charge </a:t>
            </a:r>
            <a:r>
              <a:rPr lang="fr-FR" dirty="0" err="1" smtClean="0"/>
              <a:t>spreading</a:t>
            </a:r>
            <a:r>
              <a:rPr lang="fr-FR" dirty="0" smtClean="0"/>
              <a:t>)  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Espace réservé de la date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en-US"/>
          </a:p>
        </p:txBody>
      </p:sp>
      <p:sp>
        <p:nvSpPr>
          <p:cNvPr id="5125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6AA86E-9E8B-4BF8-8B4D-0B73BF44AFE1}" type="slidenum">
              <a:rPr lang="en-US"/>
              <a:pPr/>
              <a:t>17</a:t>
            </a:fld>
            <a:endParaRPr lang="en-US"/>
          </a:p>
        </p:txBody>
      </p:sp>
      <p:cxnSp>
        <p:nvCxnSpPr>
          <p:cNvPr id="5129" name="Connecteur droit avec flèche 10"/>
          <p:cNvCxnSpPr>
            <a:cxnSpLocks noChangeShapeType="1"/>
          </p:cNvCxnSpPr>
          <p:nvPr/>
        </p:nvCxnSpPr>
        <p:spPr bwMode="auto">
          <a:xfrm rot="6821284">
            <a:off x="4909335" y="4203255"/>
            <a:ext cx="1631758" cy="111300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grpSp>
        <p:nvGrpSpPr>
          <p:cNvPr id="2" name="Group 39"/>
          <p:cNvGrpSpPr/>
          <p:nvPr/>
        </p:nvGrpSpPr>
        <p:grpSpPr>
          <a:xfrm>
            <a:off x="2555776" y="1429050"/>
            <a:ext cx="4980561" cy="4366235"/>
            <a:chOff x="2368898" y="1351386"/>
            <a:chExt cx="4696635" cy="4204747"/>
          </a:xfrm>
        </p:grpSpPr>
        <p:pic>
          <p:nvPicPr>
            <p:cNvPr id="5122" name="Picture 6" descr="D:\test.jpg"/>
            <p:cNvPicPr>
              <a:picLocks noChangeAspect="1" noChangeArrowheads="1"/>
            </p:cNvPicPr>
            <p:nvPr/>
          </p:nvPicPr>
          <p:blipFill>
            <a:blip r:embed="rId2" cstate="print"/>
            <a:srcRect l="16490" r="22684"/>
            <a:stretch>
              <a:fillRect/>
            </a:stretch>
          </p:blipFill>
          <p:spPr bwMode="auto">
            <a:xfrm rot="17621284">
              <a:off x="2567094" y="1158462"/>
              <a:ext cx="4204747" cy="4590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128" name="Connecteur droit avec flèche 8"/>
            <p:cNvCxnSpPr>
              <a:cxnSpLocks noChangeShapeType="1"/>
            </p:cNvCxnSpPr>
            <p:nvPr/>
          </p:nvCxnSpPr>
          <p:spPr bwMode="auto">
            <a:xfrm rot="17621284" flipV="1">
              <a:off x="5739390" y="2456004"/>
              <a:ext cx="1539280" cy="1113006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5130" name="Connecteur droit avec flèche 14"/>
            <p:cNvCxnSpPr>
              <a:cxnSpLocks noChangeShapeType="1"/>
            </p:cNvCxnSpPr>
            <p:nvPr/>
          </p:nvCxnSpPr>
          <p:spPr bwMode="auto">
            <a:xfrm rot="1421284" flipH="1" flipV="1">
              <a:off x="3186016" y="4940083"/>
              <a:ext cx="1776387" cy="121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5131" name="ZoneTexte 17"/>
            <p:cNvSpPr txBox="1">
              <a:spLocks noChangeArrowheads="1"/>
            </p:cNvSpPr>
            <p:nvPr/>
          </p:nvSpPr>
          <p:spPr bwMode="auto">
            <a:xfrm rot="1236433">
              <a:off x="3393269" y="4679095"/>
              <a:ext cx="624230" cy="371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>
                  <a:latin typeface="Bell MT" pitchFamily="18" charset="0"/>
                </a:rPr>
                <a:t>27 cm</a:t>
              </a:r>
            </a:p>
          </p:txBody>
        </p:sp>
        <p:sp>
          <p:nvSpPr>
            <p:cNvPr id="5132" name="ZoneTexte 18"/>
            <p:cNvSpPr txBox="1">
              <a:spLocks noChangeArrowheads="1"/>
            </p:cNvSpPr>
            <p:nvPr/>
          </p:nvSpPr>
          <p:spPr bwMode="auto">
            <a:xfrm rot="15598523">
              <a:off x="6222213" y="2544129"/>
              <a:ext cx="623013" cy="371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>
                  <a:latin typeface="Bell MT" pitchFamily="18" charset="0"/>
                </a:rPr>
                <a:t>40 cm</a:t>
              </a:r>
            </a:p>
          </p:txBody>
        </p:sp>
        <p:sp>
          <p:nvSpPr>
            <p:cNvPr id="5133" name="ZoneTexte 19"/>
            <p:cNvSpPr txBox="1">
              <a:spLocks noChangeArrowheads="1"/>
            </p:cNvSpPr>
            <p:nvPr/>
          </p:nvSpPr>
          <p:spPr bwMode="auto">
            <a:xfrm rot="19782457">
              <a:off x="5455344" y="4700619"/>
              <a:ext cx="574340" cy="371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>
                  <a:latin typeface="Bell MT" pitchFamily="18" charset="0"/>
                </a:rPr>
                <a:t>35cm</a:t>
              </a:r>
            </a:p>
          </p:txBody>
        </p:sp>
        <p:cxnSp>
          <p:nvCxnSpPr>
            <p:cNvPr id="5138" name="Connecteur droit avec flèche 30"/>
            <p:cNvCxnSpPr>
              <a:cxnSpLocks noChangeAspect="1"/>
            </p:cNvCxnSpPr>
            <p:nvPr/>
          </p:nvCxnSpPr>
          <p:spPr bwMode="auto">
            <a:xfrm rot="17621284" flipV="1">
              <a:off x="2785761" y="3830679"/>
              <a:ext cx="480644" cy="33463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5139" name="ZoneTexte 31"/>
            <p:cNvSpPr txBox="1">
              <a:spLocks noChangeArrowheads="1"/>
            </p:cNvSpPr>
            <p:nvPr/>
          </p:nvSpPr>
          <p:spPr bwMode="auto">
            <a:xfrm rot="4689046">
              <a:off x="2308402" y="3194860"/>
              <a:ext cx="1113139" cy="377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Bell MT" pitchFamily="18" charset="0"/>
                </a:rPr>
                <a:t>B field</a:t>
              </a: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2368898" y="1409840"/>
              <a:ext cx="686707" cy="434585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Bell MT" pitchFamily="18" charset="0"/>
                  <a:cs typeface="+mn-cs"/>
                </a:rPr>
                <a:t>Top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 rot="17621284">
              <a:off x="4602130" y="3150733"/>
              <a:ext cx="68142" cy="1997514"/>
            </a:xfrm>
            <a:prstGeom prst="rect">
              <a:avLst/>
            </a:prstGeom>
            <a:solidFill>
              <a:schemeClr val="accent1">
                <a:alpha val="35000"/>
              </a:schemeClr>
            </a:solidFill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/>
              <a:endParaRPr lang="fr-FR"/>
            </a:p>
          </p:txBody>
        </p:sp>
        <p:cxnSp>
          <p:nvCxnSpPr>
            <p:cNvPr id="32" name="Straight Arrow Connector 31"/>
            <p:cNvCxnSpPr>
              <a:stCxn id="24" idx="2"/>
            </p:cNvCxnSpPr>
            <p:nvPr/>
          </p:nvCxnSpPr>
          <p:spPr>
            <a:xfrm>
              <a:off x="5550809" y="4550748"/>
              <a:ext cx="1037415" cy="462428"/>
            </a:xfrm>
            <a:prstGeom prst="straightConnector1">
              <a:avLst/>
            </a:prstGeom>
            <a:ln w="76200">
              <a:solidFill>
                <a:srgbClr val="003399">
                  <a:alpha val="31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899592" y="620688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Test in a high intensity 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p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beam</a:t>
            </a:r>
            <a:endParaRPr lang="en-US" sz="4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2627784" y="5373216"/>
            <a:ext cx="1047910" cy="43458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Bell MT" pitchFamily="18" charset="0"/>
                <a:cs typeface="+mn-cs"/>
              </a:rPr>
              <a:t>Bottom</a:t>
            </a:r>
          </a:p>
        </p:txBody>
      </p:sp>
      <p:sp>
        <p:nvSpPr>
          <p:cNvPr id="5126" name="Espace réservé du pied de page 4"/>
          <p:cNvSpPr>
            <a:spLocks noGrp="1"/>
          </p:cNvSpPr>
          <p:nvPr>
            <p:ph type="ftr" sz="quarter" idx="12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t-BR" smtClean="0"/>
              <a:t>P. Colas - LCTPC</a:t>
            </a:r>
            <a:endParaRPr lang="en-US" dirty="0"/>
          </a:p>
        </p:txBody>
      </p:sp>
      <p:sp>
        <p:nvSpPr>
          <p:cNvPr id="20" name="ZoneTexte 21"/>
          <p:cNvSpPr txBox="1">
            <a:spLocks noChangeArrowheads="1"/>
          </p:cNvSpPr>
          <p:nvPr/>
        </p:nvSpPr>
        <p:spPr bwMode="auto">
          <a:xfrm rot="15338996">
            <a:off x="2587901" y="4005064"/>
            <a:ext cx="812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Bell MT" pitchFamily="18" charset="0"/>
              </a:rPr>
              <a:t>11 cm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10"/>
          <p:cNvSpPr>
            <a:spLocks noGrp="1"/>
          </p:cNvSpPr>
          <p:nvPr>
            <p:ph idx="1"/>
          </p:nvPr>
        </p:nvSpPr>
        <p:spPr>
          <a:xfrm>
            <a:off x="971600" y="692696"/>
            <a:ext cx="8013576" cy="4389120"/>
          </a:xfrm>
        </p:spPr>
        <p:txBody>
          <a:bodyPr>
            <a:normAutofit/>
          </a:bodyPr>
          <a:lstStyle/>
          <a:p>
            <a:r>
              <a:rPr lang="fr-FR" sz="2600" dirty="0" smtClean="0"/>
              <a:t>Test </a:t>
            </a:r>
            <a:r>
              <a:rPr lang="fr-FR" sz="2600" dirty="0" err="1" smtClean="0"/>
              <a:t>at</a:t>
            </a:r>
            <a:r>
              <a:rPr lang="fr-FR" sz="2600" dirty="0" smtClean="0"/>
              <a:t> CERN (July 2010) </a:t>
            </a:r>
            <a:r>
              <a:rPr lang="fr-FR" sz="2600" dirty="0" err="1" smtClean="0"/>
              <a:t>at</a:t>
            </a:r>
            <a:r>
              <a:rPr lang="fr-FR" sz="2600" dirty="0" smtClean="0"/>
              <a:t> 180 kHz (5 x 2 cm² </a:t>
            </a:r>
            <a:r>
              <a:rPr lang="fr-FR" sz="2600" dirty="0" err="1" smtClean="0"/>
              <a:t>beam</a:t>
            </a:r>
            <a:r>
              <a:rPr lang="fr-FR" sz="2600" dirty="0" smtClean="0"/>
              <a:t>) </a:t>
            </a:r>
            <a:r>
              <a:rPr lang="fr-FR" sz="2600" dirty="0" err="1" smtClean="0"/>
              <a:t>showed</a:t>
            </a:r>
            <a:r>
              <a:rPr lang="fr-FR" sz="2600" dirty="0" smtClean="0"/>
              <a:t> no </a:t>
            </a:r>
            <a:r>
              <a:rPr lang="fr-FR" sz="2600" dirty="0" err="1" smtClean="0"/>
              <a:t>charging</a:t>
            </a:r>
            <a:r>
              <a:rPr lang="fr-FR" sz="2600" dirty="0" smtClean="0"/>
              <a:t> up and stable </a:t>
            </a:r>
            <a:r>
              <a:rPr lang="fr-FR" sz="2600" dirty="0" err="1" smtClean="0"/>
              <a:t>operation</a:t>
            </a:r>
            <a:endParaRPr lang="fr-FR" sz="2600" dirty="0" smtClean="0"/>
          </a:p>
          <a:p>
            <a:pPr>
              <a:spcBef>
                <a:spcPts val="1200"/>
              </a:spcBef>
            </a:pPr>
            <a:r>
              <a:rPr lang="fr-FR" sz="2600" dirty="0" err="1" smtClean="0"/>
              <a:t>Peaking</a:t>
            </a:r>
            <a:r>
              <a:rPr lang="fr-FR" sz="2600" dirty="0" smtClean="0"/>
              <a:t> time of 200 ns </a:t>
            </a:r>
            <a:r>
              <a:rPr lang="fr-FR" sz="2600" dirty="0" err="1" smtClean="0"/>
              <a:t>is</a:t>
            </a:r>
            <a:r>
              <a:rPr lang="fr-FR" sz="2600" dirty="0" smtClean="0"/>
              <a:t> </a:t>
            </a:r>
            <a:r>
              <a:rPr lang="fr-FR" sz="2600" dirty="0" err="1" smtClean="0"/>
              <a:t>enough</a:t>
            </a:r>
            <a:r>
              <a:rPr lang="fr-FR" sz="2600" dirty="0" smtClean="0"/>
              <a:t> to </a:t>
            </a:r>
            <a:r>
              <a:rPr lang="fr-FR" sz="2600" dirty="0" err="1" smtClean="0"/>
              <a:t>obtain</a:t>
            </a:r>
            <a:r>
              <a:rPr lang="fr-FR" sz="2600" dirty="0" smtClean="0"/>
              <a:t> the best </a:t>
            </a:r>
            <a:r>
              <a:rPr lang="fr-FR" sz="2600" dirty="0" err="1" smtClean="0"/>
              <a:t>resolution</a:t>
            </a:r>
            <a:r>
              <a:rPr lang="fr-FR" sz="2600" dirty="0" smtClean="0"/>
              <a:t> -&gt; 300 ns </a:t>
            </a:r>
            <a:r>
              <a:rPr lang="fr-FR" sz="2600" dirty="0" err="1" smtClean="0"/>
              <a:t>suffice</a:t>
            </a:r>
            <a:r>
              <a:rPr lang="fr-FR" sz="2600" dirty="0" smtClean="0"/>
              <a:t> to </a:t>
            </a:r>
            <a:r>
              <a:rPr lang="fr-FR" sz="2600" dirty="0" err="1" smtClean="0"/>
              <a:t>distinguish</a:t>
            </a:r>
            <a:r>
              <a:rPr lang="fr-FR" sz="2600" dirty="0" smtClean="0"/>
              <a:t> 2 </a:t>
            </a:r>
            <a:r>
              <a:rPr lang="fr-FR" sz="2600" dirty="0" err="1" smtClean="0"/>
              <a:t>tracks</a:t>
            </a:r>
            <a:r>
              <a:rPr lang="fr-FR" sz="2600" dirty="0" smtClean="0"/>
              <a:t> on the </a:t>
            </a:r>
            <a:r>
              <a:rPr lang="fr-FR" sz="2600" dirty="0" err="1" smtClean="0"/>
              <a:t>same</a:t>
            </a:r>
            <a:r>
              <a:rPr lang="fr-FR" sz="2600" dirty="0" smtClean="0"/>
              <a:t> pad</a:t>
            </a:r>
            <a:endParaRPr lang="fr-FR" sz="2600" dirty="0"/>
          </a:p>
        </p:txBody>
      </p:sp>
      <p:pic>
        <p:nvPicPr>
          <p:cNvPr id="8" name="Picture 2" descr="D:\Paul\RD51\WG7\2010-results\picturesCERNJuly2010\T-onepadR54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212976"/>
            <a:ext cx="693754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4788024" y="4507532"/>
            <a:ext cx="43204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4788024" y="413820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4µs</a:t>
            </a:r>
            <a:endParaRPr lang="fr-FR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754041" y="6093296"/>
            <a:ext cx="2186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Time (in 40 ns </a:t>
            </a:r>
            <a:r>
              <a:rPr lang="fr-FR" dirty="0" err="1" smtClean="0"/>
              <a:t>bins</a:t>
            </a:r>
            <a:r>
              <a:rPr lang="fr-FR" dirty="0" smtClean="0"/>
              <a:t>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20" y="692696"/>
            <a:ext cx="8621143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7593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2234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2 detector concepts : ILD and </a:t>
            </a:r>
            <a:r>
              <a:rPr lang="fr-FR" dirty="0" err="1" smtClean="0"/>
              <a:t>SiD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956143"/>
          </a:xfrm>
        </p:spPr>
        <p:txBody>
          <a:bodyPr>
            <a:normAutofit lnSpcReduction="10000"/>
          </a:bodyPr>
          <a:lstStyle/>
          <a:p>
            <a:r>
              <a:rPr lang="fr-FR" dirty="0" err="1" smtClean="0"/>
              <a:t>SiD</a:t>
            </a:r>
            <a:r>
              <a:rPr lang="fr-FR" dirty="0" smtClean="0"/>
              <a:t>: all-</a:t>
            </a:r>
            <a:r>
              <a:rPr lang="fr-FR" dirty="0" err="1" smtClean="0"/>
              <a:t>silicon</a:t>
            </a:r>
            <a:endParaRPr lang="fr-FR" dirty="0" smtClean="0"/>
          </a:p>
          <a:p>
            <a:r>
              <a:rPr lang="fr-FR" dirty="0" smtClean="0"/>
              <a:t>ILD: TPC for the central </a:t>
            </a:r>
            <a:r>
              <a:rPr lang="fr-FR" dirty="0" err="1" smtClean="0"/>
              <a:t>tracking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91623"/>
            <a:ext cx="3600400" cy="3558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971600" y="148478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on the ‘</a:t>
            </a:r>
            <a:r>
              <a:rPr lang="fr-FR" dirty="0" err="1" smtClean="0"/>
              <a:t>particle</a:t>
            </a:r>
            <a:r>
              <a:rPr lang="fr-FR" dirty="0" smtClean="0"/>
              <a:t> flow’ </a:t>
            </a:r>
            <a:r>
              <a:rPr lang="fr-FR" dirty="0" err="1" smtClean="0"/>
              <a:t>paradigm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178837" y="2808745"/>
            <a:ext cx="482453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Benchmark </a:t>
            </a:r>
            <a:r>
              <a:rPr lang="fr-FR" dirty="0" err="1" smtClean="0"/>
              <a:t>process</a:t>
            </a:r>
            <a:r>
              <a:rPr lang="fr-FR" dirty="0" smtClean="0"/>
              <a:t>: </a:t>
            </a:r>
            <a:r>
              <a:rPr lang="fr-FR" dirty="0" err="1" smtClean="0"/>
              <a:t>e+e</a:t>
            </a:r>
            <a:r>
              <a:rPr lang="fr-FR" dirty="0" smtClean="0"/>
              <a:t>- -&gt; HZ, Z-&gt;µµ</a:t>
            </a:r>
          </a:p>
          <a:p>
            <a:endParaRPr lang="fr-FR" dirty="0" smtClean="0"/>
          </a:p>
          <a:p>
            <a:r>
              <a:rPr lang="fr-FR" sz="2000" b="1" dirty="0" err="1" smtClean="0"/>
              <a:t>Requirements</a:t>
            </a:r>
            <a:r>
              <a:rPr lang="fr-FR" sz="2000" b="1" dirty="0" smtClean="0"/>
              <a:t>:</a:t>
            </a:r>
          </a:p>
          <a:p>
            <a:r>
              <a:rPr lang="fr-FR" dirty="0" err="1" smtClean="0"/>
              <a:t>Momentum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</a:p>
          <a:p>
            <a:r>
              <a:rPr lang="fr-FR" dirty="0" smtClean="0">
                <a:latin typeface="Symbol" pitchFamily="18" charset="2"/>
              </a:rPr>
              <a:t>d</a:t>
            </a:r>
            <a:r>
              <a:rPr lang="fr-FR" dirty="0" smtClean="0"/>
              <a:t>(1/</a:t>
            </a:r>
            <a:r>
              <a:rPr lang="fr-FR" dirty="0" err="1" smtClean="0"/>
              <a:t>p</a:t>
            </a:r>
            <a:r>
              <a:rPr lang="fr-FR" baseline="-25000" dirty="0" err="1" smtClean="0"/>
              <a:t>T</a:t>
            </a:r>
            <a:r>
              <a:rPr lang="fr-FR" dirty="0" smtClean="0"/>
              <a:t>) &lt;2.10</a:t>
            </a:r>
            <a:r>
              <a:rPr lang="fr-FR" baseline="30000" dirty="0" smtClean="0"/>
              <a:t>-5</a:t>
            </a:r>
            <a:r>
              <a:rPr lang="fr-FR" dirty="0" smtClean="0"/>
              <a:t> </a:t>
            </a:r>
            <a:r>
              <a:rPr lang="fr-FR" dirty="0" err="1" smtClean="0"/>
              <a:t>GeV</a:t>
            </a:r>
            <a:r>
              <a:rPr lang="fr-FR" dirty="0" smtClean="0"/>
              <a:t>/c </a:t>
            </a:r>
            <a:r>
              <a:rPr lang="fr-FR" dirty="0" err="1" smtClean="0"/>
              <a:t>with</a:t>
            </a:r>
            <a:r>
              <a:rPr lang="fr-FR" dirty="0" smtClean="0"/>
              <a:t> vertex </a:t>
            </a:r>
            <a:r>
              <a:rPr lang="fr-FR" dirty="0" err="1" smtClean="0"/>
              <a:t>constraint</a:t>
            </a:r>
            <a:endParaRPr lang="fr-FR" dirty="0" smtClean="0"/>
          </a:p>
          <a:p>
            <a:r>
              <a:rPr lang="fr-FR" dirty="0">
                <a:latin typeface="Symbol" pitchFamily="18" charset="2"/>
              </a:rPr>
              <a:t>d</a:t>
            </a:r>
            <a:r>
              <a:rPr lang="fr-FR" dirty="0"/>
              <a:t>(1/</a:t>
            </a:r>
            <a:r>
              <a:rPr lang="fr-FR" dirty="0" err="1"/>
              <a:t>p</a:t>
            </a:r>
            <a:r>
              <a:rPr lang="fr-FR" baseline="-25000" dirty="0" err="1"/>
              <a:t>T</a:t>
            </a:r>
            <a:r>
              <a:rPr lang="fr-FR" dirty="0"/>
              <a:t>) </a:t>
            </a:r>
            <a:r>
              <a:rPr lang="fr-FR" dirty="0" smtClean="0"/>
              <a:t>&lt;9.10</a:t>
            </a:r>
            <a:r>
              <a:rPr lang="fr-FR" baseline="30000" dirty="0" smtClean="0"/>
              <a:t>-5</a:t>
            </a:r>
            <a:r>
              <a:rPr lang="fr-FR" dirty="0" smtClean="0"/>
              <a:t> </a:t>
            </a:r>
            <a:r>
              <a:rPr lang="fr-FR" dirty="0" err="1"/>
              <a:t>GeV</a:t>
            </a:r>
            <a:r>
              <a:rPr lang="fr-FR" dirty="0"/>
              <a:t>/c </a:t>
            </a:r>
            <a:r>
              <a:rPr lang="fr-FR" dirty="0" smtClean="0"/>
              <a:t>TPC </a:t>
            </a:r>
            <a:r>
              <a:rPr lang="fr-FR" dirty="0" err="1" smtClean="0"/>
              <a:t>only</a:t>
            </a:r>
            <a:endParaRPr lang="fr-FR" dirty="0" smtClean="0"/>
          </a:p>
          <a:p>
            <a:r>
              <a:rPr lang="fr-FR" dirty="0" smtClean="0"/>
              <a:t>(200 points </a:t>
            </a:r>
            <a:r>
              <a:rPr lang="fr-FR" dirty="0" err="1" smtClean="0"/>
              <a:t>with</a:t>
            </a:r>
            <a:r>
              <a:rPr lang="fr-FR" dirty="0" smtClean="0"/>
              <a:t> 100 µ </a:t>
            </a:r>
            <a:r>
              <a:rPr lang="fr-FR" dirty="0" err="1" smtClean="0"/>
              <a:t>resolution</a:t>
            </a:r>
            <a:r>
              <a:rPr lang="fr-FR" dirty="0" smtClean="0"/>
              <a:t> in </a:t>
            </a:r>
            <a:r>
              <a:rPr lang="fr-FR" dirty="0" err="1" smtClean="0"/>
              <a:t>R</a:t>
            </a:r>
            <a:r>
              <a:rPr lang="fr-FR" dirty="0" err="1" smtClean="0">
                <a:latin typeface="Symbol" pitchFamily="18" charset="2"/>
              </a:rPr>
              <a:t>f</a:t>
            </a:r>
            <a:r>
              <a:rPr lang="fr-FR" dirty="0" smtClean="0"/>
              <a:t>)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/>
              <a:t>2-track </a:t>
            </a:r>
            <a:r>
              <a:rPr lang="fr-FR" dirty="0" err="1" smtClean="0"/>
              <a:t>separation</a:t>
            </a:r>
            <a:r>
              <a:rPr lang="fr-FR" dirty="0" smtClean="0"/>
              <a:t>: 2 mm in </a:t>
            </a:r>
            <a:r>
              <a:rPr lang="fr-FR" dirty="0" err="1"/>
              <a:t>R</a:t>
            </a:r>
            <a:r>
              <a:rPr lang="fr-FR" dirty="0" err="1">
                <a:latin typeface="Symbol" pitchFamily="18" charset="2"/>
              </a:rPr>
              <a:t>f</a:t>
            </a:r>
            <a:r>
              <a:rPr lang="fr-FR" dirty="0">
                <a:latin typeface="Symbol" pitchFamily="18" charset="2"/>
              </a:rPr>
              <a:t> </a:t>
            </a:r>
            <a:r>
              <a:rPr lang="fr-FR" dirty="0" smtClean="0"/>
              <a:t>and 6 mm in z in a high </a:t>
            </a:r>
            <a:r>
              <a:rPr lang="fr-FR" dirty="0" err="1" smtClean="0"/>
              <a:t>density</a:t>
            </a:r>
            <a:r>
              <a:rPr lang="fr-FR" dirty="0" smtClean="0"/>
              <a:t> background</a:t>
            </a:r>
          </a:p>
          <a:p>
            <a:endParaRPr lang="fr-FR" dirty="0"/>
          </a:p>
          <a:p>
            <a:r>
              <a:rPr lang="fr-FR" dirty="0" err="1" smtClean="0"/>
              <a:t>Material</a:t>
            </a:r>
            <a:r>
              <a:rPr lang="fr-FR" dirty="0" smtClean="0"/>
              <a:t> budget: &lt;5% X° in the barrel </a:t>
            </a:r>
            <a:r>
              <a:rPr lang="fr-FR" dirty="0" err="1" smtClean="0"/>
              <a:t>region</a:t>
            </a:r>
            <a:r>
              <a:rPr lang="fr-FR" dirty="0" smtClean="0"/>
              <a:t>, &lt;25% X° in the </a:t>
            </a:r>
            <a:r>
              <a:rPr lang="fr-FR" dirty="0" err="1" smtClean="0"/>
              <a:t>endcap</a:t>
            </a:r>
            <a:r>
              <a:rPr lang="fr-FR" dirty="0" smtClean="0"/>
              <a:t> </a:t>
            </a:r>
            <a:r>
              <a:rPr lang="fr-FR" dirty="0" err="1" smtClean="0"/>
              <a:t>region</a:t>
            </a:r>
            <a:endParaRPr lang="fr-FR" dirty="0" smtClean="0"/>
          </a:p>
        </p:txBody>
      </p:sp>
      <p:sp>
        <p:nvSpPr>
          <p:cNvPr id="11" name="ZoneTexte 10"/>
          <p:cNvSpPr txBox="1"/>
          <p:nvPr/>
        </p:nvSpPr>
        <p:spPr>
          <a:xfrm>
            <a:off x="395536" y="327569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B=3.5 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180431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98834" y="43284"/>
            <a:ext cx="8693646" cy="43338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 7 </a:t>
            </a:r>
            <a:r>
              <a:rPr lang="en-US" sz="2400" b="1" dirty="0">
                <a:solidFill>
                  <a:schemeClr val="tx1"/>
                </a:solidFill>
              </a:rPr>
              <a:t>module </a:t>
            </a:r>
            <a:r>
              <a:rPr lang="en-US" sz="2400" b="1" dirty="0" smtClean="0">
                <a:solidFill>
                  <a:schemeClr val="tx1"/>
                </a:solidFill>
              </a:rPr>
              <a:t>project – </a:t>
            </a:r>
            <a:r>
              <a:rPr lang="en-US" sz="2400" b="1" dirty="0" err="1" smtClean="0">
                <a:solidFill>
                  <a:schemeClr val="tx1"/>
                </a:solidFill>
              </a:rPr>
              <a:t>Micromegas</a:t>
            </a:r>
            <a:r>
              <a:rPr lang="en-US" sz="2400" b="1" dirty="0" smtClean="0">
                <a:solidFill>
                  <a:schemeClr val="tx1"/>
                </a:solidFill>
              </a:rPr>
              <a:t> electronic integration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E6A130-A841-4AF0-BA81-9F78510F510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9222" name="Picture 2" descr="D:\PROJETS\TPC\DESIGN\Sauvegarde CAO\Paul Colas\TPC_Electroniqu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" r="11699"/>
          <a:stretch>
            <a:fillRect/>
          </a:stretch>
        </p:blipFill>
        <p:spPr bwMode="auto">
          <a:xfrm>
            <a:off x="203200" y="552450"/>
            <a:ext cx="432117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3" descr="D:\PROJETS\TPC\DESIGN\Sauvegarde CAO\Paul Colas\TPC_Electronique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" r="11954"/>
          <a:stretch>
            <a:fillRect/>
          </a:stretch>
        </p:blipFill>
        <p:spPr bwMode="auto">
          <a:xfrm>
            <a:off x="4645025" y="552450"/>
            <a:ext cx="4319588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3871913"/>
            <a:ext cx="3460750" cy="259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5" name="Picture 2" descr="D:\PROJETS\TPC\MESURES\2011\110502-14_BeamTest_DESY\Photos\IMG_059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263" y="3844925"/>
            <a:ext cx="3476625" cy="259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e la date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15/05/2012</a:t>
            </a:r>
            <a:endParaRPr lang="en-US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P. Colas - LCTPC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000" dirty="0" err="1" smtClean="0"/>
              <a:t>Integration</a:t>
            </a:r>
            <a:r>
              <a:rPr lang="fr-FR" sz="4000" dirty="0" smtClean="0"/>
              <a:t> and </a:t>
            </a:r>
            <a:r>
              <a:rPr lang="fr-FR" sz="4000" dirty="0" err="1" smtClean="0"/>
              <a:t>cooling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New detector : new </a:t>
            </a:r>
            <a:r>
              <a:rPr lang="fr-FR" dirty="0" err="1" smtClean="0"/>
              <a:t>routing</a:t>
            </a:r>
            <a:r>
              <a:rPr lang="fr-FR" dirty="0" smtClean="0"/>
              <a:t> to </a:t>
            </a:r>
            <a:r>
              <a:rPr lang="fr-FR" dirty="0" err="1" smtClean="0"/>
              <a:t>adapt</a:t>
            </a:r>
            <a:r>
              <a:rPr lang="fr-FR" dirty="0" smtClean="0"/>
              <a:t> to new </a:t>
            </a:r>
            <a:r>
              <a:rPr lang="fr-FR" dirty="0" err="1" smtClean="0"/>
              <a:t>connectors</a:t>
            </a:r>
            <a:r>
              <a:rPr lang="fr-FR" dirty="0" smtClean="0"/>
              <a:t>, </a:t>
            </a:r>
            <a:r>
              <a:rPr lang="fr-FR" dirty="0" err="1" smtClean="0"/>
              <a:t>lower</a:t>
            </a:r>
            <a:r>
              <a:rPr lang="fr-FR" dirty="0" smtClean="0"/>
              <a:t> anode </a:t>
            </a:r>
            <a:r>
              <a:rPr lang="fr-FR" dirty="0" err="1" smtClean="0"/>
              <a:t>resistivity</a:t>
            </a:r>
            <a:r>
              <a:rPr lang="fr-FR" dirty="0" smtClean="0"/>
              <a:t> (3 M</a:t>
            </a:r>
            <a:r>
              <a:rPr lang="fr-FR" dirty="0" smtClean="0">
                <a:latin typeface="Symbol" pitchFamily="18" charset="2"/>
              </a:rPr>
              <a:t>W</a:t>
            </a:r>
            <a:r>
              <a:rPr lang="fr-FR" dirty="0" smtClean="0"/>
              <a:t>/</a:t>
            </a:r>
            <a:r>
              <a:rPr lang="fr-FR" dirty="0" err="1" smtClean="0"/>
              <a:t>sq</a:t>
            </a:r>
            <a:r>
              <a:rPr lang="fr-FR" dirty="0" smtClean="0"/>
              <a:t>), new </a:t>
            </a:r>
            <a:r>
              <a:rPr lang="fr-FR" dirty="0" err="1" smtClean="0"/>
              <a:t>res</a:t>
            </a:r>
            <a:r>
              <a:rPr lang="fr-FR" dirty="0" smtClean="0"/>
              <a:t>. foil </a:t>
            </a:r>
            <a:r>
              <a:rPr lang="fr-FR" dirty="0" err="1" smtClean="0"/>
              <a:t>grounding</a:t>
            </a:r>
            <a:r>
              <a:rPr lang="fr-FR" dirty="0" smtClean="0"/>
              <a:t> on the </a:t>
            </a:r>
            <a:r>
              <a:rPr lang="fr-FR" dirty="0" err="1" smtClean="0"/>
              <a:t>edge</a:t>
            </a:r>
            <a:r>
              <a:rPr lang="fr-FR" dirty="0" smtClean="0"/>
              <a:t> of the PCB.</a:t>
            </a:r>
          </a:p>
          <a:p>
            <a:r>
              <a:rPr lang="fr-FR" dirty="0" smtClean="0"/>
              <a:t>New 300 points flat </a:t>
            </a:r>
            <a:r>
              <a:rPr lang="fr-FR" dirty="0" err="1" smtClean="0"/>
              <a:t>connectors</a:t>
            </a:r>
            <a:endParaRPr lang="fr-FR" dirty="0" smtClean="0"/>
          </a:p>
          <a:p>
            <a:r>
              <a:rPr lang="fr-FR" dirty="0" smtClean="0"/>
              <a:t>New front end: </a:t>
            </a:r>
            <a:r>
              <a:rPr lang="fr-FR" dirty="0" err="1" smtClean="0"/>
              <a:t>keep</a:t>
            </a:r>
            <a:r>
              <a:rPr lang="fr-FR" dirty="0" smtClean="0"/>
              <a:t> </a:t>
            </a:r>
            <a:r>
              <a:rPr lang="fr-FR" dirty="0" err="1" smtClean="0"/>
              <a:t>naked</a:t>
            </a:r>
            <a:r>
              <a:rPr lang="fr-FR" dirty="0" smtClean="0"/>
              <a:t> AFTER chips and </a:t>
            </a:r>
            <a:r>
              <a:rPr lang="fr-FR" dirty="0" err="1" smtClean="0"/>
              <a:t>remove</a:t>
            </a:r>
            <a:r>
              <a:rPr lang="fr-FR" dirty="0" smtClean="0"/>
              <a:t> double diodes (count on </a:t>
            </a:r>
            <a:r>
              <a:rPr lang="fr-FR" dirty="0" err="1" smtClean="0"/>
              <a:t>resistive</a:t>
            </a:r>
            <a:r>
              <a:rPr lang="fr-FR" dirty="0" smtClean="0"/>
              <a:t> foil to </a:t>
            </a:r>
            <a:r>
              <a:rPr lang="fr-FR" dirty="0" err="1" smtClean="0"/>
              <a:t>protect</a:t>
            </a:r>
            <a:r>
              <a:rPr lang="fr-FR" dirty="0" smtClean="0"/>
              <a:t> </a:t>
            </a:r>
            <a:r>
              <a:rPr lang="fr-FR" dirty="0" err="1" smtClean="0"/>
              <a:t>against</a:t>
            </a:r>
            <a:r>
              <a:rPr lang="fr-FR" dirty="0" smtClean="0"/>
              <a:t> </a:t>
            </a:r>
            <a:r>
              <a:rPr lang="fr-FR" dirty="0" err="1" smtClean="0"/>
              <a:t>sparks</a:t>
            </a:r>
            <a:r>
              <a:rPr lang="fr-FR" dirty="0" smtClean="0"/>
              <a:t>)</a:t>
            </a:r>
          </a:p>
          <a:p>
            <a:r>
              <a:rPr lang="fr-FR" dirty="0" smtClean="0"/>
              <a:t>New Front End Mezzanine (FEMI)</a:t>
            </a:r>
          </a:p>
          <a:p>
            <a:r>
              <a:rPr lang="fr-FR" dirty="0" smtClean="0"/>
              <a:t>New </a:t>
            </a:r>
            <a:r>
              <a:rPr lang="fr-FR" dirty="0" err="1" smtClean="0"/>
              <a:t>backend</a:t>
            </a:r>
            <a:r>
              <a:rPr lang="fr-FR" dirty="0" smtClean="0"/>
              <a:t> </a:t>
            </a:r>
            <a:r>
              <a:rPr lang="fr-FR" dirty="0" err="1" smtClean="0"/>
              <a:t>ready</a:t>
            </a:r>
            <a:r>
              <a:rPr lang="fr-FR" dirty="0" smtClean="0"/>
              <a:t> for up to 12 modules</a:t>
            </a:r>
          </a:p>
          <a:p>
            <a:r>
              <a:rPr lang="fr-FR" dirty="0" smtClean="0"/>
              <a:t>New DAQ, 7-module </a:t>
            </a:r>
            <a:r>
              <a:rPr lang="fr-FR" dirty="0" err="1" smtClean="0"/>
              <a:t>ready</a:t>
            </a:r>
            <a:r>
              <a:rPr lang="fr-FR" dirty="0" smtClean="0"/>
              <a:t> and more compact format</a:t>
            </a:r>
          </a:p>
          <a:p>
            <a:r>
              <a:rPr lang="fr-FR" dirty="0" smtClean="0"/>
              <a:t>New trigger </a:t>
            </a:r>
            <a:r>
              <a:rPr lang="fr-FR" dirty="0" err="1" smtClean="0"/>
              <a:t>discriminator</a:t>
            </a:r>
            <a:r>
              <a:rPr lang="fr-FR" dirty="0" smtClean="0"/>
              <a:t> and </a:t>
            </a:r>
            <a:r>
              <a:rPr lang="fr-FR" dirty="0" err="1" smtClean="0"/>
              <a:t>logic</a:t>
            </a:r>
            <a:r>
              <a:rPr lang="fr-FR" dirty="0" smtClean="0"/>
              <a:t> (FPGA).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57606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/>
              <a:t>Integrated electronics for 7-module project</a:t>
            </a:r>
            <a:endParaRPr lang="en-US" sz="4000" dirty="0"/>
          </a:p>
        </p:txBody>
      </p:sp>
      <p:sp>
        <p:nvSpPr>
          <p:cNvPr id="11272" name="Espace réservé du contenu 1"/>
          <p:cNvSpPr>
            <a:spLocks noGrp="1"/>
          </p:cNvSpPr>
          <p:nvPr>
            <p:ph idx="1"/>
          </p:nvPr>
        </p:nvSpPr>
        <p:spPr>
          <a:xfrm>
            <a:off x="2843808" y="764704"/>
            <a:ext cx="4752528" cy="1296144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Remove packaging and protection diodes</a:t>
            </a:r>
          </a:p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Wire –bond AFTER chips</a:t>
            </a:r>
          </a:p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Use 2 × 300 pins connector</a:t>
            </a:r>
          </a:p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Use tiniest resistors (1 mm × 0.5 mm) from O to 10</a:t>
            </a:r>
            <a:r>
              <a:rPr lang="en-US" sz="1600" dirty="0" smtClean="0">
                <a:solidFill>
                  <a:srgbClr val="0000FF"/>
                </a:solidFill>
                <a:latin typeface="Symbol" pitchFamily="18" charset="2"/>
                <a:cs typeface="Arial" charset="0"/>
              </a:rPr>
              <a:t>W</a:t>
            </a:r>
          </a:p>
        </p:txBody>
      </p:sp>
      <p:pic>
        <p:nvPicPr>
          <p:cNvPr id="11270" name="Picture 9" descr="PhotoFEC 0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684213"/>
            <a:ext cx="1965325" cy="315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rapèze 7"/>
          <p:cNvSpPr/>
          <p:nvPr/>
        </p:nvSpPr>
        <p:spPr bwMode="auto">
          <a:xfrm>
            <a:off x="762000" y="3521075"/>
            <a:ext cx="1800225" cy="1116013"/>
          </a:xfrm>
          <a:prstGeom prst="trapezoid">
            <a:avLst>
              <a:gd name="adj" fmla="val 66997"/>
            </a:avLst>
          </a:prstGeom>
          <a:solidFill>
            <a:schemeClr val="bg1">
              <a:lumMod val="95000"/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pic>
        <p:nvPicPr>
          <p:cNvPr id="11273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204864"/>
            <a:ext cx="1831157" cy="120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180" y="2059161"/>
            <a:ext cx="1366837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6" descr="Photos 0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" t="1726" r="47417" b="2589"/>
          <a:stretch>
            <a:fillRect/>
          </a:stretch>
        </p:blipFill>
        <p:spPr bwMode="auto">
          <a:xfrm>
            <a:off x="762000" y="4637088"/>
            <a:ext cx="1800225" cy="1809750"/>
          </a:xfrm>
          <a:prstGeom prst="rect">
            <a:avLst/>
          </a:prstGeom>
          <a:solidFill>
            <a:srgbClr val="FFFF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76" name="Connecteur droit avec flèche 12"/>
          <p:cNvCxnSpPr>
            <a:cxnSpLocks noChangeShapeType="1"/>
          </p:cNvCxnSpPr>
          <p:nvPr/>
        </p:nvCxnSpPr>
        <p:spPr bwMode="auto">
          <a:xfrm>
            <a:off x="727075" y="3906838"/>
            <a:ext cx="1800225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7" name="Connecteur droit avec flèche 14"/>
          <p:cNvCxnSpPr>
            <a:cxnSpLocks noChangeShapeType="1"/>
          </p:cNvCxnSpPr>
          <p:nvPr/>
        </p:nvCxnSpPr>
        <p:spPr bwMode="auto">
          <a:xfrm rot="16200000" flipH="1">
            <a:off x="1117600" y="2284413"/>
            <a:ext cx="3060700" cy="0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8" name="Connecteur droit avec flèche 17"/>
          <p:cNvCxnSpPr>
            <a:cxnSpLocks noChangeShapeType="1"/>
          </p:cNvCxnSpPr>
          <p:nvPr/>
        </p:nvCxnSpPr>
        <p:spPr bwMode="auto">
          <a:xfrm>
            <a:off x="749300" y="4518025"/>
            <a:ext cx="1800225" cy="1588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9" name="Connecteur droit avec flèche 18"/>
          <p:cNvCxnSpPr>
            <a:cxnSpLocks noChangeShapeType="1"/>
          </p:cNvCxnSpPr>
          <p:nvPr/>
        </p:nvCxnSpPr>
        <p:spPr bwMode="auto">
          <a:xfrm rot="5400000">
            <a:off x="4545904" y="3384724"/>
            <a:ext cx="1800225" cy="0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0" name="Connecteur droit avec flèche 20"/>
          <p:cNvCxnSpPr>
            <a:cxnSpLocks noChangeShapeType="1"/>
          </p:cNvCxnSpPr>
          <p:nvPr/>
        </p:nvCxnSpPr>
        <p:spPr bwMode="auto">
          <a:xfrm rot="5400000" flipH="1" flipV="1">
            <a:off x="1814513" y="5559425"/>
            <a:ext cx="1776412" cy="1588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281" name="Picture 3" descr="Camera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50" y="5354638"/>
            <a:ext cx="50323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82" name="Connecteur droit avec flèche 25"/>
          <p:cNvCxnSpPr>
            <a:cxnSpLocks noChangeShapeType="1"/>
          </p:cNvCxnSpPr>
          <p:nvPr/>
        </p:nvCxnSpPr>
        <p:spPr bwMode="auto">
          <a:xfrm>
            <a:off x="4730750" y="5224463"/>
            <a:ext cx="576263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3" name="Connecteur droit avec flèche 26"/>
          <p:cNvCxnSpPr>
            <a:cxnSpLocks noChangeShapeType="1"/>
          </p:cNvCxnSpPr>
          <p:nvPr/>
        </p:nvCxnSpPr>
        <p:spPr bwMode="auto">
          <a:xfrm rot="5400000">
            <a:off x="5142707" y="5614194"/>
            <a:ext cx="431800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4" name="Connecteur droit avec flèche 28"/>
          <p:cNvCxnSpPr>
            <a:cxnSpLocks noChangeAspect="1"/>
          </p:cNvCxnSpPr>
          <p:nvPr/>
        </p:nvCxnSpPr>
        <p:spPr bwMode="auto">
          <a:xfrm>
            <a:off x="5724128" y="2754486"/>
            <a:ext cx="1174273" cy="674514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85" name="ZoneTexte 38"/>
          <p:cNvSpPr txBox="1">
            <a:spLocks noChangeArrowheads="1"/>
          </p:cNvSpPr>
          <p:nvPr/>
        </p:nvSpPr>
        <p:spPr bwMode="auto">
          <a:xfrm>
            <a:off x="2647950" y="1903413"/>
            <a:ext cx="6873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25 cm</a:t>
            </a:r>
          </a:p>
        </p:txBody>
      </p:sp>
      <p:sp>
        <p:nvSpPr>
          <p:cNvPr id="11286" name="ZoneTexte 39"/>
          <p:cNvSpPr txBox="1">
            <a:spLocks noChangeArrowheads="1"/>
          </p:cNvSpPr>
          <p:nvPr/>
        </p:nvSpPr>
        <p:spPr bwMode="auto">
          <a:xfrm>
            <a:off x="708025" y="3908425"/>
            <a:ext cx="685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14 cm</a:t>
            </a:r>
          </a:p>
        </p:txBody>
      </p:sp>
      <p:sp>
        <p:nvSpPr>
          <p:cNvPr id="11287" name="ZoneTexte 40"/>
          <p:cNvSpPr txBox="1">
            <a:spLocks noChangeArrowheads="1"/>
          </p:cNvSpPr>
          <p:nvPr/>
        </p:nvSpPr>
        <p:spPr bwMode="auto">
          <a:xfrm>
            <a:off x="4716463" y="4867275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0,78 cm</a:t>
            </a:r>
          </a:p>
        </p:txBody>
      </p:sp>
      <p:sp>
        <p:nvSpPr>
          <p:cNvPr id="11288" name="ZoneTexte 41"/>
          <p:cNvSpPr txBox="1">
            <a:spLocks noChangeArrowheads="1"/>
          </p:cNvSpPr>
          <p:nvPr/>
        </p:nvSpPr>
        <p:spPr bwMode="auto">
          <a:xfrm>
            <a:off x="5387975" y="5441950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0,74 cm</a:t>
            </a:r>
          </a:p>
        </p:txBody>
      </p:sp>
      <p:sp>
        <p:nvSpPr>
          <p:cNvPr id="11289" name="ZoneTexte 42"/>
          <p:cNvSpPr txBox="1">
            <a:spLocks noChangeArrowheads="1"/>
          </p:cNvSpPr>
          <p:nvPr/>
        </p:nvSpPr>
        <p:spPr bwMode="auto">
          <a:xfrm>
            <a:off x="5713958" y="2946847"/>
            <a:ext cx="730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 dirty="0">
                <a:solidFill>
                  <a:srgbClr val="0000FF"/>
                </a:solidFill>
                <a:latin typeface="Bell MT" pitchFamily="18" charset="0"/>
              </a:rPr>
              <a:t>4,5 cm</a:t>
            </a:r>
          </a:p>
        </p:txBody>
      </p:sp>
      <p:sp>
        <p:nvSpPr>
          <p:cNvPr id="11290" name="ZoneTexte 43"/>
          <p:cNvSpPr txBox="1">
            <a:spLocks noChangeArrowheads="1"/>
          </p:cNvSpPr>
          <p:nvPr/>
        </p:nvSpPr>
        <p:spPr bwMode="auto">
          <a:xfrm>
            <a:off x="5393159" y="3234878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 dirty="0">
                <a:solidFill>
                  <a:srgbClr val="0000FF"/>
                </a:solidFill>
                <a:latin typeface="Bell MT" pitchFamily="18" charset="0"/>
              </a:rPr>
              <a:t>12,5 cm</a:t>
            </a:r>
          </a:p>
        </p:txBody>
      </p:sp>
      <p:sp>
        <p:nvSpPr>
          <p:cNvPr id="11291" name="ZoneTexte 44"/>
          <p:cNvSpPr txBox="1">
            <a:spLocks noChangeArrowheads="1"/>
          </p:cNvSpPr>
          <p:nvPr/>
        </p:nvSpPr>
        <p:spPr bwMode="auto">
          <a:xfrm>
            <a:off x="4550667" y="4313411"/>
            <a:ext cx="730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2,8 cm</a:t>
            </a:r>
          </a:p>
        </p:txBody>
      </p:sp>
      <p:cxnSp>
        <p:nvCxnSpPr>
          <p:cNvPr id="11292" name="Connecteur droit avec flèche 45"/>
          <p:cNvCxnSpPr>
            <a:cxnSpLocks noChangeAspect="1"/>
          </p:cNvCxnSpPr>
          <p:nvPr/>
        </p:nvCxnSpPr>
        <p:spPr bwMode="auto">
          <a:xfrm>
            <a:off x="4758630" y="4145136"/>
            <a:ext cx="388937" cy="22383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Flèche droite 29"/>
          <p:cNvSpPr/>
          <p:nvPr/>
        </p:nvSpPr>
        <p:spPr bwMode="auto">
          <a:xfrm>
            <a:off x="3060700" y="5354638"/>
            <a:ext cx="1020763" cy="346075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sp>
        <p:nvSpPr>
          <p:cNvPr id="11294" name="ZoneTexte 49"/>
          <p:cNvSpPr txBox="1">
            <a:spLocks noChangeArrowheads="1"/>
          </p:cNvSpPr>
          <p:nvPr/>
        </p:nvSpPr>
        <p:spPr bwMode="auto">
          <a:xfrm>
            <a:off x="1393825" y="4178300"/>
            <a:ext cx="7318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3,5 cm</a:t>
            </a:r>
          </a:p>
        </p:txBody>
      </p:sp>
      <p:sp>
        <p:nvSpPr>
          <p:cNvPr id="11295" name="ZoneTexte 50"/>
          <p:cNvSpPr txBox="1">
            <a:spLocks noChangeArrowheads="1"/>
          </p:cNvSpPr>
          <p:nvPr/>
        </p:nvSpPr>
        <p:spPr bwMode="auto">
          <a:xfrm>
            <a:off x="2681288" y="4887913"/>
            <a:ext cx="730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3,5 cm</a:t>
            </a:r>
          </a:p>
        </p:txBody>
      </p:sp>
      <p:sp>
        <p:nvSpPr>
          <p:cNvPr id="33" name="Espace réservé du contenu 1"/>
          <p:cNvSpPr txBox="1">
            <a:spLocks/>
          </p:cNvSpPr>
          <p:nvPr/>
        </p:nvSpPr>
        <p:spPr bwMode="auto">
          <a:xfrm>
            <a:off x="0" y="2038350"/>
            <a:ext cx="596900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/>
          <a:lstStyle/>
          <a:p>
            <a:pPr marL="174625" indent="-174625" eaLnBrk="0" hangingPunct="0">
              <a:spcBef>
                <a:spcPct val="20000"/>
              </a:spcBef>
              <a:defRPr/>
            </a:pPr>
            <a:r>
              <a:rPr lang="en-US" sz="1600" kern="0" dirty="0">
                <a:solidFill>
                  <a:srgbClr val="0000FF"/>
                </a:solidFill>
                <a:latin typeface="Bell MT" pitchFamily="18" charset="0"/>
              </a:rPr>
              <a:t>FEC</a:t>
            </a:r>
          </a:p>
        </p:txBody>
      </p:sp>
      <p:sp>
        <p:nvSpPr>
          <p:cNvPr id="34" name="Espace réservé du contenu 1"/>
          <p:cNvSpPr txBox="1">
            <a:spLocks/>
          </p:cNvSpPr>
          <p:nvPr/>
        </p:nvSpPr>
        <p:spPr bwMode="auto">
          <a:xfrm>
            <a:off x="152400" y="5354638"/>
            <a:ext cx="5969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/>
          <a:lstStyle/>
          <a:p>
            <a:pPr marL="174625" indent="-174625" eaLnBrk="0" hangingPunct="0">
              <a:spcBef>
                <a:spcPct val="20000"/>
              </a:spcBef>
              <a:defRPr/>
            </a:pPr>
            <a:r>
              <a:rPr lang="en-US" sz="1600" kern="0" dirty="0">
                <a:solidFill>
                  <a:srgbClr val="0000FF"/>
                </a:solidFill>
                <a:latin typeface="Bell MT" pitchFamily="18" charset="0"/>
              </a:rPr>
              <a:t>Chip</a:t>
            </a:r>
          </a:p>
        </p:txBody>
      </p:sp>
      <p:sp>
        <p:nvSpPr>
          <p:cNvPr id="35" name="Flèche droite 34"/>
          <p:cNvSpPr/>
          <p:nvPr/>
        </p:nvSpPr>
        <p:spPr bwMode="auto">
          <a:xfrm>
            <a:off x="3004442" y="3030711"/>
            <a:ext cx="1020763" cy="344487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sp>
        <p:nvSpPr>
          <p:cNvPr id="36" name="Espace réservé de la date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37" name="Espace réservé du numéro de diapositive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38" name="Espace réservé du pied de page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pic>
        <p:nvPicPr>
          <p:cNvPr id="39" name="Image 38" descr="IMG_4380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854099"/>
            <a:ext cx="1152128" cy="490812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2915816" y="5934670"/>
            <a:ext cx="6048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cs typeface="Arial" charset="0"/>
              </a:rPr>
              <a:t>after 2 weeks of operation: no ASIC lost:</a:t>
            </a:r>
          </a:p>
          <a:p>
            <a:pPr lvl="1">
              <a:defRPr/>
            </a:pPr>
            <a:r>
              <a:rPr lang="en-US" b="1" dirty="0" smtClean="0">
                <a:cs typeface="Arial" charset="0"/>
              </a:rPr>
              <a:t>The resistive foil protects against sparks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D:\TMP\DétecteurI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1" y="760817"/>
            <a:ext cx="6458297" cy="482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 descr="D:\TMP\DétecteurILC+FEC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7707"/>
            <a:ext cx="6732240" cy="502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 descr="D:\TMP\DétecteurILC+FECs+FE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87707"/>
            <a:ext cx="6386289" cy="476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First prototype of the </a:t>
            </a:r>
            <a:r>
              <a:rPr lang="fr-FR" dirty="0" err="1" smtClean="0"/>
              <a:t>electronics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4374FE-340B-4CB9-ACC9-06757317037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15/05/2012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P. Colas - LCTPC</a:t>
            </a:r>
            <a:endParaRPr 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620688"/>
            <a:ext cx="2985046" cy="152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488" y="2531134"/>
            <a:ext cx="1200963" cy="334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2FB93F-C362-400D-90F5-B93433C1763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>
          <a:xfrm>
            <a:off x="457200" y="6237312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15/05/2012</a:t>
            </a:r>
            <a:endParaRPr lang="en-US" dirty="0"/>
          </a:p>
        </p:txBody>
      </p:sp>
      <p:pic>
        <p:nvPicPr>
          <p:cNvPr id="20487" name="Picture 2" descr="D:\PROJETS\TPC\MESURES\2011\110502-14_BeamTest_DESY\Animation\Animation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1274763"/>
            <a:ext cx="7200900" cy="513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P. Colas - LCTPC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39552" y="404664"/>
            <a:ext cx="7772400" cy="1296144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Thermal </a:t>
            </a:r>
            <a:r>
              <a:rPr lang="fr-FR" dirty="0" err="1" smtClean="0"/>
              <a:t>studies</a:t>
            </a:r>
            <a:r>
              <a:rPr lang="fr-FR" dirty="0" smtClean="0"/>
              <a:t>. IR camera shows hot spots (</a:t>
            </a:r>
            <a:r>
              <a:rPr lang="fr-FR" dirty="0" err="1" smtClean="0"/>
              <a:t>regulators</a:t>
            </a:r>
            <a:r>
              <a:rPr lang="fr-FR" dirty="0" smtClean="0"/>
              <a:t>, ADC). T-probes on </a:t>
            </a:r>
            <a:r>
              <a:rPr lang="fr-FR" dirty="0" err="1" smtClean="0"/>
              <a:t>every</a:t>
            </a:r>
            <a:r>
              <a:rPr lang="fr-FR" dirty="0" smtClean="0"/>
              <a:t> component.</a:t>
            </a:r>
          </a:p>
          <a:p>
            <a:r>
              <a:rPr lang="fr-FR" dirty="0" smtClean="0"/>
              <a:t>2-phase CO2 </a:t>
            </a:r>
            <a:r>
              <a:rPr lang="fr-FR" dirty="0" err="1" smtClean="0"/>
              <a:t>cooling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r>
              <a:rPr lang="fr-FR" dirty="0" smtClean="0"/>
              <a:t> (KEK, </a:t>
            </a:r>
            <a:r>
              <a:rPr lang="fr-FR" dirty="0" err="1" smtClean="0"/>
              <a:t>Nikhef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406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15/05/2012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4A5128-43FF-4A54-BDD3-53E7667F9A1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P. Colas - LCTPC</a:t>
            </a:r>
            <a:endParaRPr lang="en-US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700808"/>
            <a:ext cx="3528392" cy="2384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975604"/>
            <a:ext cx="4016003" cy="262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5580112" y="566124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Nitrogen</a:t>
            </a:r>
            <a:r>
              <a:rPr lang="fr-FR" dirty="0" smtClean="0"/>
              <a:t> </a:t>
            </a:r>
            <a:r>
              <a:rPr lang="fr-FR" dirty="0" err="1" smtClean="0"/>
              <a:t>cooling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732512" y="3212976"/>
            <a:ext cx="2871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Onset</a:t>
            </a:r>
            <a:r>
              <a:rPr lang="fr-FR" dirty="0" smtClean="0"/>
              <a:t> of the </a:t>
            </a:r>
            <a:r>
              <a:rPr lang="fr-FR" dirty="0" err="1" smtClean="0"/>
              <a:t>electronics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908720"/>
            <a:ext cx="8229600" cy="1224136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Tends to </a:t>
            </a:r>
            <a:r>
              <a:rPr lang="fr-FR" dirty="0" err="1" smtClean="0"/>
              <a:t>confirm</a:t>
            </a:r>
            <a:r>
              <a:rPr lang="fr-FR" dirty="0" smtClean="0"/>
              <a:t> </a:t>
            </a:r>
            <a:r>
              <a:rPr lang="fr-FR" dirty="0" err="1" smtClean="0"/>
              <a:t>previous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(</a:t>
            </a:r>
            <a:r>
              <a:rPr lang="fr-FR" dirty="0" err="1" smtClean="0"/>
              <a:t>excluding</a:t>
            </a:r>
            <a:r>
              <a:rPr lang="fr-FR" dirty="0" smtClean="0"/>
              <a:t> </a:t>
            </a:r>
            <a:r>
              <a:rPr lang="fr-FR" dirty="0" err="1" smtClean="0"/>
              <a:t>lines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ASICs</a:t>
            </a:r>
            <a:r>
              <a:rPr lang="fr-FR" dirty="0" smtClean="0"/>
              <a:t> in </a:t>
            </a:r>
            <a:r>
              <a:rPr lang="fr-FR" dirty="0" err="1" smtClean="0"/>
              <a:t>bad</a:t>
            </a:r>
            <a:r>
              <a:rPr lang="fr-FR" dirty="0" smtClean="0"/>
              <a:t> contact).</a:t>
            </a:r>
          </a:p>
          <a:p>
            <a:r>
              <a:rPr lang="fr-FR" dirty="0" smtClean="0"/>
              <a:t>Optimum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obtained</a:t>
            </a:r>
            <a:r>
              <a:rPr lang="fr-FR" dirty="0" smtClean="0"/>
              <a:t> for </a:t>
            </a:r>
            <a:r>
              <a:rPr lang="fr-FR" dirty="0" err="1" smtClean="0"/>
              <a:t>peaking</a:t>
            </a:r>
            <a:r>
              <a:rPr lang="fr-FR" dirty="0" smtClean="0"/>
              <a:t> time </a:t>
            </a:r>
            <a:r>
              <a:rPr lang="fr-FR" dirty="0" err="1" smtClean="0"/>
              <a:t>below</a:t>
            </a:r>
            <a:r>
              <a:rPr lang="fr-FR" dirty="0" smtClean="0"/>
              <a:t> 200 ns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252275"/>
            <a:ext cx="4283521" cy="2904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11560" y="0"/>
            <a:ext cx="8064896" cy="119675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Preliminary results : resolution (B=1T data)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pic>
        <p:nvPicPr>
          <p:cNvPr id="35842" name="Picture 2" descr="image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0" y="1908795"/>
            <a:ext cx="4620766" cy="4472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5148064" y="5373216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Resolution</a:t>
            </a:r>
            <a:r>
              <a:rPr lang="fr-FR" dirty="0" smtClean="0"/>
              <a:t> vs z for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peaking</a:t>
            </a:r>
            <a:r>
              <a:rPr lang="fr-FR" dirty="0" smtClean="0"/>
              <a:t> times.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739480" y="6356350"/>
            <a:ext cx="3352800" cy="365125"/>
          </a:xfrm>
        </p:spPr>
        <p:txBody>
          <a:bodyPr/>
          <a:lstStyle/>
          <a:p>
            <a:r>
              <a:rPr lang="pt-BR" dirty="0" smtClean="0"/>
              <a:t>P. Colas - LCTPC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287470" cy="5387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8014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Ion </a:t>
            </a:r>
            <a:r>
              <a:rPr lang="fr-FR" dirty="0" err="1" smtClean="0"/>
              <a:t>disk</a:t>
            </a:r>
            <a:r>
              <a:rPr lang="fr-FR" dirty="0" smtClean="0"/>
              <a:t> and </a:t>
            </a:r>
            <a:r>
              <a:rPr lang="fr-FR" dirty="0" err="1" smtClean="0"/>
              <a:t>gating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20732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Preparation</a:t>
            </a:r>
            <a:r>
              <a:rPr lang="fr-FR" dirty="0" smtClean="0"/>
              <a:t> for future </a:t>
            </a:r>
            <a:r>
              <a:rPr lang="fr-FR" dirty="0" err="1" smtClean="0"/>
              <a:t>electronics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Design and </a:t>
            </a:r>
            <a:r>
              <a:rPr lang="fr-FR" dirty="0" err="1" smtClean="0"/>
              <a:t>optimization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 for a new chip </a:t>
            </a:r>
            <a:r>
              <a:rPr lang="fr-FR" dirty="0" err="1" smtClean="0"/>
              <a:t>GdSP</a:t>
            </a:r>
            <a:r>
              <a:rPr lang="fr-FR" dirty="0" smtClean="0"/>
              <a:t>, </a:t>
            </a:r>
            <a:r>
              <a:rPr lang="fr-FR" dirty="0" err="1" smtClean="0"/>
              <a:t>evolution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SALTRO16:</a:t>
            </a:r>
          </a:p>
          <a:p>
            <a:pPr lvl="1"/>
            <a:r>
              <a:rPr lang="fr-FR" dirty="0" smtClean="0"/>
              <a:t>64 or 128 </a:t>
            </a:r>
            <a:r>
              <a:rPr lang="fr-FR" dirty="0" err="1" smtClean="0"/>
              <a:t>channels</a:t>
            </a:r>
            <a:endParaRPr lang="fr-FR" dirty="0" smtClean="0"/>
          </a:p>
          <a:p>
            <a:pPr lvl="1"/>
            <a:r>
              <a:rPr lang="fr-FR" dirty="0" smtClean="0"/>
              <a:t>130 nm </a:t>
            </a:r>
            <a:r>
              <a:rPr lang="fr-FR" dirty="0" err="1" smtClean="0"/>
              <a:t>technology</a:t>
            </a:r>
            <a:endParaRPr lang="fr-FR" dirty="0" smtClean="0"/>
          </a:p>
          <a:p>
            <a:pPr lvl="1"/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noise</a:t>
            </a:r>
          </a:p>
          <a:p>
            <a:pPr lvl="1"/>
            <a:r>
              <a:rPr lang="fr-FR" dirty="0" err="1" smtClean="0"/>
              <a:t>Integrated</a:t>
            </a:r>
            <a:r>
              <a:rPr lang="fr-FR" dirty="0" smtClean="0"/>
              <a:t> ADC </a:t>
            </a:r>
          </a:p>
          <a:p>
            <a:pPr lvl="1"/>
            <a:r>
              <a:rPr lang="fr-FR" dirty="0" smtClean="0"/>
              <a:t>6 </a:t>
            </a:r>
            <a:r>
              <a:rPr lang="fr-FR" dirty="0" err="1" smtClean="0"/>
              <a:t>different</a:t>
            </a:r>
            <a:r>
              <a:rPr lang="fr-FR" dirty="0" smtClean="0"/>
              <a:t> power </a:t>
            </a:r>
            <a:r>
              <a:rPr lang="fr-FR" dirty="0" err="1" smtClean="0"/>
              <a:t>regions</a:t>
            </a:r>
            <a:r>
              <a:rPr lang="fr-FR" dirty="0" smtClean="0"/>
              <a:t> for power </a:t>
            </a:r>
            <a:r>
              <a:rPr lang="fr-FR" dirty="0" err="1" smtClean="0"/>
              <a:t>cycling</a:t>
            </a:r>
            <a:endParaRPr lang="fr-FR" dirty="0" smtClean="0"/>
          </a:p>
          <a:p>
            <a:pPr lvl="1"/>
            <a:r>
              <a:rPr lang="fr-FR" dirty="0" smtClean="0"/>
              <a:t>High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filtering</a:t>
            </a:r>
            <a:r>
              <a:rPr lang="fr-FR" dirty="0" smtClean="0"/>
              <a:t> (</a:t>
            </a:r>
            <a:r>
              <a:rPr lang="fr-FR" dirty="0" err="1" smtClean="0"/>
              <a:t>baseline</a:t>
            </a:r>
            <a:r>
              <a:rPr lang="fr-FR" dirty="0" smtClean="0"/>
              <a:t> </a:t>
            </a:r>
            <a:r>
              <a:rPr lang="fr-FR" dirty="0" err="1" smtClean="0"/>
              <a:t>subtraction</a:t>
            </a:r>
            <a:r>
              <a:rPr lang="fr-FR" dirty="0" smtClean="0"/>
              <a:t>, </a:t>
            </a:r>
            <a:r>
              <a:rPr lang="fr-FR" dirty="0" err="1" smtClean="0"/>
              <a:t>spike</a:t>
            </a:r>
            <a:r>
              <a:rPr lang="fr-FR" dirty="0" smtClean="0"/>
              <a:t> </a:t>
            </a:r>
            <a:r>
              <a:rPr lang="fr-FR" dirty="0" err="1" smtClean="0"/>
              <a:t>removal</a:t>
            </a:r>
            <a:r>
              <a:rPr lang="fr-FR" smtClean="0"/>
              <a:t>)</a:t>
            </a: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117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4888" y="548680"/>
            <a:ext cx="8229600" cy="78296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All the R&amp;D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gathered</a:t>
            </a:r>
            <a:r>
              <a:rPr lang="fr-FR" dirty="0" smtClean="0"/>
              <a:t> in LCTPC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9" y="1448900"/>
            <a:ext cx="7027315" cy="5085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7308304" y="1628800"/>
            <a:ext cx="15841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38(*) </a:t>
            </a:r>
            <a:r>
              <a:rPr lang="fr-FR" dirty="0" err="1" smtClean="0"/>
              <a:t>member</a:t>
            </a:r>
            <a:r>
              <a:rPr lang="fr-FR" dirty="0" smtClean="0"/>
              <a:t> + 7 observer institutes </a:t>
            </a:r>
            <a:r>
              <a:rPr lang="fr-FR" dirty="0" err="1" smtClean="0"/>
              <a:t>from</a:t>
            </a:r>
            <a:r>
              <a:rPr lang="fr-FR" dirty="0" smtClean="0"/>
              <a:t> 12 countries</a:t>
            </a:r>
          </a:p>
          <a:p>
            <a:endParaRPr lang="fr-FR" dirty="0"/>
          </a:p>
          <a:p>
            <a:r>
              <a:rPr lang="fr-FR" dirty="0" smtClean="0"/>
              <a:t>(*) 25 </a:t>
            </a:r>
            <a:r>
              <a:rPr lang="fr-FR" dirty="0" err="1" smtClean="0"/>
              <a:t>signed</a:t>
            </a:r>
            <a:r>
              <a:rPr lang="fr-FR" dirty="0" smtClean="0"/>
              <a:t> the MOA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89246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MPGDs</a:t>
            </a:r>
            <a:r>
              <a:rPr lang="fr-FR" dirty="0" smtClean="0"/>
              <a:t> have been </a:t>
            </a:r>
            <a:r>
              <a:rPr lang="fr-FR" dirty="0" err="1" smtClean="0"/>
              <a:t>shown</a:t>
            </a:r>
            <a:r>
              <a:rPr lang="fr-FR" dirty="0" smtClean="0"/>
              <a:t> to </a:t>
            </a:r>
            <a:r>
              <a:rPr lang="fr-FR" dirty="0" err="1" smtClean="0"/>
              <a:t>fulfill</a:t>
            </a:r>
            <a:r>
              <a:rPr lang="fr-FR" dirty="0" smtClean="0"/>
              <a:t> the </a:t>
            </a:r>
            <a:r>
              <a:rPr lang="fr-FR" dirty="0" err="1" smtClean="0"/>
              <a:t>requirements</a:t>
            </a:r>
            <a:r>
              <a:rPr lang="fr-FR" dirty="0" smtClean="0"/>
              <a:t> for the </a:t>
            </a:r>
            <a:r>
              <a:rPr lang="fr-FR" dirty="0" err="1" smtClean="0"/>
              <a:t>readout</a:t>
            </a:r>
            <a:r>
              <a:rPr lang="fr-FR" dirty="0" smtClean="0"/>
              <a:t> of a TPC for the LC. </a:t>
            </a:r>
          </a:p>
          <a:p>
            <a:r>
              <a:rPr lang="fr-FR" dirty="0" err="1" smtClean="0"/>
              <a:t>Integration</a:t>
            </a:r>
            <a:r>
              <a:rPr lang="fr-FR" dirty="0" smtClean="0"/>
              <a:t>  </a:t>
            </a:r>
            <a:r>
              <a:rPr lang="fr-FR" dirty="0" err="1" smtClean="0"/>
              <a:t>work</a:t>
            </a:r>
            <a:r>
              <a:rPr lang="fr-FR" dirty="0" smtClean="0"/>
              <a:t> (</a:t>
            </a:r>
            <a:r>
              <a:rPr lang="fr-FR" dirty="0" err="1" smtClean="0"/>
              <a:t>electronics</a:t>
            </a:r>
            <a:r>
              <a:rPr lang="fr-FR" dirty="0" smtClean="0"/>
              <a:t> and </a:t>
            </a:r>
            <a:r>
              <a:rPr lang="fr-FR" dirty="0" err="1" smtClean="0"/>
              <a:t>cooling</a:t>
            </a:r>
            <a:r>
              <a:rPr lang="fr-FR" dirty="0" smtClean="0"/>
              <a:t>)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going</a:t>
            </a:r>
            <a:r>
              <a:rPr lang="fr-FR" dirty="0" smtClean="0"/>
              <a:t> on, and </a:t>
            </a:r>
            <a:r>
              <a:rPr lang="fr-FR" dirty="0" err="1" smtClean="0"/>
              <a:t>practical</a:t>
            </a:r>
            <a:r>
              <a:rPr lang="fr-FR" dirty="0" smtClean="0"/>
              <a:t> production issues are </a:t>
            </a:r>
            <a:r>
              <a:rPr lang="fr-FR" dirty="0" err="1" smtClean="0"/>
              <a:t>addressed</a:t>
            </a:r>
            <a:r>
              <a:rPr lang="fr-FR" dirty="0" smtClean="0"/>
              <a:t> for the pad </a:t>
            </a:r>
            <a:r>
              <a:rPr lang="fr-FR" dirty="0" err="1" smtClean="0"/>
              <a:t>readout</a:t>
            </a:r>
            <a:r>
              <a:rPr lang="fr-FR" dirty="0" smtClean="0"/>
              <a:t>.</a:t>
            </a:r>
          </a:p>
          <a:p>
            <a:r>
              <a:rPr lang="fr-FR" dirty="0" smtClean="0"/>
              <a:t>Pixel </a:t>
            </a:r>
            <a:r>
              <a:rPr lang="fr-FR" dirty="0" err="1" smtClean="0"/>
              <a:t>readout</a:t>
            </a:r>
            <a:r>
              <a:rPr lang="fr-FR" dirty="0" smtClean="0"/>
              <a:t> </a:t>
            </a:r>
            <a:r>
              <a:rPr lang="fr-FR" dirty="0" err="1" smtClean="0"/>
              <a:t>needs</a:t>
            </a:r>
            <a:r>
              <a:rPr lang="fr-FR" dirty="0" smtClean="0"/>
              <a:t> more </a:t>
            </a:r>
            <a:r>
              <a:rPr lang="fr-FR" dirty="0" err="1" smtClean="0"/>
              <a:t>development</a:t>
            </a:r>
            <a:r>
              <a:rPr lang="fr-FR" dirty="0" smtClean="0"/>
              <a:t> to gain in </a:t>
            </a:r>
            <a:r>
              <a:rPr lang="fr-FR" dirty="0" err="1" smtClean="0"/>
              <a:t>reliability</a:t>
            </a:r>
            <a:r>
              <a:rPr lang="fr-FR" dirty="0" smtClean="0"/>
              <a:t> and </a:t>
            </a:r>
            <a:r>
              <a:rPr lang="fr-FR" dirty="0" err="1" smtClean="0"/>
              <a:t>operability</a:t>
            </a:r>
            <a:r>
              <a:rPr lang="fr-FR" dirty="0" smtClean="0"/>
              <a:t> in large surfaces.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8239" y="404664"/>
            <a:ext cx="8229600" cy="78296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The EUDET test setup </a:t>
            </a:r>
            <a:r>
              <a:rPr lang="fr-FR" dirty="0" err="1" smtClean="0"/>
              <a:t>at</a:t>
            </a:r>
            <a:r>
              <a:rPr lang="fr-FR" dirty="0" smtClean="0"/>
              <a:t> DESY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1853560"/>
          </a:xfrm>
        </p:spPr>
        <p:txBody>
          <a:bodyPr/>
          <a:lstStyle/>
          <a:p>
            <a:r>
              <a:rPr lang="fr-FR" dirty="0" smtClean="0"/>
              <a:t>The EUDET (FP6) setup </a:t>
            </a:r>
            <a:r>
              <a:rPr lang="fr-FR" dirty="0" err="1" smtClean="0"/>
              <a:t>at</a:t>
            </a:r>
            <a:r>
              <a:rPr lang="fr-FR" dirty="0" smtClean="0"/>
              <a:t> DESY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operational</a:t>
            </a:r>
            <a:r>
              <a:rPr lang="fr-FR" dirty="0" smtClean="0"/>
              <a:t> </a:t>
            </a:r>
            <a:r>
              <a:rPr lang="fr-FR" dirty="0" err="1" smtClean="0"/>
              <a:t>since</a:t>
            </a:r>
            <a:r>
              <a:rPr lang="fr-FR" dirty="0" smtClean="0"/>
              <a:t> 2008</a:t>
            </a:r>
          </a:p>
          <a:p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upgraded</a:t>
            </a:r>
            <a:r>
              <a:rPr lang="fr-FR" dirty="0" smtClean="0"/>
              <a:t> </a:t>
            </a:r>
            <a:r>
              <a:rPr lang="fr-FR" dirty="0" err="1" smtClean="0"/>
              <a:t>within</a:t>
            </a:r>
            <a:r>
              <a:rPr lang="fr-FR" dirty="0" smtClean="0"/>
              <a:t> AIDA (FP7): </a:t>
            </a:r>
            <a:r>
              <a:rPr lang="fr-FR" dirty="0" err="1" smtClean="0"/>
              <a:t>autonomous</a:t>
            </a:r>
            <a:r>
              <a:rPr lang="fr-FR" dirty="0" smtClean="0"/>
              <a:t> </a:t>
            </a:r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internal</a:t>
            </a:r>
            <a:r>
              <a:rPr lang="fr-FR" dirty="0" smtClean="0"/>
              <a:t> He </a:t>
            </a:r>
            <a:r>
              <a:rPr lang="fr-FR" dirty="0" err="1" smtClean="0"/>
              <a:t>compressors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3080031"/>
            <a:ext cx="4552355" cy="346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3" name="Picture 3" descr="D:\Paul\ilc\LPtrigger\Aimant\Time-Projection-Chamber+MicromégasPanel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37272"/>
            <a:ext cx="388843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251520" y="3140968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SiPM</a:t>
            </a:r>
            <a:r>
              <a:rPr lang="fr-FR" dirty="0" smtClean="0"/>
              <a:t> trigger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51520" y="422108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Field cage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1978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2704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tests </a:t>
            </a:r>
            <a:r>
              <a:rPr lang="fr-FR" dirty="0" err="1" smtClean="0"/>
              <a:t>at</a:t>
            </a:r>
            <a:r>
              <a:rPr lang="fr-FR" dirty="0" smtClean="0"/>
              <a:t> DESY : 5 technologies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5472608" cy="4320480"/>
          </a:xfrm>
        </p:spPr>
        <p:txBody>
          <a:bodyPr>
            <a:normAutofit/>
          </a:bodyPr>
          <a:lstStyle/>
          <a:p>
            <a:pPr algn="just"/>
            <a:r>
              <a:rPr lang="fr-FR" dirty="0" smtClean="0"/>
              <a:t>Laser-</a:t>
            </a:r>
            <a:r>
              <a:rPr lang="fr-FR" dirty="0" err="1" smtClean="0"/>
              <a:t>etched</a:t>
            </a:r>
            <a:r>
              <a:rPr lang="fr-FR" dirty="0" smtClean="0"/>
              <a:t> Double </a:t>
            </a:r>
            <a:r>
              <a:rPr lang="fr-FR" dirty="0" err="1" smtClean="0"/>
              <a:t>GEMs</a:t>
            </a:r>
            <a:r>
              <a:rPr lang="fr-FR" dirty="0" smtClean="0"/>
              <a:t> 100 µ </a:t>
            </a:r>
            <a:r>
              <a:rPr lang="fr-FR" dirty="0" err="1" smtClean="0"/>
              <a:t>thick</a:t>
            </a:r>
            <a:r>
              <a:rPr lang="fr-FR" dirty="0" smtClean="0"/>
              <a:t> (‘</a:t>
            </a:r>
            <a:r>
              <a:rPr lang="fr-FR" dirty="0" err="1" smtClean="0"/>
              <a:t>asian</a:t>
            </a:r>
            <a:r>
              <a:rPr lang="fr-FR" dirty="0" smtClean="0"/>
              <a:t> </a:t>
            </a:r>
            <a:r>
              <a:rPr lang="fr-FR" dirty="0" err="1" smtClean="0"/>
              <a:t>GEMs</a:t>
            </a:r>
            <a:r>
              <a:rPr lang="fr-FR" dirty="0" smtClean="0"/>
              <a:t>’)</a:t>
            </a:r>
          </a:p>
          <a:p>
            <a:pPr algn="just"/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charge </a:t>
            </a:r>
            <a:r>
              <a:rPr lang="fr-FR" dirty="0" err="1" smtClean="0"/>
              <a:t>disper-sion</a:t>
            </a:r>
            <a:r>
              <a:rPr lang="fr-FR" dirty="0" smtClean="0"/>
              <a:t> by </a:t>
            </a:r>
            <a:r>
              <a:rPr lang="fr-FR" dirty="0" err="1" smtClean="0"/>
              <a:t>resistive</a:t>
            </a:r>
            <a:r>
              <a:rPr lang="fr-FR" dirty="0" smtClean="0"/>
              <a:t> anode</a:t>
            </a:r>
          </a:p>
          <a:p>
            <a:pPr algn="just"/>
            <a:r>
              <a:rPr lang="fr-FR" dirty="0" smtClean="0"/>
              <a:t>GEM + pixel </a:t>
            </a:r>
            <a:r>
              <a:rPr lang="fr-FR" dirty="0" err="1" smtClean="0"/>
              <a:t>readout</a:t>
            </a:r>
            <a:endParaRPr lang="fr-FR" dirty="0" smtClean="0"/>
          </a:p>
          <a:p>
            <a:pPr algn="just"/>
            <a:r>
              <a:rPr lang="fr-FR" dirty="0" smtClean="0"/>
              <a:t>InGrid (</a:t>
            </a:r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grid</a:t>
            </a:r>
            <a:r>
              <a:rPr lang="fr-FR" dirty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pixel </a:t>
            </a:r>
            <a:r>
              <a:rPr lang="fr-FR" dirty="0" err="1" smtClean="0"/>
              <a:t>readout</a:t>
            </a:r>
            <a:r>
              <a:rPr lang="fr-FR" dirty="0" smtClean="0"/>
              <a:t>)</a:t>
            </a:r>
          </a:p>
          <a:p>
            <a:pPr algn="just"/>
            <a:r>
              <a:rPr lang="fr-FR" dirty="0" err="1" smtClean="0"/>
              <a:t>Wet-etched</a:t>
            </a:r>
            <a:r>
              <a:rPr lang="fr-FR" dirty="0" smtClean="0"/>
              <a:t> triple </a:t>
            </a:r>
            <a:r>
              <a:rPr lang="fr-FR" dirty="0" err="1" smtClean="0"/>
              <a:t>GEMs</a:t>
            </a:r>
            <a:r>
              <a:rPr lang="fr-FR" dirty="0" smtClean="0"/>
              <a:t> (‘</a:t>
            </a:r>
            <a:r>
              <a:rPr lang="fr-FR" dirty="0" err="1" smtClean="0"/>
              <a:t>European</a:t>
            </a:r>
            <a:r>
              <a:rPr lang="fr-FR" dirty="0" smtClean="0"/>
              <a:t> </a:t>
            </a:r>
            <a:r>
              <a:rPr lang="fr-FR" dirty="0" err="1" smtClean="0"/>
              <a:t>GEMs</a:t>
            </a:r>
            <a:r>
              <a:rPr lang="fr-FR" dirty="0" smtClean="0"/>
              <a:t>’)</a:t>
            </a:r>
          </a:p>
        </p:txBody>
      </p:sp>
      <p:pic>
        <p:nvPicPr>
          <p:cNvPr id="4" name="Picture 1" descr="D:\Photos\Photo 070.jpg"/>
          <p:cNvPicPr>
            <a:picLocks noChangeAspect="1" noChangeArrowheads="1"/>
          </p:cNvPicPr>
          <p:nvPr/>
        </p:nvPicPr>
        <p:blipFill>
          <a:blip r:embed="rId2" cstate="print"/>
          <a:srcRect l="14999" r="6779"/>
          <a:stretch>
            <a:fillRect/>
          </a:stretch>
        </p:blipFill>
        <p:spPr bwMode="auto">
          <a:xfrm>
            <a:off x="6012160" y="1340768"/>
            <a:ext cx="2873077" cy="275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fr-FR" dirty="0" err="1" smtClean="0"/>
              <a:t>Advantages</a:t>
            </a:r>
            <a:r>
              <a:rPr lang="fr-FR" dirty="0" smtClean="0"/>
              <a:t> of </a:t>
            </a:r>
            <a:r>
              <a:rPr lang="fr-FR" dirty="0" err="1" smtClean="0"/>
              <a:t>MPGDs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04528"/>
            <a:ext cx="757555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75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" y="1019175"/>
            <a:ext cx="7550150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1566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993775"/>
            <a:ext cx="7505700" cy="487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2301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15/05/2012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5" y="923925"/>
            <a:ext cx="7575550" cy="501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50261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3402</TotalTime>
  <Words>1253</Words>
  <Application>Microsoft Office PowerPoint</Application>
  <PresentationFormat>Affichage à l'écran (4:3)</PresentationFormat>
  <Paragraphs>249</Paragraphs>
  <Slides>30</Slides>
  <Notes>2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30</vt:i4>
      </vt:variant>
    </vt:vector>
  </HeadingPairs>
  <TitlesOfParts>
    <vt:vector size="33" baseType="lpstr">
      <vt:lpstr>Débit</vt:lpstr>
      <vt:lpstr>公式</vt:lpstr>
      <vt:lpstr>Equation</vt:lpstr>
      <vt:lpstr>A TPC for the Linear Collider</vt:lpstr>
      <vt:lpstr>2 detector concepts : ILD and SiD</vt:lpstr>
      <vt:lpstr>All the R&amp;D is gathered in LCTPC</vt:lpstr>
      <vt:lpstr>The EUDET test setup at DESY</vt:lpstr>
      <vt:lpstr>Beam tests at DESY : 5 technologies</vt:lpstr>
      <vt:lpstr>Advantages of MPGDs</vt:lpstr>
      <vt:lpstr>Présentation PowerPoint</vt:lpstr>
      <vt:lpstr>Présentation PowerPoint</vt:lpstr>
      <vt:lpstr>Présentation PowerPoint</vt:lpstr>
      <vt:lpstr>Charge spreading by resistive foil</vt:lpstr>
      <vt:lpstr>Pad response</vt:lpstr>
      <vt:lpstr>Présentation PowerPoint</vt:lpstr>
      <vt:lpstr>Présentation PowerPoint</vt:lpstr>
      <vt:lpstr>Présentation PowerPoint</vt:lpstr>
      <vt:lpstr>Neff measurement with Micromegas</vt:lpstr>
      <vt:lpstr>Dependence of resolution with peaking time</vt:lpstr>
      <vt:lpstr>Présentation PowerPoint</vt:lpstr>
      <vt:lpstr>Présentation PowerPoint</vt:lpstr>
      <vt:lpstr>Présentation PowerPoint</vt:lpstr>
      <vt:lpstr> 7 module project – Micromegas electronic integration</vt:lpstr>
      <vt:lpstr>Integration and cooling</vt:lpstr>
      <vt:lpstr>Integrated electronics for 7-module project</vt:lpstr>
      <vt:lpstr>First prototype of the electronics</vt:lpstr>
      <vt:lpstr>Présentation PowerPoint</vt:lpstr>
      <vt:lpstr>Présentation PowerPoint</vt:lpstr>
      <vt:lpstr>Présentation PowerPoint</vt:lpstr>
      <vt:lpstr>Présentation PowerPoint</vt:lpstr>
      <vt:lpstr>Ion disk and gating</vt:lpstr>
      <vt:lpstr>Preparation for future electronics</vt:lpstr>
      <vt:lpstr>CONCLUSIONS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test of a new integrated Micromegas module</dc:title>
  <dc:creator>Paul Colas</dc:creator>
  <cp:lastModifiedBy>Colas Paul</cp:lastModifiedBy>
  <cp:revision>57</cp:revision>
  <dcterms:created xsi:type="dcterms:W3CDTF">2011-05-11T14:59:46Z</dcterms:created>
  <dcterms:modified xsi:type="dcterms:W3CDTF">2012-05-15T10:24:49Z</dcterms:modified>
</cp:coreProperties>
</file>