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5" r:id="rId2"/>
    <p:sldId id="284" r:id="rId3"/>
    <p:sldId id="287" r:id="rId4"/>
    <p:sldId id="286" r:id="rId5"/>
    <p:sldId id="285" r:id="rId6"/>
    <p:sldId id="274" r:id="rId7"/>
    <p:sldId id="279" r:id="rId8"/>
    <p:sldId id="280" r:id="rId9"/>
    <p:sldId id="276" r:id="rId10"/>
    <p:sldId id="288" r:id="rId11"/>
    <p:sldId id="29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2E200-B6F6-9E4A-972E-F041FC946CB3}" type="datetimeFigureOut">
              <a:rPr lang="en-US" smtClean="0"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E0A79-79BA-9448-8A6E-AA1E9A9BA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311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17BE9D35-6E3C-9148-93E1-9C5995FDB9D9}" type="datetime1">
              <a:rPr lang="en-US"/>
              <a:pPr/>
              <a:t>5/22/12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36C54556-F195-1248-AF9C-CDFFAC852B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21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ED94A9F-3684-6944-AFA3-EB30F2714DFD}" type="datetime1">
              <a:rPr lang="en-US" smtClean="0"/>
              <a:t>5/22/12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9346C85-E9E7-2447-89BD-94431713541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19137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A4A14D6-B3A9-194B-BA3C-285DF242479D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7B83CB0-44F0-CC4A-ACD3-CB21C441EC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57867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1125667-B945-FF41-BDC6-D43549B30AF3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5D6F558-186C-E14F-B480-59CD41A9C1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5684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4B57228-1C10-7948-822E-340779970C92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0C77C31-775A-8246-A5A8-37D3CAF164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2882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05CE06E-2B5E-7641-BBB2-C02912ECCB72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BABA180-D505-9D47-B317-66E27B45213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916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6F745C-8528-534E-968F-4BC68DD917EB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B3A5FE-5C9F-074B-9D4A-1BB8AEC977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4262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593EF42-5357-A548-9115-90E8E7534ADA}" type="datetime1">
              <a:rPr lang="en-US" smtClean="0"/>
              <a:t>5/22/12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8D9B2EB-A912-F445-8151-8EF6616C20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0200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AB8E79D-1E76-B549-A750-0D1E6D56B3FE}" type="datetime1">
              <a:rPr lang="en-US" smtClean="0"/>
              <a:t>5/22/12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92D1CB1-BB89-C842-9DB3-1CABBFFB487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03951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9DFF362-F1C2-994E-B8D0-268CBEB79852}" type="datetime1">
              <a:rPr lang="en-US" smtClean="0"/>
              <a:t>5/22/12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E26D586-5AE1-0448-B7BB-2DF17539C7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306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51967F4-3796-6A4B-9AF6-052A3E50AF55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1F6B68A-D1AF-C14A-84ED-F20FE5E6491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269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CCA15E3-D510-5848-A479-F29F650750B8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E23D636-6A37-6246-A3D4-A5D6FFFD0E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06981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08566" y="6613024"/>
            <a:ext cx="2835434" cy="24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  <a:cs typeface="Arial Unicode MS" charset="0"/>
              </a:rPr>
              <a:t>Proposed </a:t>
            </a:r>
            <a:r>
              <a:rPr lang="en-US" sz="2800" dirty="0" smtClean="0">
                <a:latin typeface="Arial" charset="0"/>
                <a:cs typeface="Arial Unicode MS" charset="0"/>
              </a:rPr>
              <a:t>TDR </a:t>
            </a:r>
            <a:r>
              <a:rPr lang="en-US" sz="2800" dirty="0" smtClean="0">
                <a:latin typeface="Arial" charset="0"/>
                <a:cs typeface="Arial Unicode MS" charset="0"/>
              </a:rPr>
              <a:t>baseline LLRF design</a:t>
            </a:r>
            <a:br>
              <a:rPr lang="en-US" sz="2800" dirty="0" smtClean="0">
                <a:latin typeface="Arial" charset="0"/>
                <a:cs typeface="Arial Unicode MS" charset="0"/>
              </a:rPr>
            </a:br>
            <a:r>
              <a:rPr lang="en-US" sz="1800" dirty="0" smtClean="0">
                <a:latin typeface="Arial" charset="0"/>
                <a:cs typeface="Arial Unicode MS" charset="0"/>
              </a:rPr>
              <a:t>J. Carwardine, 22 May 2012</a:t>
            </a:r>
            <a:endParaRPr lang="en-US" sz="1800" dirty="0"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971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LLRF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Technology (2 pages)</a:t>
            </a:r>
          </a:p>
          <a:p>
            <a:pPr lvl="1"/>
            <a:r>
              <a:rPr lang="en-US" sz="1600" dirty="0" smtClean="0"/>
              <a:t>LLRF system hardware functional description (1 page + diagram)</a:t>
            </a:r>
          </a:p>
          <a:p>
            <a:pPr lvl="1"/>
            <a:r>
              <a:rPr lang="en-US" sz="1600" dirty="0" smtClean="0"/>
              <a:t>LLRF system applications / functionality (1 page + diagram)</a:t>
            </a:r>
          </a:p>
          <a:p>
            <a:endParaRPr lang="en-US" sz="2000" dirty="0" smtClean="0"/>
          </a:p>
          <a:p>
            <a:r>
              <a:rPr lang="en-US" sz="2000" dirty="0" smtClean="0"/>
              <a:t>In ML for flat topography (1 page)</a:t>
            </a:r>
          </a:p>
          <a:p>
            <a:pPr lvl="1"/>
            <a:r>
              <a:rPr lang="en-US" sz="1600" dirty="0" smtClean="0"/>
              <a:t>LLRF system layout diagram</a:t>
            </a:r>
          </a:p>
          <a:p>
            <a:pPr lvl="1"/>
            <a:r>
              <a:rPr lang="en-US" sz="1600" dirty="0" smtClean="0"/>
              <a:t>Achieved LLRF performance</a:t>
            </a:r>
            <a:endParaRPr lang="en-US" sz="2000" dirty="0" smtClean="0"/>
          </a:p>
          <a:p>
            <a:r>
              <a:rPr lang="en-US" sz="2000" dirty="0"/>
              <a:t>In ML for </a:t>
            </a:r>
            <a:r>
              <a:rPr lang="en-US" sz="2000" dirty="0" smtClean="0"/>
              <a:t>mountain topography </a:t>
            </a:r>
            <a:r>
              <a:rPr lang="en-US" sz="2000" dirty="0"/>
              <a:t>(1 page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LLRF system layout diagram</a:t>
            </a:r>
          </a:p>
          <a:p>
            <a:pPr lvl="1"/>
            <a:r>
              <a:rPr lang="en-US" sz="1600" dirty="0" smtClean="0"/>
              <a:t>LLRF performance limitations due to large VS and long transport delays</a:t>
            </a:r>
          </a:p>
          <a:p>
            <a:pPr lvl="1"/>
            <a:r>
              <a:rPr lang="en-US" sz="1600" dirty="0" smtClean="0"/>
              <a:t>Global control at cluster level </a:t>
            </a:r>
            <a:r>
              <a:rPr lang="en-US" sz="1600" dirty="0" err="1" smtClean="0"/>
              <a:t>vs</a:t>
            </a:r>
            <a:r>
              <a:rPr lang="en-US" sz="1600" dirty="0"/>
              <a:t> </a:t>
            </a:r>
            <a:r>
              <a:rPr lang="en-US" sz="1600" dirty="0" smtClean="0"/>
              <a:t>fast local processing at the CM</a:t>
            </a:r>
            <a:endParaRPr lang="en-US" sz="1400" dirty="0"/>
          </a:p>
          <a:p>
            <a:endParaRPr lang="en-US" sz="2000" dirty="0" smtClean="0"/>
          </a:p>
          <a:p>
            <a:r>
              <a:rPr lang="en-US" sz="2000" dirty="0"/>
              <a:t>O</a:t>
            </a:r>
            <a:r>
              <a:rPr lang="en-US" sz="2000" dirty="0" smtClean="0"/>
              <a:t>nly 4 pages allocated in total, so will need to be able to cite other papers, documents, </a:t>
            </a:r>
            <a:r>
              <a:rPr lang="en-US" sz="2000" dirty="0" err="1" smtClean="0"/>
              <a:t>etc</a:t>
            </a:r>
            <a:r>
              <a:rPr lang="en-US" sz="2000" dirty="0" smtClean="0"/>
              <a:t> for details</a:t>
            </a:r>
          </a:p>
          <a:p>
            <a:pPr lvl="1"/>
            <a:r>
              <a:rPr lang="en-US" sz="1600" dirty="0" smtClean="0"/>
              <a:t>What do we have that can be referenced?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145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functions / applications (from </a:t>
            </a:r>
            <a:r>
              <a:rPr lang="en-US" dirty="0" err="1" smtClean="0"/>
              <a:t>Julien</a:t>
            </a:r>
            <a:r>
              <a:rPr lang="en-US" dirty="0" smtClean="0"/>
              <a:t> </a:t>
            </a:r>
            <a:r>
              <a:rPr lang="en-US" dirty="0" err="1" smtClean="0"/>
              <a:t>Branlard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930" y="1217288"/>
            <a:ext cx="7772400" cy="4800600"/>
          </a:xfrm>
        </p:spPr>
        <p:txBody>
          <a:bodyPr/>
          <a:lstStyle/>
          <a:p>
            <a:r>
              <a:rPr lang="en-US" sz="2000" dirty="0" smtClean="0"/>
              <a:t>Global (klystron-level applications)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MIMO: second order dynamical regulator</a:t>
            </a:r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LFF: </a:t>
            </a:r>
            <a:r>
              <a:rPr lang="en-US" sz="1800" dirty="0">
                <a:solidFill>
                  <a:srgbClr val="000090"/>
                </a:solidFill>
              </a:rPr>
              <a:t>modifies FF to minimize repetitive controller error </a:t>
            </a:r>
            <a:endParaRPr lang="en-US" sz="1800" dirty="0" smtClean="0">
              <a:solidFill>
                <a:srgbClr val="000090"/>
              </a:solidFill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BLC: </a:t>
            </a:r>
            <a:r>
              <a:rPr lang="en-US" sz="1800" dirty="0">
                <a:solidFill>
                  <a:srgbClr val="000090"/>
                </a:solidFill>
              </a:rPr>
              <a:t>modifies FF to compensate beam loading </a:t>
            </a:r>
            <a:endParaRPr lang="en-US" sz="1800" dirty="0" smtClean="0">
              <a:solidFill>
                <a:srgbClr val="000090"/>
              </a:solidFill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BBF: modifies </a:t>
            </a:r>
            <a:r>
              <a:rPr lang="en-US" sz="1800" dirty="0" err="1" smtClean="0">
                <a:solidFill>
                  <a:srgbClr val="000090"/>
                </a:solidFill>
              </a:rPr>
              <a:t>setpoints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>
                <a:solidFill>
                  <a:srgbClr val="000090"/>
                </a:solidFill>
              </a:rPr>
              <a:t>to minimize beam energy </a:t>
            </a:r>
            <a:r>
              <a:rPr lang="en-US" sz="1800" dirty="0" smtClean="0">
                <a:solidFill>
                  <a:srgbClr val="000090"/>
                </a:solidFill>
              </a:rPr>
              <a:t>error</a:t>
            </a:r>
          </a:p>
          <a:p>
            <a:pPr lvl="1"/>
            <a:endParaRPr lang="en-US" sz="1800" dirty="0" smtClean="0">
              <a:solidFill>
                <a:srgbClr val="000090"/>
              </a:solidFill>
            </a:endParaRPr>
          </a:p>
          <a:p>
            <a:r>
              <a:rPr lang="en-US" sz="2000" dirty="0" smtClean="0"/>
              <a:t>Local (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-level applications)</a:t>
            </a:r>
          </a:p>
          <a:p>
            <a:pPr lvl="1"/>
            <a:r>
              <a:rPr lang="en-US" sz="1800" dirty="0" smtClean="0"/>
              <a:t>Gradient </a:t>
            </a:r>
            <a:r>
              <a:rPr lang="en-US" sz="1800" dirty="0"/>
              <a:t>limiter: truncate RF/acts on SP to lower cav. </a:t>
            </a:r>
            <a:r>
              <a:rPr lang="en-US" sz="1800" dirty="0" smtClean="0"/>
              <a:t>Grad.</a:t>
            </a:r>
          </a:p>
          <a:p>
            <a:pPr lvl="1"/>
            <a:r>
              <a:rPr lang="en-US" sz="1800" dirty="0" smtClean="0"/>
              <a:t>Quench </a:t>
            </a:r>
            <a:r>
              <a:rPr lang="en-US" sz="1800" dirty="0"/>
              <a:t>detect: RF off at next pulse</a:t>
            </a:r>
          </a:p>
          <a:p>
            <a:pPr lvl="1"/>
            <a:r>
              <a:rPr lang="en-US" sz="1800" dirty="0" smtClean="0"/>
              <a:t>Auto Loaded-Q: set </a:t>
            </a:r>
            <a:r>
              <a:rPr lang="en-US" sz="1800" dirty="0"/>
              <a:t>and monitor cav. </a:t>
            </a:r>
            <a:r>
              <a:rPr lang="en-US" sz="1800" dirty="0" smtClean="0"/>
              <a:t>QL</a:t>
            </a:r>
          </a:p>
          <a:p>
            <a:pPr lvl="1"/>
            <a:r>
              <a:rPr lang="en-US" sz="1800" dirty="0"/>
              <a:t>Auto </a:t>
            </a:r>
            <a:r>
              <a:rPr lang="en-US" sz="1800" dirty="0" err="1"/>
              <a:t>Pk</a:t>
            </a:r>
            <a:r>
              <a:rPr lang="en-US" sz="1800" dirty="0"/>
              <a:t>/</a:t>
            </a:r>
            <a:r>
              <a:rPr lang="en-US" sz="1800" dirty="0" err="1"/>
              <a:t>Ql</a:t>
            </a:r>
            <a:r>
              <a:rPr lang="en-US" sz="1800" dirty="0"/>
              <a:t> control </a:t>
            </a:r>
            <a:r>
              <a:rPr lang="en-US" sz="1800" dirty="0" smtClean="0"/>
              <a:t>to flatten gradients</a:t>
            </a:r>
            <a:endParaRPr lang="en-US" sz="1800" dirty="0"/>
          </a:p>
          <a:p>
            <a:pPr lvl="1"/>
            <a:r>
              <a:rPr lang="en-US" sz="1800" dirty="0" smtClean="0"/>
              <a:t>Auto </a:t>
            </a:r>
            <a:r>
              <a:rPr lang="en-US" sz="1800" dirty="0" err="1" smtClean="0"/>
              <a:t>piezo</a:t>
            </a:r>
            <a:r>
              <a:rPr lang="en-US" sz="1800" dirty="0"/>
              <a:t> </a:t>
            </a:r>
            <a:r>
              <a:rPr lang="en-US" sz="1800" dirty="0" smtClean="0"/>
              <a:t>setup: Lorentz </a:t>
            </a:r>
            <a:r>
              <a:rPr lang="en-US" sz="1800" dirty="0"/>
              <a:t>force detuning </a:t>
            </a:r>
            <a:r>
              <a:rPr lang="en-US" sz="1800" dirty="0" smtClean="0"/>
              <a:t>compensation</a:t>
            </a:r>
          </a:p>
          <a:p>
            <a:pPr lvl="1"/>
            <a:r>
              <a:rPr lang="en-US" sz="1800" dirty="0" smtClean="0"/>
              <a:t>Energy optimizer: distribute energy losses to other stations</a:t>
            </a:r>
            <a:endParaRPr lang="en-US" sz="1800" dirty="0"/>
          </a:p>
          <a:p>
            <a:endParaRPr lang="en-US" sz="2000" dirty="0" smtClean="0"/>
          </a:p>
          <a:p>
            <a:r>
              <a:rPr lang="en-US" sz="2000" dirty="0" smtClean="0"/>
              <a:t>Operations: startup, shutdown, exception management,…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9744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Carwardine: 9mA meeting, 22 May 2012</a:t>
            </a:r>
            <a:endParaRPr lang="en-US"/>
          </a:p>
        </p:txBody>
      </p:sp>
      <p:pic>
        <p:nvPicPr>
          <p:cNvPr id="8" name="Picture 7" descr="LLRF_DIAGRAM_RDR.GRAFF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82" y="533400"/>
            <a:ext cx="8184777" cy="6324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85800" y="3810000"/>
            <a:ext cx="2438400" cy="2362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352800" y="3581400"/>
            <a:ext cx="3048000" cy="2133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9600" y="914400"/>
            <a:ext cx="8077200" cy="2286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71563" y="87540"/>
            <a:ext cx="7358062" cy="513492"/>
          </a:xfrm>
        </p:spPr>
        <p:txBody>
          <a:bodyPr/>
          <a:lstStyle/>
          <a:p>
            <a:r>
              <a:rPr lang="en-US" sz="2000" dirty="0" smtClean="0"/>
              <a:t>LLRF system layout</a:t>
            </a:r>
            <a:r>
              <a:rPr lang="en-US" sz="2000" dirty="0"/>
              <a:t> </a:t>
            </a:r>
            <a:r>
              <a:rPr lang="en-US" sz="2000" dirty="0" smtClean="0"/>
              <a:t>per the RDR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39806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LLRF for TDR: KCS </a:t>
            </a:r>
            <a:r>
              <a:rPr lang="en-US" dirty="0" err="1" smtClean="0"/>
              <a:t>vs</a:t>
            </a:r>
            <a:r>
              <a:rPr lang="en-US" dirty="0" smtClean="0"/>
              <a:t> DKS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DKS</a:t>
            </a:r>
          </a:p>
          <a:p>
            <a:pPr lvl="1"/>
            <a:r>
              <a:rPr lang="en-US" sz="1800" dirty="0" smtClean="0"/>
              <a:t>Essentially the RDR layout revised for Low Power </a:t>
            </a:r>
            <a:r>
              <a:rPr lang="en-US" sz="1800" dirty="0" err="1" smtClean="0"/>
              <a:t>config</a:t>
            </a:r>
            <a:endParaRPr lang="en-US" sz="1800" dirty="0" smtClean="0"/>
          </a:p>
          <a:p>
            <a:pPr lvl="1"/>
            <a:r>
              <a:rPr lang="en-US" sz="1800" dirty="0" smtClean="0"/>
              <a:t>RDR: RF Unit had one klystron feeding 3 CMs (26 cavities)</a:t>
            </a:r>
          </a:p>
          <a:p>
            <a:pPr lvl="1"/>
            <a:r>
              <a:rPr lang="en-US" sz="1800" dirty="0" smtClean="0"/>
              <a:t>TDR: still uses groups of 3 CMs, but for Low Power </a:t>
            </a:r>
            <a:r>
              <a:rPr lang="en-US" sz="1800" dirty="0" err="1" smtClean="0"/>
              <a:t>config</a:t>
            </a:r>
            <a:r>
              <a:rPr lang="en-US" sz="1800" dirty="0" smtClean="0"/>
              <a:t>, each klystron feeds 1½ groups of 3 CMs (39 cavities)</a:t>
            </a:r>
          </a:p>
          <a:p>
            <a:pPr lvl="1"/>
            <a:r>
              <a:rPr lang="en-US" sz="1800" dirty="0" smtClean="0"/>
              <a:t>Vector Sum control of 39 cavities, remote adjustment of </a:t>
            </a:r>
            <a:r>
              <a:rPr lang="en-US" sz="1800" dirty="0" err="1" smtClean="0"/>
              <a:t>Pk</a:t>
            </a:r>
            <a:r>
              <a:rPr lang="en-US" sz="1800" dirty="0" smtClean="0"/>
              <a:t>, QL, and phase for each cavity, mechanical tuners, </a:t>
            </a:r>
            <a:r>
              <a:rPr lang="en-US" sz="1800" dirty="0" err="1" smtClean="0"/>
              <a:t>piezo</a:t>
            </a:r>
            <a:r>
              <a:rPr lang="en-US" sz="1800" dirty="0" smtClean="0"/>
              <a:t> tuners,</a:t>
            </a:r>
          </a:p>
          <a:p>
            <a:r>
              <a:rPr lang="en-US" sz="2000" dirty="0" smtClean="0"/>
              <a:t>KCS</a:t>
            </a:r>
          </a:p>
          <a:p>
            <a:pPr lvl="1"/>
            <a:r>
              <a:rPr lang="en-US" sz="1800" dirty="0"/>
              <a:t>E</a:t>
            </a:r>
            <a:r>
              <a:rPr lang="en-US" sz="1800" dirty="0" smtClean="0"/>
              <a:t>ach group of 3 CMs is fed from a coaxial tap-off from a single 300MW </a:t>
            </a:r>
            <a:r>
              <a:rPr lang="en-US" sz="1800" dirty="0" err="1" smtClean="0"/>
              <a:t>rf</a:t>
            </a:r>
            <a:r>
              <a:rPr lang="en-US" sz="1800" dirty="0" smtClean="0"/>
              <a:t> feed</a:t>
            </a:r>
            <a:endParaRPr lang="en-US" sz="1800" dirty="0"/>
          </a:p>
          <a:p>
            <a:pPr lvl="1"/>
            <a:r>
              <a:rPr lang="en-US" sz="1800" dirty="0" smtClean="0"/>
              <a:t>Low Power </a:t>
            </a:r>
            <a:r>
              <a:rPr lang="en-US" sz="1800" dirty="0" err="1" smtClean="0"/>
              <a:t>config</a:t>
            </a:r>
            <a:r>
              <a:rPr lang="en-US" sz="1800" dirty="0" smtClean="0"/>
              <a:t> removes klystrons from each cluster but doesn’t change the Local PDS</a:t>
            </a:r>
          </a:p>
          <a:p>
            <a:pPr lvl="1"/>
            <a:r>
              <a:rPr lang="en-US" sz="1800" dirty="0" smtClean="0"/>
              <a:t>Length of KCS section in ML: 26 groups of 3 CMs = 1.25km</a:t>
            </a:r>
            <a:endParaRPr lang="en-US" sz="1800" dirty="0"/>
          </a:p>
          <a:p>
            <a:pPr lvl="1"/>
            <a:r>
              <a:rPr lang="en-US" sz="1800" dirty="0"/>
              <a:t>Vector Sum control of 26 groups of 3 CMs (676 cavities)</a:t>
            </a:r>
          </a:p>
          <a:p>
            <a:pPr lvl="1"/>
            <a:r>
              <a:rPr lang="en-US" sz="1800" dirty="0" smtClean="0"/>
              <a:t>Long loop delays due to transit times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318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DI-ML-120509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622836"/>
            <a:ext cx="10280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A. </a:t>
            </a:r>
            <a:r>
              <a:rPr lang="en-US" sz="1050" i="1" dirty="0" err="1" smtClean="0"/>
              <a:t>Yamomoto</a:t>
            </a:r>
            <a:endParaRPr lang="en-US" sz="105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8560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lan-5-2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1" t="-2114" r="32494" b="-583"/>
          <a:stretch/>
        </p:blipFill>
        <p:spPr>
          <a:xfrm rot="5400000">
            <a:off x="3520440" y="-1727870"/>
            <a:ext cx="1828800" cy="8869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TDR Local Power Distribution System for ‘Low Power’ configuration</a:t>
            </a:r>
            <a:br>
              <a:rPr lang="en-US" sz="1800" dirty="0" smtClean="0"/>
            </a:br>
            <a:r>
              <a:rPr lang="en-US" sz="1800" dirty="0" smtClean="0"/>
              <a:t>(Showing half of an RF-Unit for KCS)</a:t>
            </a:r>
            <a:endParaRPr lang="en-US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8488300" y="1538787"/>
            <a:ext cx="9135" cy="4659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6059102" y="1304899"/>
            <a:ext cx="1862695" cy="5445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4806030" y="2799609"/>
            <a:ext cx="18274" cy="84968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5089281" y="2562064"/>
            <a:ext cx="127920" cy="10780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6271247" y="3097809"/>
            <a:ext cx="270841" cy="5332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6825682" y="3085758"/>
            <a:ext cx="63617" cy="5543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30389" y="3640154"/>
            <a:ext cx="11878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Motorized variable hybrids</a:t>
            </a:r>
            <a:endParaRPr lang="en-US" sz="11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7327882" y="3110247"/>
            <a:ext cx="107055" cy="54818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7620271" y="3055426"/>
            <a:ext cx="365486" cy="5847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245101" y="3743396"/>
            <a:ext cx="17214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Motorized phase shifters</a:t>
            </a:r>
          </a:p>
          <a:p>
            <a:pPr algn="ctr"/>
            <a:r>
              <a:rPr lang="en-US" sz="1100" dirty="0" smtClean="0"/>
              <a:t>(one per cavity)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9173" y="1014995"/>
            <a:ext cx="18091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Motorized double</a:t>
            </a:r>
          </a:p>
          <a:p>
            <a:pPr algn="ctr"/>
            <a:r>
              <a:rPr lang="en-US" sz="1100" dirty="0" smtClean="0"/>
              <a:t>U-bend power tap-offs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47435" y="1228149"/>
            <a:ext cx="813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</a:rPr>
              <a:t>RF in</a:t>
            </a:r>
            <a:endParaRPr lang="en-US" sz="1400" dirty="0">
              <a:solidFill>
                <a:srgbClr val="8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>
            <a:off x="5335985" y="1393229"/>
            <a:ext cx="36021" cy="3890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3064111" y="1351503"/>
            <a:ext cx="1282129" cy="64118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1157378" y="1700324"/>
            <a:ext cx="8196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5MW load</a:t>
            </a:r>
            <a:endParaRPr lang="en-US" sz="1100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1882144" y="1949923"/>
            <a:ext cx="472200" cy="2254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8266076" y="2260561"/>
            <a:ext cx="0" cy="3077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5503728" y="2260560"/>
            <a:ext cx="0" cy="3077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3024631" y="2242287"/>
            <a:ext cx="0" cy="3077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flipH="1">
            <a:off x="7230648" y="2032147"/>
            <a:ext cx="517653" cy="124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H="1">
            <a:off x="4541398" y="2032147"/>
            <a:ext cx="520582" cy="11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2485197" y="2096101"/>
            <a:ext cx="246810" cy="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 flipH="1" flipV="1">
            <a:off x="4236596" y="2869783"/>
            <a:ext cx="240496" cy="8251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308218" y="4174478"/>
            <a:ext cx="3550897" cy="249299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KCS (RF </a:t>
            </a:r>
            <a:r>
              <a:rPr lang="en-US" sz="1200" b="1" dirty="0"/>
              <a:t>source: one CTO per </a:t>
            </a:r>
            <a:r>
              <a:rPr lang="en-US" sz="1200" b="1" dirty="0" smtClean="0"/>
              <a:t>3 </a:t>
            </a:r>
            <a:r>
              <a:rPr lang="en-US" sz="1200" b="1" dirty="0" err="1" smtClean="0"/>
              <a:t>cryomodules</a:t>
            </a:r>
            <a:r>
              <a:rPr lang="en-US" sz="1200" b="1" dirty="0" smtClean="0"/>
              <a:t>)</a:t>
            </a:r>
            <a:endParaRPr lang="en-US" sz="1200" b="1" dirty="0"/>
          </a:p>
          <a:p>
            <a:r>
              <a:rPr lang="en-US" sz="1200" dirty="0" smtClean="0">
                <a:solidFill>
                  <a:srgbClr val="000000"/>
                </a:solidFill>
              </a:rPr>
              <a:t>(Still uses 3 CM group as in RDR)</a:t>
            </a:r>
          </a:p>
          <a:p>
            <a:endParaRPr lang="en-US" sz="1200" b="1" dirty="0" smtClean="0">
              <a:solidFill>
                <a:srgbClr val="800000"/>
              </a:solidFill>
            </a:endParaRPr>
          </a:p>
          <a:p>
            <a:r>
              <a:rPr lang="en-US" sz="1200" b="1" dirty="0" smtClean="0">
                <a:solidFill>
                  <a:srgbClr val="800000"/>
                </a:solidFill>
              </a:rPr>
              <a:t>½ RF-unit for KCS (shown above) comprises: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err="1" smtClean="0"/>
              <a:t>Cryomodules</a:t>
            </a:r>
            <a:r>
              <a:rPr lang="en-US" sz="1200" dirty="0" smtClean="0"/>
              <a:t>: 1 + ½ = 1 ½ 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Cavities: 5+4 + 4 = 13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double U-bends</a:t>
            </a:r>
            <a:r>
              <a:rPr lang="en-US" sz="1200" dirty="0"/>
              <a:t> </a:t>
            </a:r>
            <a:r>
              <a:rPr lang="en-US" sz="1200" dirty="0" smtClean="0"/>
              <a:t>(2 per CM): 3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variable </a:t>
            </a:r>
            <a:r>
              <a:rPr lang="en-US" sz="1200" dirty="0"/>
              <a:t>h</a:t>
            </a:r>
            <a:r>
              <a:rPr lang="en-US" sz="1200" dirty="0" smtClean="0"/>
              <a:t>ybrids: 4+3 + 3 = 10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phase shifters: 5+4 + 4 = 13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input couplers: 5+4 + 4 = 13</a:t>
            </a:r>
          </a:p>
          <a:p>
            <a:endParaRPr lang="en-US" sz="1200" dirty="0"/>
          </a:p>
          <a:p>
            <a:r>
              <a:rPr lang="en-US" sz="1200" b="1" dirty="0" smtClean="0"/>
              <a:t>Total knobs for each ½ RF Unit for KCS = 39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267139" y="4168728"/>
            <a:ext cx="4605648" cy="2492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DKS (RF source: 2 klystrons per 3 groups of 3 </a:t>
            </a:r>
            <a:r>
              <a:rPr lang="en-US" sz="1200" b="1" dirty="0" err="1" smtClean="0"/>
              <a:t>cryomodules</a:t>
            </a:r>
            <a:r>
              <a:rPr lang="en-US" sz="1200" b="1" dirty="0" smtClean="0"/>
              <a:t>)</a:t>
            </a:r>
          </a:p>
          <a:p>
            <a:r>
              <a:rPr lang="en-US" sz="1200" dirty="0" smtClean="0"/>
              <a:t>(RDR configuration but with every third klystrons removed)</a:t>
            </a:r>
          </a:p>
          <a:p>
            <a:endParaRPr lang="en-US" sz="1200" b="1" dirty="0" smtClean="0"/>
          </a:p>
          <a:p>
            <a:r>
              <a:rPr lang="en-US" sz="1200" b="1" dirty="0">
                <a:solidFill>
                  <a:srgbClr val="800000"/>
                </a:solidFill>
              </a:rPr>
              <a:t>½ RF-unit </a:t>
            </a:r>
            <a:r>
              <a:rPr lang="en-US" sz="1200" b="1" dirty="0" smtClean="0">
                <a:solidFill>
                  <a:srgbClr val="800000"/>
                </a:solidFill>
              </a:rPr>
              <a:t>for DKS comprises:</a:t>
            </a:r>
            <a:endParaRPr lang="en-US" sz="1200" dirty="0" smtClean="0"/>
          </a:p>
          <a:p>
            <a:pPr marL="342900" indent="-342900">
              <a:buFont typeface="Arial"/>
              <a:buChar char="•"/>
            </a:pPr>
            <a:r>
              <a:rPr lang="en-US" sz="1200" dirty="0" err="1" smtClean="0"/>
              <a:t>Cryomodules</a:t>
            </a:r>
            <a:r>
              <a:rPr lang="en-US" sz="1200" dirty="0" smtClean="0"/>
              <a:t>: 1+ ½ + ½  + 1 + 1 + ½ = 4 ½ 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Cavities:  5+4 + 4 + 4 + 4+5 + 5+4 + 4 = 39</a:t>
            </a:r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double U-bends</a:t>
            </a:r>
            <a:r>
              <a:rPr lang="en-US" sz="1200" dirty="0"/>
              <a:t> </a:t>
            </a:r>
            <a:r>
              <a:rPr lang="en-US" sz="1200" dirty="0" smtClean="0"/>
              <a:t>(2 per CM): 9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variable </a:t>
            </a:r>
            <a:r>
              <a:rPr lang="en-US" sz="1200" dirty="0"/>
              <a:t>h</a:t>
            </a:r>
            <a:r>
              <a:rPr lang="en-US" sz="1200" dirty="0" smtClean="0"/>
              <a:t>ybrids: 4+3 + 3+3 + 3+4 + 4+3 + 3 = 30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phase shifters: 5+4 + 4+4 + 4+5 + 5+4 + 4 = 39</a:t>
            </a:r>
          </a:p>
          <a:p>
            <a:pPr marL="342900" indent="-342900">
              <a:buFont typeface="Arial"/>
              <a:buChar char="•"/>
            </a:pPr>
            <a:r>
              <a:rPr lang="en-US" sz="1200" dirty="0" smtClean="0"/>
              <a:t>Motorized input couplers: </a:t>
            </a:r>
            <a:r>
              <a:rPr lang="en-US" sz="1200" dirty="0"/>
              <a:t>5+4 + 4+4 + 4+5 + 5+4 + 4 = </a:t>
            </a:r>
            <a:r>
              <a:rPr lang="en-US" sz="1200" dirty="0" smtClean="0"/>
              <a:t>39</a:t>
            </a:r>
            <a:endParaRPr lang="en-US" sz="1200" dirty="0"/>
          </a:p>
          <a:p>
            <a:endParaRPr lang="en-US" sz="1200" dirty="0" smtClean="0"/>
          </a:p>
          <a:p>
            <a:r>
              <a:rPr lang="en-US" sz="1200" b="1" dirty="0" smtClean="0"/>
              <a:t>Total knobs for each ½ RF Unit for DKS = 117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0" y="6622836"/>
            <a:ext cx="16120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S. Fukuda / C. </a:t>
            </a:r>
            <a:r>
              <a:rPr lang="en-US" sz="1050" i="1" dirty="0" err="1" smtClean="0"/>
              <a:t>Nantista</a:t>
            </a:r>
            <a:endParaRPr lang="en-US" sz="105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4032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TDR Baseline Local Power Distribution </a:t>
            </a:r>
            <a:r>
              <a:rPr lang="en-US" dirty="0" smtClean="0"/>
              <a:t>System</a:t>
            </a:r>
            <a:endParaRPr lang="en-US" dirty="0"/>
          </a:p>
        </p:txBody>
      </p:sp>
      <p:pic>
        <p:nvPicPr>
          <p:cNvPr id="5" name="Picture 4" descr="Plan-5-2-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3" r="1096"/>
          <a:stretch/>
        </p:blipFill>
        <p:spPr>
          <a:xfrm rot="5400000">
            <a:off x="2234859" y="-36595"/>
            <a:ext cx="4663440" cy="836388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3892424" y="2083101"/>
            <a:ext cx="0" cy="61213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4842688" y="1699372"/>
            <a:ext cx="73098" cy="4842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5043707" y="2083101"/>
            <a:ext cx="667011" cy="15257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5473154" y="2101373"/>
            <a:ext cx="392895" cy="16445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782002" y="4610584"/>
            <a:ext cx="663739" cy="4875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6067067" y="2110510"/>
            <a:ext cx="137057" cy="15075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5637962" y="4333575"/>
            <a:ext cx="200676" cy="7279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208176" y="1735917"/>
            <a:ext cx="1289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Variable hybrids</a:t>
            </a:r>
            <a:endParaRPr lang="en-US" sz="1200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6231535" y="4093110"/>
            <a:ext cx="97918" cy="9684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6597021" y="3880055"/>
            <a:ext cx="381170" cy="10992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168696" y="5113462"/>
            <a:ext cx="1751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Variable phase shifters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209298" y="1129997"/>
            <a:ext cx="1793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Variable double U-bend power tap-offs</a:t>
            </a:r>
            <a:endParaRPr lang="en-US" sz="1200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3313852" y="2189819"/>
            <a:ext cx="0" cy="61213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2942163" y="1763326"/>
            <a:ext cx="127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800000"/>
                </a:solidFill>
              </a:rPr>
              <a:t>RF power</a:t>
            </a:r>
            <a:endParaRPr lang="en-US" sz="1200" dirty="0">
              <a:solidFill>
                <a:srgbClr val="8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0" y="6596390"/>
            <a:ext cx="16120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S. Fukuda / C. </a:t>
            </a:r>
            <a:r>
              <a:rPr lang="en-US" sz="1050" i="1" dirty="0" err="1" smtClean="0"/>
              <a:t>Nantista</a:t>
            </a:r>
            <a:endParaRPr lang="en-US" sz="105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5170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63" y="76200"/>
            <a:ext cx="7358062" cy="581533"/>
          </a:xfrm>
        </p:spPr>
        <p:txBody>
          <a:bodyPr/>
          <a:lstStyle/>
          <a:p>
            <a:r>
              <a:rPr lang="en-US" dirty="0" smtClean="0"/>
              <a:t>KCS – global 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Carwardine: 9mA meeting, 22 May 2012</a:t>
            </a:r>
            <a:endParaRPr lang="en-US"/>
          </a:p>
        </p:txBody>
      </p:sp>
      <p:pic>
        <p:nvPicPr>
          <p:cNvPr id="6" name="Picture 5" descr="KCS_LLRF.graff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43" r="12924" b="8960"/>
          <a:stretch/>
        </p:blipFill>
        <p:spPr>
          <a:xfrm>
            <a:off x="304800" y="990600"/>
            <a:ext cx="8434990" cy="5029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6629400" y="1447800"/>
            <a:ext cx="17526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 Unicode MS" pitchFamily="-111" charset="0"/>
                <a:cs typeface="Arial Unicode MS" pitchFamily="-111" charset="0"/>
              </a:rPr>
              <a:t>Cluster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 Unicode MS" pitchFamily="-111" charset="0"/>
                <a:cs typeface="Arial Unicode MS" pitchFamily="-111" charset="0"/>
              </a:rPr>
              <a:t> </a:t>
            </a:r>
            <a:r>
              <a:rPr lang="en-US" sz="2000" dirty="0" smtClean="0">
                <a:latin typeface="Arial" pitchFamily="-111" charset="0"/>
                <a:ea typeface="Arial Unicode MS" pitchFamily="-111" charset="0"/>
                <a:cs typeface="Arial Unicode MS" pitchFamily="-111" charset="0"/>
              </a:rPr>
              <a:t>LLRF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1" charset="0"/>
                <a:ea typeface="Arial Unicode MS" pitchFamily="-111" charset="0"/>
                <a:cs typeface="Arial Unicode MS" pitchFamily="-111" charset="0"/>
              </a:rPr>
              <a:t>controller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8764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Carwardine: 9mA meeting, 22 May 2012</a:t>
            </a:r>
            <a:endParaRPr lang="en-US"/>
          </a:p>
        </p:txBody>
      </p:sp>
      <p:pic>
        <p:nvPicPr>
          <p:cNvPr id="6" name="Picture 5" descr="LLRF_DIAGRAM_RDR.GRAFF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0" y="540432"/>
            <a:ext cx="8147304" cy="62956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295400" y="3806760"/>
            <a:ext cx="1828800" cy="2362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  <p:sp useBgFill="1">
        <p:nvSpPr>
          <p:cNvPr id="11" name="TextBox 10"/>
          <p:cNvSpPr txBox="1"/>
          <p:nvPr/>
        </p:nvSpPr>
        <p:spPr>
          <a:xfrm>
            <a:off x="5019247" y="4038600"/>
            <a:ext cx="3688844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800000"/>
                </a:solidFill>
              </a:rPr>
              <a:t>Difference between KCS and DKS is the power delivery method</a:t>
            </a:r>
            <a:endParaRPr lang="en-US" sz="1800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49530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Local processing equipment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762000"/>
          </a:xfrm>
        </p:spPr>
        <p:txBody>
          <a:bodyPr/>
          <a:lstStyle/>
          <a:p>
            <a:r>
              <a:rPr lang="en-US" sz="2000" dirty="0" smtClean="0"/>
              <a:t>KCS LLRF concept – local at RF unit</a:t>
            </a:r>
            <a:br>
              <a:rPr lang="en-US" sz="2000" dirty="0" smtClean="0"/>
            </a:br>
            <a:r>
              <a:rPr lang="en-US" sz="2000" dirty="0" smtClean="0"/>
              <a:t>(local equipment, functionality is identical to RDR-like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361654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Design Report outline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840040"/>
              </p:ext>
            </p:extLst>
          </p:nvPr>
        </p:nvGraphicFramePr>
        <p:xfrm>
          <a:off x="655563" y="1135151"/>
          <a:ext cx="7235962" cy="5083312"/>
        </p:xfrm>
        <a:graphic>
          <a:graphicData uri="http://schemas.openxmlformats.org/drawingml/2006/table">
            <a:tbl>
              <a:tblPr/>
              <a:tblGrid>
                <a:gridCol w="274180"/>
                <a:gridCol w="4573286"/>
                <a:gridCol w="453547"/>
                <a:gridCol w="282206"/>
                <a:gridCol w="1652743"/>
              </a:tblGrid>
              <a:tr h="214575">
                <a:tc>
                  <a:txBody>
                    <a:bodyPr/>
                    <a:lstStyle/>
                    <a:p>
                      <a:pPr algn="l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 II: The ILC Baseline Reference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Page</a:t>
                      </a:r>
                      <a:r>
                        <a:rPr lang="en-US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counts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3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Author</a:t>
                      </a:r>
                      <a:endParaRPr lang="en-US" sz="13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  <a:tr h="202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Introduction and overview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General parameters and layout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1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SCRF </a:t>
                      </a:r>
                      <a:r>
                        <a:rPr lang="en-US" sz="1300" b="1" i="0" u="none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Linac</a:t>
                      </a:r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Technology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top-level parameters and general 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performance and production specifications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Yamamoto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integration (couplers, tuners etc.)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Hayano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Cryomodule design including quadrupole and cryogenic systems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Perini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power source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Fukuda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481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Low-level RF control concept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</a:t>
                      </a:r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Michizono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and cryomodule testing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Hayano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Main linac layout for a flat topography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Klystron cluster scheme RF power distribution system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Nantista</a:t>
                      </a:r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637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LLRF control for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Klystron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Cluster Scheme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</a:t>
                      </a:r>
                      <a:r>
                        <a:rPr lang="en-US" sz="1300" b="0" i="0" u="sng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Michizono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4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Main linac layout for a mountain topography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Adolphsen</a:t>
                      </a:r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45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Distributed Klystron scheme power distribution system</a:t>
                      </a: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Fukuda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713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LLRF control for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Distributed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Klystron Scheme (‘RDR-like’)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4305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Carwardine/</a:t>
                      </a:r>
                      <a:r>
                        <a:rPr lang="en-US" sz="1300" b="0" i="0" u="sng" strike="noStrike" dirty="0" err="1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Michizono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502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1698</TotalTime>
  <Words>1015</Words>
  <Application>Microsoft Macintosh PowerPoint</Application>
  <PresentationFormat>On-screen Show (4:3)</PresentationFormat>
  <Paragraphs>175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TTF_FLASH_Template</vt:lpstr>
      <vt:lpstr>Proposed TDR baseline LLRF design J. Carwardine, 22 May 2012</vt:lpstr>
      <vt:lpstr>LLRF system layout per the RDR</vt:lpstr>
      <vt:lpstr>LLRF for TDR: KCS vs DKS</vt:lpstr>
      <vt:lpstr>PowerPoint Presentation</vt:lpstr>
      <vt:lpstr>TDR Local Power Distribution System for ‘Low Power’ configuration (Showing half of an RF-Unit for KCS)</vt:lpstr>
      <vt:lpstr>New TDR Baseline Local Power Distribution System</vt:lpstr>
      <vt:lpstr>KCS – global view</vt:lpstr>
      <vt:lpstr>KCS LLRF concept – local at RF unit (local equipment, functionality is identical to RDR-like</vt:lpstr>
      <vt:lpstr>Technical Design Report outline</vt:lpstr>
      <vt:lpstr>Scope of LLRF sections</vt:lpstr>
      <vt:lpstr>List of functions / applications (from Julien Branlard)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96</cp:revision>
  <dcterms:created xsi:type="dcterms:W3CDTF">2011-01-03T18:26:34Z</dcterms:created>
  <dcterms:modified xsi:type="dcterms:W3CDTF">2012-05-22T14:26:57Z</dcterms:modified>
</cp:coreProperties>
</file>