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89" r:id="rId2"/>
    <p:sldId id="290" r:id="rId3"/>
    <p:sldId id="291" r:id="rId4"/>
    <p:sldId id="292" r:id="rId5"/>
    <p:sldId id="293" r:id="rId6"/>
    <p:sldId id="294" r:id="rId7"/>
    <p:sldId id="295" r:id="rId8"/>
    <p:sldId id="296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900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-6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D2E200-B6F6-9E4A-972E-F041FC946CB3}" type="datetimeFigureOut">
              <a:rPr lang="en-US" smtClean="0"/>
              <a:t>5/22/12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CE0A79-79BA-9448-8A6E-AA1E9A9BA8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73118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09" charset="0"/>
                <a:ea typeface="+mn-ea"/>
                <a:cs typeface="Arial Unicode MS" pitchFamily="-109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cs typeface="Arial Unicode MS" charset="0"/>
              </a:defRPr>
            </a:lvl1pPr>
          </a:lstStyle>
          <a:p>
            <a:fld id="{17BE9D35-6E3C-9148-93E1-9C5995FDB9D9}" type="datetime1">
              <a:rPr lang="en-US"/>
              <a:pPr/>
              <a:t>5/21/12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09" charset="0"/>
                <a:ea typeface="+mn-ea"/>
                <a:cs typeface="Arial Unicode MS" pitchFamily="-109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cs typeface="Arial Unicode MS" charset="0"/>
              </a:defRPr>
            </a:lvl1pPr>
          </a:lstStyle>
          <a:p>
            <a:fld id="{36C54556-F195-1248-AF9C-CDFFAC852B8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78212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ＭＳ Ｐゴシック" pitchFamily="-10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1024_greendot_divid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ea typeface="+mn-ea"/>
              <a:cs typeface="+mn-cs"/>
            </a:endParaRPr>
          </a:p>
        </p:txBody>
      </p:sp>
      <p:pic>
        <p:nvPicPr>
          <p:cNvPr id="7" name="Picture 11" descr="1024_greendot_divid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7" descr="ilccolo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13" y="0"/>
            <a:ext cx="601662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xfel-logo.emf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33" r="6097" b="16667"/>
          <a:stretch>
            <a:fillRect/>
          </a:stretch>
        </p:blipFill>
        <p:spPr bwMode="auto">
          <a:xfrm>
            <a:off x="112713" y="428625"/>
            <a:ext cx="8159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" descr="flash-logo-new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38" y="822325"/>
            <a:ext cx="792162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000"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1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ED94A9F-3684-6944-AFA3-EB30F2714DFD}" type="datetime1">
              <a:rPr lang="en-US" smtClean="0"/>
              <a:t>5/22/12</a:t>
            </a:fld>
            <a:endParaRPr lang="en-GB"/>
          </a:p>
        </p:txBody>
      </p:sp>
      <p:sp>
        <p:nvSpPr>
          <p:cNvPr id="12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Carwardine: 9mA meeting, 22 May 2012</a:t>
            </a:r>
            <a:endParaRPr lang="en-GB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A9346C85-E9E7-2447-89BD-94431713541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8191370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81000" y="6400800"/>
            <a:ext cx="24384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6A4A14D6-B3A9-194B-BA3C-285DF242479D}" type="datetime1">
              <a:rPr lang="en-US" smtClean="0"/>
              <a:t>5/22/12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Carwardine: 9mA meeting, 22 May 2012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F7B83CB0-44F0-CC4A-ACD3-CB21C441EC8D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7578676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81000" y="6400800"/>
            <a:ext cx="24384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41125667-B945-FF41-BDC6-D43549B30AF3}" type="datetime1">
              <a:rPr lang="en-US" smtClean="0"/>
              <a:t>5/22/12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Carwardine: 9mA meeting, 22 May 2012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E5D6F558-186C-E14F-B480-59CD41A9C1F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7856843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81000" y="6400800"/>
            <a:ext cx="24384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04B57228-1C10-7948-822E-340779970C92}" type="datetime1">
              <a:rPr lang="en-US" smtClean="0"/>
              <a:t>5/22/12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Carwardine: 9mA meeting, 22 May 2012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E0C77C31-775A-8246-A5A8-37D3CAF1648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028824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81000" y="6400800"/>
            <a:ext cx="24384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905CE06E-2B5E-7641-BBB2-C02912ECCB72}" type="datetime1">
              <a:rPr lang="en-US" smtClean="0"/>
              <a:t>5/22/12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Carwardine: 9mA meeting, 22 May 2012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2BABA180-D505-9D47-B317-66E27B45213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879166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81000" y="6400800"/>
            <a:ext cx="24384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8A6F745C-8528-534E-968F-4BC68DD917EB}" type="datetime1">
              <a:rPr lang="en-US" smtClean="0"/>
              <a:t>5/22/12</a:t>
            </a:fld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Carwardine: 9mA meeting, 22 May 2012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FBB3A5FE-5C9F-074B-9D4A-1BB8AEC977A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4542629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81000" y="6400800"/>
            <a:ext cx="24384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6593EF42-5357-A548-9115-90E8E7534ADA}" type="datetime1">
              <a:rPr lang="en-US" smtClean="0"/>
              <a:t>5/22/12</a:t>
            </a:fld>
            <a:endParaRPr lang="en-GB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Carwardine: 9mA meeting, 22 May 2012</a:t>
            </a:r>
            <a:endParaRPr lang="en-GB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58D9B2EB-A912-F445-8151-8EF6616C208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8002000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81000" y="6400800"/>
            <a:ext cx="24384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3AB8E79D-1E76-B549-A750-0D1E6D56B3FE}" type="datetime1">
              <a:rPr lang="en-US" smtClean="0"/>
              <a:t>5/22/12</a:t>
            </a:fld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Carwardine: 9mA meeting, 22 May 2012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192D1CB1-BB89-C842-9DB3-1CABBFFB487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5039518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81000" y="6400800"/>
            <a:ext cx="24384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E9DFF362-F1C2-994E-B8D0-268CBEB79852}" type="datetime1">
              <a:rPr lang="en-US" smtClean="0"/>
              <a:t>5/22/12</a:t>
            </a:fld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Carwardine: 9mA meeting, 22 May 2012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AE26D586-5AE1-0448-B7BB-2DF17539C7B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5930625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81000" y="6400800"/>
            <a:ext cx="24384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151967F4-3796-6A4B-9AF6-052A3E50AF55}" type="datetime1">
              <a:rPr lang="en-US" smtClean="0"/>
              <a:t>5/22/12</a:t>
            </a:fld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Carwardine: 9mA meeting, 22 May 2012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11F6B68A-D1AF-C14A-84ED-F20FE5E6491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7326934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381000" y="6400800"/>
            <a:ext cx="24384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4CCA15E3-D510-5848-A479-F29F650750B8}" type="datetime1">
              <a:rPr lang="en-US" smtClean="0"/>
              <a:t>5/22/12</a:t>
            </a:fld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Carwardine: 9mA meeting, 22 May 2012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00800"/>
            <a:ext cx="1905000" cy="457200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fld id="{5E23D636-6A37-6246-A3D4-A5D6FFFD0E0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8706981"/>
      </p:ext>
    </p:extLst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5" Type="http://schemas.openxmlformats.org/officeDocument/2006/relationships/image" Target="../media/image3.emf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308566" y="6613024"/>
            <a:ext cx="2835434" cy="2449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100" b="1" dirty="0">
                <a:solidFill>
                  <a:srgbClr val="23346C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GB" smtClean="0"/>
              <a:t>Carwardine: 9mA meeting, 22 May 2012</a:t>
            </a:r>
            <a:endParaRPr lang="en-GB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071563" y="76200"/>
            <a:ext cx="7358062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1033" name="Picture 9" descr="1024_greendot_divide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 descr="ilccolor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13" y="0"/>
            <a:ext cx="601662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 descr="1024_greendot_divide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175" y="838200"/>
            <a:ext cx="825182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5" descr="xfel-logo.emf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33" r="6097" b="16667"/>
          <a:stretch>
            <a:fillRect/>
          </a:stretch>
        </p:blipFill>
        <p:spPr bwMode="auto">
          <a:xfrm>
            <a:off x="112713" y="428625"/>
            <a:ext cx="8159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8" descr="flash-logo-new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38" y="822325"/>
            <a:ext cx="792162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transition xmlns:p14="http://schemas.microsoft.com/office/powerpoint/2010/main">
    <p:fade/>
  </p:transition>
  <p:hf sldNum="0" hd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23346C"/>
          </a:solidFill>
          <a:latin typeface="+mj-lt"/>
          <a:ea typeface="ＭＳ Ｐゴシック" charset="0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23346C"/>
          </a:solidFill>
          <a:latin typeface="Arial" charset="0"/>
          <a:ea typeface="ＭＳ Ｐゴシック" charset="0"/>
          <a:cs typeface="Arial Unicode MS" pitchFamily="34" charset="-128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23346C"/>
          </a:solidFill>
          <a:latin typeface="Arial" charset="0"/>
          <a:ea typeface="ＭＳ Ｐゴシック" charset="0"/>
          <a:cs typeface="Arial Unicode MS" pitchFamily="34" charset="-128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23346C"/>
          </a:solidFill>
          <a:latin typeface="Arial" charset="0"/>
          <a:ea typeface="ＭＳ Ｐゴシック" charset="0"/>
          <a:cs typeface="Arial Unicode MS" pitchFamily="34" charset="-128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23346C"/>
          </a:solidFill>
          <a:latin typeface="Arial" charset="0"/>
          <a:ea typeface="ＭＳ Ｐゴシック" charset="0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800000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itle 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800" dirty="0" smtClean="0">
                <a:latin typeface="Arial" charset="0"/>
                <a:cs typeface="Arial Unicode MS" charset="0"/>
              </a:rPr>
              <a:t>Preparation for Sept 9mA studies:</a:t>
            </a:r>
            <a:br>
              <a:rPr lang="en-US" sz="2800" dirty="0" smtClean="0">
                <a:latin typeface="Arial" charset="0"/>
                <a:cs typeface="Arial Unicode MS" charset="0"/>
              </a:rPr>
            </a:br>
            <a:r>
              <a:rPr lang="en-US" sz="2800" dirty="0">
                <a:latin typeface="Arial" charset="0"/>
                <a:cs typeface="Arial Unicode MS" charset="0"/>
              </a:rPr>
              <a:t>F</a:t>
            </a:r>
            <a:r>
              <a:rPr lang="en-US" sz="2800" dirty="0" smtClean="0">
                <a:latin typeface="Arial" charset="0"/>
                <a:cs typeface="Arial Unicode MS" charset="0"/>
              </a:rPr>
              <a:t>ollow-up items </a:t>
            </a:r>
            <a:r>
              <a:rPr lang="en-US" sz="2800" dirty="0">
                <a:latin typeface="Arial" charset="0"/>
                <a:cs typeface="Arial Unicode MS" charset="0"/>
              </a:rPr>
              <a:t>from February</a:t>
            </a:r>
            <a:br>
              <a:rPr lang="en-US" sz="2800" dirty="0">
                <a:latin typeface="Arial" charset="0"/>
                <a:cs typeface="Arial Unicode MS" charset="0"/>
              </a:rPr>
            </a:br>
            <a:r>
              <a:rPr lang="en-US" sz="1800" dirty="0">
                <a:latin typeface="Arial" charset="0"/>
                <a:cs typeface="Arial Unicode MS" charset="0"/>
              </a:rPr>
              <a:t>J. Carwardine, 22 May 2012</a:t>
            </a:r>
            <a:endParaRPr lang="en-US" sz="1800" dirty="0">
              <a:latin typeface="Arial" charset="0"/>
              <a:cs typeface="Arial Unicode M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349851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of follow-up tasks from Feb 9mA studies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 smtClean="0"/>
              <a:t>Implement </a:t>
            </a:r>
            <a:r>
              <a:rPr lang="en-US" sz="1600" dirty="0"/>
              <a:t>the gradient soft limiters on all cavities in ACC4-7</a:t>
            </a:r>
          </a:p>
          <a:p>
            <a:r>
              <a:rPr lang="en-US" sz="1600" dirty="0" smtClean="0"/>
              <a:t>Determine </a:t>
            </a:r>
            <a:r>
              <a:rPr lang="en-US" sz="1600" dirty="0"/>
              <a:t>suitable thresholds for the hard and soft limiters, develop procedures on how to use them</a:t>
            </a:r>
          </a:p>
          <a:p>
            <a:r>
              <a:rPr lang="en-US" sz="1600" dirty="0" smtClean="0"/>
              <a:t>Revisit </a:t>
            </a:r>
            <a:r>
              <a:rPr lang="en-US" sz="1600" dirty="0"/>
              <a:t>methodology for robust quench detection (the quench server acting at the end of the pulse)</a:t>
            </a:r>
          </a:p>
          <a:p>
            <a:r>
              <a:rPr lang="en-US" sz="1600" dirty="0" smtClean="0"/>
              <a:t>Integrate </a:t>
            </a:r>
            <a:r>
              <a:rPr lang="en-US" sz="1600" dirty="0"/>
              <a:t>and improve exception handling for the various interconnected servers (QL server, quench detect, </a:t>
            </a:r>
            <a:r>
              <a:rPr lang="en-US" sz="1600" dirty="0" err="1"/>
              <a:t>piezo</a:t>
            </a:r>
            <a:r>
              <a:rPr lang="en-US" sz="1600" dirty="0"/>
              <a:t> server, gradient flattening algorithm,...)</a:t>
            </a:r>
          </a:p>
          <a:p>
            <a:r>
              <a:rPr lang="en-US" sz="1600" dirty="0" smtClean="0"/>
              <a:t>Various </a:t>
            </a:r>
            <a:r>
              <a:rPr lang="en-US" sz="1600" dirty="0"/>
              <a:t>refinements to the Loaded-Q server</a:t>
            </a:r>
          </a:p>
          <a:p>
            <a:r>
              <a:rPr lang="en-US" sz="1600" dirty="0" smtClean="0"/>
              <a:t>Implement </a:t>
            </a:r>
            <a:r>
              <a:rPr lang="en-US" sz="1600" dirty="0"/>
              <a:t>an 'operations quality' version of my iterative gradient flattening algorithm</a:t>
            </a:r>
          </a:p>
          <a:p>
            <a:r>
              <a:rPr lang="en-US" sz="1600" dirty="0" smtClean="0"/>
              <a:t>Better </a:t>
            </a:r>
            <a:r>
              <a:rPr lang="en-US" sz="1600" dirty="0"/>
              <a:t>(more complete) ways of doing off-line testing of new scripts, servers, automation, </a:t>
            </a:r>
            <a:r>
              <a:rPr lang="en-US" sz="1600" dirty="0" err="1"/>
              <a:t>etc</a:t>
            </a:r>
            <a:r>
              <a:rPr lang="en-US" sz="1600" dirty="0"/>
              <a:t> to reduce the requiring amount of dedicated machine </a:t>
            </a:r>
            <a:r>
              <a:rPr lang="en-US" sz="1600" dirty="0" smtClean="0"/>
              <a:t>time</a:t>
            </a:r>
          </a:p>
          <a:p>
            <a:r>
              <a:rPr lang="en-US" sz="1600" dirty="0" smtClean="0"/>
              <a:t>Implement </a:t>
            </a:r>
            <a:r>
              <a:rPr lang="en-US" sz="1600" dirty="0" err="1" smtClean="0"/>
              <a:t>Fermilab</a:t>
            </a:r>
            <a:r>
              <a:rPr lang="en-US" sz="1600" dirty="0" smtClean="0"/>
              <a:t> </a:t>
            </a:r>
            <a:r>
              <a:rPr lang="en-US" sz="1600" dirty="0" err="1" smtClean="0"/>
              <a:t>piezo</a:t>
            </a:r>
            <a:r>
              <a:rPr lang="en-US" sz="1600" dirty="0" smtClean="0"/>
              <a:t> tuner algorithm at CMTB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Carwardine: 9mA meeting, 22 May 2012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6270453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Follow-ups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544616"/>
          </a:xfrm>
        </p:spPr>
        <p:txBody>
          <a:bodyPr>
            <a:normAutofit/>
          </a:bodyPr>
          <a:lstStyle/>
          <a:p>
            <a:r>
              <a:rPr lang="en-US" sz="2000" dirty="0" smtClean="0"/>
              <a:t>Quench </a:t>
            </a:r>
            <a:r>
              <a:rPr lang="en-US" sz="2000" dirty="0" smtClean="0"/>
              <a:t>threshold identification </a:t>
            </a:r>
          </a:p>
          <a:p>
            <a:pPr lvl="1"/>
            <a:r>
              <a:rPr lang="en-US" sz="1800" dirty="0" smtClean="0">
                <a:solidFill>
                  <a:srgbClr val="0070C0"/>
                </a:solidFill>
              </a:rPr>
              <a:t>Revisit methodology for more robust quench identification</a:t>
            </a:r>
          </a:p>
          <a:p>
            <a:r>
              <a:rPr lang="en-US" sz="2000" dirty="0"/>
              <a:t>Pre-limiter</a:t>
            </a:r>
          </a:p>
          <a:p>
            <a:pPr lvl="1"/>
            <a:r>
              <a:rPr lang="en-US" sz="1800" dirty="0" smtClean="0">
                <a:solidFill>
                  <a:srgbClr val="0070C0"/>
                </a:solidFill>
              </a:rPr>
              <a:t>Principle works very well, we now need </a:t>
            </a:r>
            <a:r>
              <a:rPr lang="en-US" sz="1800" dirty="0">
                <a:solidFill>
                  <a:srgbClr val="0070C0"/>
                </a:solidFill>
              </a:rPr>
              <a:t>more experience with it</a:t>
            </a:r>
          </a:p>
          <a:p>
            <a:pPr lvl="1"/>
            <a:r>
              <a:rPr lang="en-US" sz="1800" dirty="0">
                <a:solidFill>
                  <a:srgbClr val="0070C0"/>
                </a:solidFill>
              </a:rPr>
              <a:t>Where to set the thresholds…?</a:t>
            </a:r>
          </a:p>
          <a:p>
            <a:pPr lvl="1"/>
            <a:r>
              <a:rPr lang="en-US" sz="1800" dirty="0" smtClean="0">
                <a:solidFill>
                  <a:srgbClr val="0070C0"/>
                </a:solidFill>
              </a:rPr>
              <a:t>How</a:t>
            </a:r>
            <a:r>
              <a:rPr lang="en-US" sz="1800" dirty="0">
                <a:solidFill>
                  <a:srgbClr val="0070C0"/>
                </a:solidFill>
              </a:rPr>
              <a:t>/when to use </a:t>
            </a:r>
            <a:r>
              <a:rPr lang="en-US" sz="1800" dirty="0" smtClean="0">
                <a:solidFill>
                  <a:srgbClr val="0070C0"/>
                </a:solidFill>
              </a:rPr>
              <a:t>it, procedures,</a:t>
            </a:r>
            <a:endParaRPr lang="en-US" sz="1800" dirty="0">
              <a:solidFill>
                <a:srgbClr val="0070C0"/>
              </a:solidFill>
            </a:endParaRPr>
          </a:p>
          <a:p>
            <a:r>
              <a:rPr lang="en-US" sz="2000" dirty="0"/>
              <a:t>T</a:t>
            </a:r>
            <a:r>
              <a:rPr lang="en-US" sz="2000" dirty="0" smtClean="0"/>
              <a:t>esting automation and operations tools without beam time?</a:t>
            </a:r>
          </a:p>
          <a:p>
            <a:pPr lvl="1"/>
            <a:r>
              <a:rPr lang="en-US" sz="1800" dirty="0" smtClean="0">
                <a:solidFill>
                  <a:srgbClr val="0070C0"/>
                </a:solidFill>
              </a:rPr>
              <a:t>Real-time (pulse to pulse?) online simulator with DOOCS front-end</a:t>
            </a:r>
          </a:p>
          <a:p>
            <a:r>
              <a:rPr lang="en-US" sz="2000" dirty="0" smtClean="0"/>
              <a:t>Automation</a:t>
            </a:r>
          </a:p>
          <a:p>
            <a:pPr lvl="1"/>
            <a:r>
              <a:rPr lang="en-US" sz="1800" dirty="0">
                <a:solidFill>
                  <a:srgbClr val="0070C0"/>
                </a:solidFill>
              </a:rPr>
              <a:t>Implement ‘operations-quality’ gradient flattening </a:t>
            </a:r>
            <a:r>
              <a:rPr lang="en-US" sz="1800" dirty="0" smtClean="0">
                <a:solidFill>
                  <a:srgbClr val="0070C0"/>
                </a:solidFill>
              </a:rPr>
              <a:t>algorithm</a:t>
            </a:r>
            <a:endParaRPr lang="en-US" sz="1800" dirty="0">
              <a:solidFill>
                <a:srgbClr val="0070C0"/>
              </a:solidFill>
            </a:endParaRPr>
          </a:p>
          <a:p>
            <a:pPr lvl="1"/>
            <a:r>
              <a:rPr lang="en-US" sz="1800" dirty="0" smtClean="0">
                <a:solidFill>
                  <a:srgbClr val="0070C0"/>
                </a:solidFill>
              </a:rPr>
              <a:t>Cross-linkages between automation tools – </a:t>
            </a:r>
            <a:r>
              <a:rPr lang="en-US" sz="1800" b="1" u="sng" dirty="0" smtClean="0">
                <a:solidFill>
                  <a:srgbClr val="0070C0"/>
                </a:solidFill>
              </a:rPr>
              <a:t>integration</a:t>
            </a:r>
            <a:endParaRPr lang="en-US" sz="1800" b="1" dirty="0" smtClean="0">
              <a:solidFill>
                <a:srgbClr val="0070C0"/>
              </a:solidFill>
            </a:endParaRPr>
          </a:p>
          <a:p>
            <a:pPr lvl="1"/>
            <a:r>
              <a:rPr lang="en-US" sz="1800" dirty="0" smtClean="0">
                <a:solidFill>
                  <a:srgbClr val="0070C0"/>
                </a:solidFill>
              </a:rPr>
              <a:t>Need better exception handling, better uniformity</a:t>
            </a:r>
          </a:p>
          <a:p>
            <a:r>
              <a:rPr lang="en-US" sz="2000" dirty="0" smtClean="0"/>
              <a:t>DAQ</a:t>
            </a:r>
            <a:endParaRPr lang="en-US" sz="2000" dirty="0"/>
          </a:p>
          <a:p>
            <a:pPr lvl="1"/>
            <a:r>
              <a:rPr lang="en-US" sz="1800" dirty="0">
                <a:solidFill>
                  <a:srgbClr val="0070C0"/>
                </a:solidFill>
              </a:rPr>
              <a:t>Propose new DAQ specifications (AMTF, XFEL ?)</a:t>
            </a:r>
          </a:p>
          <a:p>
            <a:pPr lvl="1"/>
            <a:endParaRPr lang="en-US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Carwardine: 9mA meeting, 22 May 2012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4948866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Automation: new servers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5329" y="1279705"/>
            <a:ext cx="8472905" cy="506916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Piezo / Quench / Ql 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All worked well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All can be improved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Need for uniformity among servers</a:t>
            </a:r>
          </a:p>
          <a:p>
            <a:pPr lvl="2"/>
            <a:r>
              <a:rPr lang="en-US" dirty="0" smtClean="0"/>
              <a:t>A centralized / unique QL measurement</a:t>
            </a:r>
          </a:p>
          <a:p>
            <a:pPr lvl="2"/>
            <a:r>
              <a:rPr lang="en-US" dirty="0" smtClean="0"/>
              <a:t>A centralized / unique detuning measurement</a:t>
            </a:r>
          </a:p>
          <a:p>
            <a:pPr lvl="2"/>
            <a:r>
              <a:rPr lang="en-US" dirty="0" smtClean="0"/>
              <a:t>Uniformity in various threshold definitions (i.e. low gradients, limiters, pre-limiters, etc…)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Need for priority among servers</a:t>
            </a:r>
          </a:p>
          <a:p>
            <a:pPr lvl="2"/>
            <a:r>
              <a:rPr lang="en-US" dirty="0" smtClean="0"/>
              <a:t>Sequence of action (sequencer ?  state machine ?)</a:t>
            </a:r>
          </a:p>
          <a:p>
            <a:pPr lvl="3"/>
            <a:r>
              <a:rPr lang="en-US" dirty="0" smtClean="0"/>
              <a:t>i.e. wait for cavity tuner before adjusting piezo</a:t>
            </a:r>
          </a:p>
          <a:p>
            <a:pPr lvl="3"/>
            <a:r>
              <a:rPr lang="en-US" dirty="0" smtClean="0"/>
              <a:t>adjust  cavity frequency before adjusting QLs</a:t>
            </a:r>
          </a:p>
          <a:p>
            <a:pPr lvl="3"/>
            <a:r>
              <a:rPr lang="en-US" dirty="0" smtClean="0"/>
              <a:t>etc…</a:t>
            </a:r>
          </a:p>
          <a:p>
            <a:pPr lvl="2"/>
            <a:r>
              <a:rPr lang="en-US" dirty="0" smtClean="0"/>
              <a:t>Exception handling (e.g. motor moving, don’t change Ql)</a:t>
            </a:r>
          </a:p>
          <a:p>
            <a:pPr lvl="3"/>
            <a:r>
              <a:rPr lang="en-US" b="1" dirty="0" smtClean="0"/>
              <a:t>communication</a:t>
            </a:r>
            <a:r>
              <a:rPr lang="en-US" dirty="0" smtClean="0"/>
              <a:t> &amp; </a:t>
            </a:r>
            <a:r>
              <a:rPr lang="en-US" b="1" dirty="0" smtClean="0"/>
              <a:t>coordination</a:t>
            </a:r>
            <a:r>
              <a:rPr lang="en-US" dirty="0" smtClean="0"/>
              <a:t> between automatic servers</a:t>
            </a:r>
          </a:p>
          <a:p>
            <a:pPr lvl="1"/>
            <a:endParaRPr lang="en-US" dirty="0" smtClean="0">
              <a:solidFill>
                <a:srgbClr val="0070C0"/>
              </a:solidFill>
            </a:endParaRP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Carwardine: 9mA meeting, 22 May 2012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0475864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Automation: QL Server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579296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Auto Ql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all ON / all OFF ability </a:t>
            </a:r>
            <a:r>
              <a:rPr lang="en-US" dirty="0" smtClean="0">
                <a:solidFill>
                  <a:srgbClr val="0070C0"/>
                </a:solidFill>
                <a:sym typeface="Wingdings" pitchFamily="2" charset="2"/>
              </a:rPr>
              <a:t> DONE</a:t>
            </a:r>
            <a:endParaRPr lang="en-US" dirty="0" smtClean="0">
              <a:solidFill>
                <a:srgbClr val="0070C0"/>
              </a:solidFill>
            </a:endParaRP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settings Save/Restore (add to existing sequencer)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one-click return to default value (part of Save/Restore)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performance assessment (speed, accuracy)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automatic tuning strategy 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>
                <a:solidFill>
                  <a:srgbClr val="0070C0"/>
                </a:solidFill>
                <a:sym typeface="Wingdings" pitchFamily="2" charset="2"/>
              </a:rPr>
              <a:t> flatten cavity tilts </a:t>
            </a:r>
            <a:r>
              <a:rPr lang="en-US" dirty="0">
                <a:solidFill>
                  <a:srgbClr val="0070C0"/>
                </a:solidFill>
                <a:sym typeface="Wingdings" pitchFamily="2" charset="2"/>
              </a:rPr>
              <a:t>(9mA) with </a:t>
            </a:r>
            <a:r>
              <a:rPr lang="en-US" dirty="0" smtClean="0">
                <a:solidFill>
                  <a:srgbClr val="0070C0"/>
                </a:solidFill>
                <a:sym typeface="Wingdings" pitchFamily="2" charset="2"/>
              </a:rPr>
              <a:t>exception handling</a:t>
            </a:r>
            <a:br>
              <a:rPr lang="en-US" dirty="0" smtClean="0">
                <a:solidFill>
                  <a:srgbClr val="0070C0"/>
                </a:solidFill>
                <a:sym typeface="Wingdings" pitchFamily="2" charset="2"/>
              </a:rPr>
            </a:br>
            <a:r>
              <a:rPr lang="en-US" dirty="0" smtClean="0">
                <a:solidFill>
                  <a:srgbClr val="0070C0"/>
                </a:solidFill>
                <a:sym typeface="Wingdings" pitchFamily="2" charset="2"/>
              </a:rPr>
              <a:t> other algorithms ?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getting a reliable QL measurement server is key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Carwardine: 9mA meeting, 22 May 2012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9173571"/>
      </p:ext>
    </p:extLst>
  </p:cSld>
  <p:clrMapOvr>
    <a:masterClrMapping/>
  </p:clrMapOvr>
  <p:transition xmlns:p14="http://schemas.microsoft.com/office/powerpoint/2010/main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Automation: Quench Server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Quench detection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i</a:t>
            </a:r>
            <a:r>
              <a:rPr lang="en-US" dirty="0" smtClean="0">
                <a:solidFill>
                  <a:srgbClr val="0070C0"/>
                </a:solidFill>
              </a:rPr>
              <a:t>ssues with time stamp (quenches detected after 3-4 quenches) </a:t>
            </a:r>
            <a:r>
              <a:rPr lang="en-US" dirty="0" smtClean="0">
                <a:solidFill>
                  <a:srgbClr val="0070C0"/>
                </a:solidFill>
                <a:sym typeface="Wingdings" pitchFamily="2" charset="2"/>
              </a:rPr>
              <a:t> is it OK ?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  <a:sym typeface="Wingdings" pitchFamily="2" charset="2"/>
              </a:rPr>
              <a:t>some false alarms  why ?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  <a:sym typeface="Wingdings" pitchFamily="2" charset="2"/>
              </a:rPr>
              <a:t>still problems with changing RF flat top length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  <a:sym typeface="Wingdings" pitchFamily="2" charset="2"/>
              </a:rPr>
              <a:t>improve operator notification in case of quench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getting a reliable QL measurement server is key</a:t>
            </a:r>
          </a:p>
          <a:p>
            <a:pPr lvl="1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Carwardine: 9mA meeting, 22 May 2012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8597941"/>
      </p:ext>
    </p:extLst>
  </p:cSld>
  <p:clrMapOvr>
    <a:masterClrMapping/>
  </p:clrMapOvr>
  <p:transition xmlns:p14="http://schemas.microsoft.com/office/powerpoint/2010/main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Automation: Piezo server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Auto piezo server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</a:rPr>
              <a:t>could propose tuning action when DC bias is max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settings Save/Restore (add to existing sequencer</a:t>
            </a:r>
            <a:r>
              <a:rPr lang="en-US" dirty="0" smtClean="0">
                <a:solidFill>
                  <a:srgbClr val="0070C0"/>
                </a:solidFill>
              </a:rPr>
              <a:t>) 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  <a:sym typeface="Wingdings" pitchFamily="2" charset="2"/>
              </a:rPr>
              <a:t>needs to include pulse shortening  in the works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  <a:sym typeface="Wingdings" pitchFamily="2" charset="2"/>
              </a:rPr>
              <a:t>ability to selectively turn auto piezo ON / OFF</a:t>
            </a:r>
          </a:p>
          <a:p>
            <a:pPr lvl="1"/>
            <a:r>
              <a:rPr lang="en-US" dirty="0" smtClean="0">
                <a:solidFill>
                  <a:srgbClr val="0070C0"/>
                </a:solidFill>
                <a:sym typeface="Wingdings" pitchFamily="2" charset="2"/>
              </a:rPr>
              <a:t>better detect ‘run-away’ situation and exception handling in general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getting a reliable detuning measurement is key</a:t>
            </a:r>
          </a:p>
          <a:p>
            <a:pPr lvl="1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Carwardine: 9mA meeting, 22 May 2012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202926"/>
      </p:ext>
    </p:extLst>
  </p:cSld>
  <p:clrMapOvr>
    <a:masterClrMapping/>
  </p:clrMapOvr>
  <p:transition xmlns:p14="http://schemas.microsoft.com/office/powerpoint/2010/main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Highest priority items for the Sept 9mA studies?</a:t>
            </a:r>
          </a:p>
          <a:p>
            <a:r>
              <a:rPr lang="en-US" sz="2000" dirty="0" smtClean="0"/>
              <a:t>Who will do the work?</a:t>
            </a:r>
          </a:p>
          <a:p>
            <a:endParaRPr lang="en-US" sz="2000" dirty="0" smtClean="0"/>
          </a:p>
          <a:p>
            <a:endParaRPr lang="en-US" sz="2000" dirty="0"/>
          </a:p>
          <a:p>
            <a:r>
              <a:rPr lang="en-US" sz="2000" dirty="0" smtClean="0"/>
              <a:t>Then there are some machine issues needing follow-up</a:t>
            </a:r>
            <a:endParaRPr lang="en-US" dirty="0" smtClean="0"/>
          </a:p>
          <a:p>
            <a:pPr lvl="1"/>
            <a:r>
              <a:rPr lang="en-US" dirty="0" smtClean="0"/>
              <a:t>We want 800us pulses with at least 6mA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Carwardine: 9mA meeting, 22 May 2012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4753163"/>
      </p:ext>
    </p:extLst>
  </p:cSld>
  <p:clrMapOvr>
    <a:masterClrMapping/>
  </p:clrMapOvr>
  <p:transition xmlns:p14="http://schemas.microsoft.com/office/powerpoint/2010/main">
    <p:fade/>
  </p:transition>
</p:sld>
</file>

<file path=ppt/theme/theme1.xml><?xml version="1.0" encoding="utf-8"?>
<a:theme xmlns:a="http://schemas.openxmlformats.org/drawingml/2006/main" name="TTF_FLASH_Templat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TTF_FLASH_Template.pot</Template>
  <TotalTime>1699</TotalTime>
  <Words>611</Words>
  <Application>Microsoft Macintosh PowerPoint</Application>
  <PresentationFormat>On-screen Show (4:3)</PresentationFormat>
  <Paragraphs>78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TTF_FLASH_Template</vt:lpstr>
      <vt:lpstr>Preparation for Sept 9mA studies: Follow-up items from February J. Carwardine, 22 May 2012</vt:lpstr>
      <vt:lpstr>List of follow-up tasks from Feb 9mA studies</vt:lpstr>
      <vt:lpstr>Follow-ups</vt:lpstr>
      <vt:lpstr>Automation: new servers</vt:lpstr>
      <vt:lpstr>Automation: QL Server</vt:lpstr>
      <vt:lpstr>Automation: Quench Server</vt:lpstr>
      <vt:lpstr>Automation: Piezo server</vt:lpstr>
      <vt:lpstr>PowerPoint Presentation</vt:lpstr>
    </vt:vector>
  </TitlesOfParts>
  <Company>Argonne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Carwardine</dc:creator>
  <cp:lastModifiedBy>John Carwardine</cp:lastModifiedBy>
  <cp:revision>96</cp:revision>
  <dcterms:created xsi:type="dcterms:W3CDTF">2011-01-03T18:26:34Z</dcterms:created>
  <dcterms:modified xsi:type="dcterms:W3CDTF">2012-05-22T14:26:07Z</dcterms:modified>
</cp:coreProperties>
</file>