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6" r:id="rId2"/>
    <p:sldId id="260" r:id="rId3"/>
    <p:sldId id="266" r:id="rId4"/>
    <p:sldId id="267" r:id="rId5"/>
    <p:sldId id="261" r:id="rId6"/>
    <p:sldId id="262" r:id="rId7"/>
    <p:sldId id="268" r:id="rId8"/>
    <p:sldId id="265" r:id="rId9"/>
    <p:sldId id="258" r:id="rId10"/>
    <p:sldId id="269" r:id="rId11"/>
    <p:sldId id="271" r:id="rId12"/>
    <p:sldId id="270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19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5" d="100"/>
        <a:sy n="115" d="100"/>
      </p:scale>
      <p:origin x="0" y="8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ea typeface="+mn-ea"/>
                <a:cs typeface="Arial Unicode MS" pitchFamily="-109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Arial Unicode MS" charset="0"/>
              </a:defRPr>
            </a:lvl1pPr>
          </a:lstStyle>
          <a:p>
            <a:fld id="{2059BA76-9358-8348-B90D-ABB6DB584234}" type="datetime1">
              <a:rPr lang="en-US"/>
              <a:pPr/>
              <a:t>05/06/2012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ea typeface="+mn-ea"/>
                <a:cs typeface="Arial Unicode MS" pitchFamily="-109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Arial Unicode MS" charset="0"/>
              </a:defRPr>
            </a:lvl1pPr>
          </a:lstStyle>
          <a:p>
            <a:fld id="{FD98FCBA-3CEC-7048-B311-D2D3C383369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258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17FDF-8A0F-46E3-8A46-EDF985C960B8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1024_greendot_div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pic>
        <p:nvPicPr>
          <p:cNvPr id="7" name="Picture 11" descr="1024_greendot_div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7" descr="ilccolo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0"/>
            <a:ext cx="601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xfel-logo.em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 r="6097" b="16667"/>
          <a:stretch>
            <a:fillRect/>
          </a:stretch>
        </p:blipFill>
        <p:spPr bwMode="auto">
          <a:xfrm>
            <a:off x="112713" y="428625"/>
            <a:ext cx="8159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flash-logo-new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822325"/>
            <a:ext cx="79216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DC519060-A049-8645-9580-95072F3DD0D3}" type="datetime1">
              <a:rPr lang="en-US"/>
              <a:pPr/>
              <a:t>05/06/2012</a:t>
            </a:fld>
            <a:endParaRPr lang="en-GB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6DFE42CD-36CF-8844-9AC8-8AE18FD2E6A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29349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91B1A9-2D64-9349-A2E6-29A3C3AE77E3}" type="datetime1">
              <a:rPr lang="en-US"/>
              <a:pPr/>
              <a:t>05/06/2012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4DB19D-53DD-7A4F-873F-399FEDFA212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9583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260234-20C4-3E40-9795-FF1B2E740725}" type="datetime1">
              <a:rPr lang="en-US"/>
              <a:pPr/>
              <a:t>05/06/2012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535CB3-E026-304D-AE0A-6F1211D52B3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61906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183579-65D9-234D-BEC3-0A9C3D921C48}" type="datetime1">
              <a:rPr lang="en-US"/>
              <a:pPr/>
              <a:t>05/06/2012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8E9AD9-B5D8-BF40-A08C-A8B4004EC18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23524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5B9BA5-61C5-8340-ABFC-803A11D9475B}" type="datetime1">
              <a:rPr lang="en-US"/>
              <a:pPr/>
              <a:t>05/06/2012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A52FB-7658-A44B-8577-5370C8BCD9D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27441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C09CF2-DA28-B14A-8992-0DB5B279893E}" type="datetime1">
              <a:rPr lang="en-US"/>
              <a:pPr/>
              <a:t>05/06/2012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321251-8483-F14E-B613-EA626DD2CD8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37565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BE7C55-4F60-1340-82E2-626ECF579B66}" type="datetime1">
              <a:rPr lang="en-US"/>
              <a:pPr/>
              <a:t>05/06/2012</a:t>
            </a:fld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E65717-61FF-CB47-A8F0-F9A318969AE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331789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F8EC2E-8C98-FC49-A7BC-CFF4E5CBFA11}" type="datetime1">
              <a:rPr lang="en-US"/>
              <a:pPr/>
              <a:t>05/06/2012</a:t>
            </a:fld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843B57-F47E-194D-809A-05B521592C1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72410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47960F-75C3-024E-82FA-8AC6C5AA11B7}" type="datetime1">
              <a:rPr lang="en-US"/>
              <a:pPr/>
              <a:t>05/06/2012</a:t>
            </a:fld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BEA87C-2DAE-3B45-9F27-864B33FFECC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15904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860554-0571-0344-870E-441DE0AB9ED8}" type="datetime1">
              <a:rPr lang="en-US"/>
              <a:pPr/>
              <a:t>05/06/2012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C7C44B-D501-CD4A-B378-CD6F8B9B629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41182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CA70CE-85A9-044F-B88D-9495756FC7B5}" type="datetime1">
              <a:rPr lang="en-US"/>
              <a:pPr/>
              <a:t>05/06/2012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C3D045-0AFA-0547-B94C-F5470706003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863968"/>
      </p:ext>
    </p:extLst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emf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 Unicode MS" charset="0"/>
              </a:defRPr>
            </a:lvl1pPr>
          </a:lstStyle>
          <a:p>
            <a:fld id="{9FDB42A7-6E1E-6546-B8A3-B196241A8576}" type="datetime1">
              <a:rPr lang="en-US"/>
              <a:pPr/>
              <a:t>05/06/2012</a:t>
            </a:fld>
            <a:endParaRPr lang="en-GB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b="1" dirty="0">
                <a:solidFill>
                  <a:srgbClr val="23346C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Arial Unicode MS" charset="0"/>
              </a:defRPr>
            </a:lvl1pPr>
          </a:lstStyle>
          <a:p>
            <a:fld id="{F1A25CBE-C66B-2D45-A3ED-D43E5650DC3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071563" y="76200"/>
            <a:ext cx="735806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1033" name="Picture 9" descr="1024_greendot_divi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ilccolo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0"/>
            <a:ext cx="601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 descr="1024_greendot_divi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175" y="838200"/>
            <a:ext cx="8251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" descr="xfel-logo.em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 r="6097" b="16667"/>
          <a:stretch>
            <a:fillRect/>
          </a:stretch>
        </p:blipFill>
        <p:spPr bwMode="auto">
          <a:xfrm>
            <a:off x="112713" y="428625"/>
            <a:ext cx="8159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8" descr="flash-logo-new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822325"/>
            <a:ext cx="79216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ransition xmlns:p14="http://schemas.microsoft.com/office/powerpoint/2010/main">
    <p:fade/>
  </p:transition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+mj-lt"/>
          <a:ea typeface="ＭＳ Ｐゴシック" charset="0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800000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Relationship Id="rId3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 Unicode MS" charset="0"/>
              </a:rPr>
              <a:t>John Carwardine</a:t>
            </a:r>
          </a:p>
          <a:p>
            <a:r>
              <a:rPr lang="en-US" dirty="0" smtClean="0">
                <a:latin typeface="Arial" charset="0"/>
                <a:cs typeface="Arial Unicode MS" charset="0"/>
              </a:rPr>
              <a:t>5</a:t>
            </a:r>
            <a:r>
              <a:rPr lang="en-US" baseline="30000" dirty="0" smtClean="0">
                <a:latin typeface="Arial" charset="0"/>
                <a:cs typeface="Arial Unicode MS" charset="0"/>
              </a:rPr>
              <a:t>th</a:t>
            </a:r>
            <a:r>
              <a:rPr lang="en-US" dirty="0" smtClean="0">
                <a:latin typeface="Arial" charset="0"/>
                <a:cs typeface="Arial Unicode MS" charset="0"/>
              </a:rPr>
              <a:t> June 2012</a:t>
            </a:r>
            <a:endParaRPr lang="en-US" dirty="0">
              <a:latin typeface="Arial" charset="0"/>
              <a:cs typeface="Arial Unicode MS" charset="0"/>
            </a:endParaRPr>
          </a:p>
        </p:txBody>
      </p:sp>
      <p:sp>
        <p:nvSpPr>
          <p:cNvPr id="14339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 Unicode MS" charset="0"/>
              </a:rPr>
              <a:t>Developing a program for 9mA studies shifts in Sept 2012</a:t>
            </a:r>
            <a:endParaRPr lang="en-US" dirty="0">
              <a:latin typeface="Arial" charset="0"/>
              <a:cs typeface="Arial Unicode MS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Pushing closer to quench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In Feb, we didn’t go as far up in gradients as we could have done – we have further to go</a:t>
            </a:r>
          </a:p>
          <a:p>
            <a:endParaRPr lang="en-US" sz="2000" dirty="0" smtClean="0"/>
          </a:p>
          <a:p>
            <a:r>
              <a:rPr lang="en-US" sz="2000" dirty="0" smtClean="0"/>
              <a:t>Gradient ‘pre-limiter’ was working only on ACC6 cavities, and we only barely got started on learning how to set up and use the pre-limiters</a:t>
            </a:r>
          </a:p>
          <a:p>
            <a:pPr lvl="1"/>
            <a:r>
              <a:rPr lang="en-US" dirty="0" smtClean="0"/>
              <a:t>In Sept, we need pre-limiters on all the ACC6/7 cavities</a:t>
            </a:r>
          </a:p>
          <a:p>
            <a:pPr lvl="1"/>
            <a:r>
              <a:rPr lang="en-US" dirty="0" smtClean="0"/>
              <a:t>Work on setting up the limiter and pre-limiter thresholds</a:t>
            </a:r>
          </a:p>
          <a:p>
            <a:pPr lvl="1"/>
            <a:endParaRPr lang="en-US" dirty="0"/>
          </a:p>
          <a:p>
            <a:r>
              <a:rPr lang="en-US" sz="2000" dirty="0" smtClean="0"/>
              <a:t>Another possible gradient related study (FEL not ILC)</a:t>
            </a:r>
          </a:p>
          <a:p>
            <a:pPr lvl="1"/>
            <a:r>
              <a:rPr lang="en-US" dirty="0" smtClean="0"/>
              <a:t>Pushing for higher total linac energies at lower charge</a:t>
            </a:r>
          </a:p>
          <a:p>
            <a:pPr lvl="1"/>
            <a:r>
              <a:rPr lang="en-US" dirty="0" smtClean="0"/>
              <a:t>Would need pre-limiters on ACC4/5 as well as ACC6/7</a:t>
            </a:r>
          </a:p>
          <a:p>
            <a:pPr lvl="1"/>
            <a:r>
              <a:rPr lang="en-US" dirty="0" smtClean="0"/>
              <a:t>Wouldn’t be able to detune cavities as we do for ILC study</a:t>
            </a:r>
          </a:p>
          <a:p>
            <a:pPr lvl="1"/>
            <a:r>
              <a:rPr lang="en-US" dirty="0" smtClean="0"/>
              <a:t>How significant would this study be?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9AD9-B5D8-BF40-A08C-A8B4004EC18A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662957"/>
      </p:ext>
    </p:extLst>
  </p:cSld>
  <p:clrMapOvr>
    <a:masterClrMapping/>
  </p:clrMapOvr>
  <p:transition xmlns:p14="http://schemas.microsoft.com/office/powerpoint/2010/main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rame_60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1"/>
          <a:stretch/>
        </p:blipFill>
        <p:spPr>
          <a:xfrm rot="5400000">
            <a:off x="1325880" y="-960120"/>
            <a:ext cx="6492240" cy="914400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 bwMode="auto">
          <a:xfrm>
            <a:off x="2438397" y="1524000"/>
            <a:ext cx="838200" cy="3048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Arial Unicode MS" pitchFamily="-111" charset="0"/>
              <a:cs typeface="Arial Unicode MS" pitchFamily="-111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V="1">
            <a:off x="6095998" y="1752599"/>
            <a:ext cx="381000" cy="685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cxnSp>
      <p:cxnSp>
        <p:nvCxnSpPr>
          <p:cNvPr id="7" name="Straight Arrow Connector 6"/>
          <p:cNvCxnSpPr/>
          <p:nvPr/>
        </p:nvCxnSpPr>
        <p:spPr bwMode="auto">
          <a:xfrm flipH="1" flipV="1">
            <a:off x="2895598" y="1752599"/>
            <a:ext cx="990600" cy="685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cxnSp>
      <p:sp>
        <p:nvSpPr>
          <p:cNvPr id="6" name="TextBox 5"/>
          <p:cNvSpPr txBox="1"/>
          <p:nvPr/>
        </p:nvSpPr>
        <p:spPr>
          <a:xfrm>
            <a:off x="2590800" y="2667000"/>
            <a:ext cx="5181600" cy="830997"/>
          </a:xfrm>
          <a:prstGeom prst="rect">
            <a:avLst/>
          </a:prstGeom>
          <a:solidFill>
            <a:schemeClr val="accent5">
              <a:lumMod val="75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If any cavity gradient reaches a defined threshold, the </a:t>
            </a:r>
            <a:r>
              <a:rPr lang="en-US" sz="1600" b="1" dirty="0" smtClean="0">
                <a:solidFill>
                  <a:schemeClr val="tx2"/>
                </a:solidFill>
              </a:rPr>
              <a:t>Klystron </a:t>
            </a:r>
            <a:r>
              <a:rPr lang="en-US" sz="1600" dirty="0" smtClean="0">
                <a:solidFill>
                  <a:schemeClr val="tx2"/>
                </a:solidFill>
              </a:rPr>
              <a:t>is automatically ramped down within the </a:t>
            </a:r>
            <a:r>
              <a:rPr lang="en-US" sz="1600" dirty="0" err="1" smtClean="0">
                <a:solidFill>
                  <a:schemeClr val="tx2"/>
                </a:solidFill>
              </a:rPr>
              <a:t>rf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pulse. Prevents quench without initiating an </a:t>
            </a:r>
            <a:r>
              <a:rPr lang="en-US" sz="1600" dirty="0" err="1" smtClean="0">
                <a:solidFill>
                  <a:schemeClr val="tx2"/>
                </a:solidFill>
              </a:rPr>
              <a:t>rf</a:t>
            </a:r>
            <a:r>
              <a:rPr lang="en-US" sz="1600" dirty="0" smtClean="0">
                <a:solidFill>
                  <a:schemeClr val="tx2"/>
                </a:solidFill>
              </a:rPr>
              <a:t> trip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5" name="Title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Gradient operations management:</a:t>
            </a:r>
            <a:br>
              <a:rPr lang="en-US" sz="2400" dirty="0" smtClean="0"/>
            </a:br>
            <a:r>
              <a:rPr lang="en-US" sz="2400" dirty="0" smtClean="0"/>
              <a:t>‘</a:t>
            </a:r>
            <a:r>
              <a:rPr lang="en-US" sz="2400" dirty="0"/>
              <a:t>S</a:t>
            </a:r>
            <a:r>
              <a:rPr lang="en-US" sz="2400" dirty="0" smtClean="0"/>
              <a:t>oft</a:t>
            </a:r>
            <a:r>
              <a:rPr lang="en-US" sz="2400" dirty="0"/>
              <a:t>-</a:t>
            </a:r>
            <a:r>
              <a:rPr lang="en-US" sz="2400" dirty="0" smtClean="0"/>
              <a:t>limiter’ dynamically prevents quenches</a:t>
            </a:r>
            <a:endParaRPr lang="en-US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John Carwardine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GDE PAC: May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BE2F5-AB9F-A540-8C4B-9301F4FA729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46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Main study items</a:t>
            </a:r>
          </a:p>
          <a:p>
            <a:pPr lvl="1"/>
            <a:r>
              <a:rPr lang="en-US" dirty="0" smtClean="0"/>
              <a:t>Klystron saturation studies at ILC/TDR low-power </a:t>
            </a:r>
            <a:r>
              <a:rPr lang="en-US" dirty="0" smtClean="0"/>
              <a:t>baseline</a:t>
            </a:r>
            <a:endParaRPr lang="en-US" dirty="0" smtClean="0"/>
          </a:p>
          <a:p>
            <a:pPr lvl="1"/>
            <a:r>
              <a:rPr lang="en-US" dirty="0" smtClean="0"/>
              <a:t>Push more cavities closer to </a:t>
            </a:r>
            <a:r>
              <a:rPr lang="en-US" dirty="0" smtClean="0"/>
              <a:t>quench</a:t>
            </a:r>
          </a:p>
          <a:p>
            <a:pPr lvl="1"/>
            <a:r>
              <a:rPr lang="en-US" b="0" i="1" dirty="0">
                <a:solidFill>
                  <a:srgbClr val="0070C0"/>
                </a:solidFill>
              </a:rPr>
              <a:t>Other </a:t>
            </a:r>
            <a:r>
              <a:rPr lang="en-US" b="0" i="1" dirty="0" smtClean="0">
                <a:solidFill>
                  <a:srgbClr val="0070C0"/>
                </a:solidFill>
              </a:rPr>
              <a:t>high priority items…</a:t>
            </a:r>
            <a:r>
              <a:rPr lang="en-US" b="0" i="1" dirty="0">
                <a:solidFill>
                  <a:srgbClr val="0070C0"/>
                </a:solidFill>
              </a:rPr>
              <a:t>?</a:t>
            </a:r>
          </a:p>
          <a:p>
            <a:pPr lvl="1"/>
            <a:endParaRPr lang="en-US" dirty="0"/>
          </a:p>
          <a:p>
            <a:r>
              <a:rPr lang="en-US" sz="2000" dirty="0" smtClean="0"/>
              <a:t>It would also be </a:t>
            </a:r>
            <a:r>
              <a:rPr lang="en-US" sz="2000" dirty="0" smtClean="0"/>
              <a:t>good to work on the exception </a:t>
            </a:r>
            <a:r>
              <a:rPr lang="en-US" sz="2000" dirty="0" smtClean="0"/>
              <a:t>handling, </a:t>
            </a:r>
            <a:r>
              <a:rPr lang="en-US" sz="2000" dirty="0" err="1" smtClean="0"/>
              <a:t>eg</a:t>
            </a:r>
            <a:endParaRPr lang="en-US" sz="2000" dirty="0" smtClean="0"/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Implement </a:t>
            </a:r>
            <a:r>
              <a:rPr lang="en-US" dirty="0">
                <a:solidFill>
                  <a:srgbClr val="0070C0"/>
                </a:solidFill>
              </a:rPr>
              <a:t>‘operations-quality’ gradient flattening algorithm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Cross-linkages between automation tools – </a:t>
            </a:r>
            <a:r>
              <a:rPr lang="en-US" b="1" u="sng" dirty="0">
                <a:solidFill>
                  <a:srgbClr val="0070C0"/>
                </a:solidFill>
              </a:rPr>
              <a:t>integration</a:t>
            </a:r>
            <a:endParaRPr lang="en-US" b="1" dirty="0">
              <a:solidFill>
                <a:srgbClr val="0070C0"/>
              </a:solidFill>
            </a:endParaRPr>
          </a:p>
          <a:p>
            <a:pPr lvl="1"/>
            <a:r>
              <a:rPr lang="en-US" dirty="0">
                <a:solidFill>
                  <a:srgbClr val="0070C0"/>
                </a:solidFill>
              </a:rPr>
              <a:t>Need better exception handling, better </a:t>
            </a:r>
            <a:r>
              <a:rPr lang="en-US" dirty="0" smtClean="0">
                <a:solidFill>
                  <a:srgbClr val="0070C0"/>
                </a:solidFill>
              </a:rPr>
              <a:t>uniformity</a:t>
            </a:r>
            <a:endParaRPr lang="en-US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sz="2000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2000" i="1" dirty="0" smtClean="0">
                <a:solidFill>
                  <a:srgbClr val="0070C0"/>
                </a:solidFill>
              </a:rPr>
              <a:t>Preparation tasks – see </a:t>
            </a:r>
            <a:r>
              <a:rPr lang="en-US" sz="2000" i="1" dirty="0" err="1" smtClean="0">
                <a:solidFill>
                  <a:srgbClr val="0070C0"/>
                </a:solidFill>
              </a:rPr>
              <a:t>Julien’s</a:t>
            </a:r>
            <a:r>
              <a:rPr lang="en-US" sz="2000" i="1" dirty="0" smtClean="0">
                <a:solidFill>
                  <a:srgbClr val="0070C0"/>
                </a:solidFill>
              </a:rPr>
              <a:t> slide from earlier</a:t>
            </a:r>
            <a:endParaRPr lang="en-US" sz="2000" i="1" dirty="0" smtClean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9AD9-B5D8-BF40-A08C-A8B4004EC18A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32451"/>
      </p:ext>
    </p:extLst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It would be natural to develop a program that builds on what was achieved in February</a:t>
            </a:r>
          </a:p>
          <a:p>
            <a:pPr lvl="1"/>
            <a:r>
              <a:rPr lang="en-US" dirty="0" smtClean="0"/>
              <a:t>Klystron saturation studies</a:t>
            </a:r>
          </a:p>
          <a:p>
            <a:pPr lvl="1"/>
            <a:r>
              <a:rPr lang="en-US" dirty="0" smtClean="0"/>
              <a:t>Operation close to quench</a:t>
            </a:r>
          </a:p>
          <a:p>
            <a:endParaRPr lang="en-US" sz="2000" dirty="0"/>
          </a:p>
          <a:p>
            <a:r>
              <a:rPr lang="en-US" sz="2000" dirty="0" smtClean="0"/>
              <a:t>Need to consider that the Sept </a:t>
            </a:r>
            <a:r>
              <a:rPr lang="en-US" sz="2000" dirty="0"/>
              <a:t>studies </a:t>
            </a:r>
            <a:r>
              <a:rPr lang="en-US" sz="2000" dirty="0" smtClean="0"/>
              <a:t>will </a:t>
            </a:r>
            <a:r>
              <a:rPr lang="en-US" sz="2000" dirty="0"/>
              <a:t>be the last </a:t>
            </a:r>
            <a:r>
              <a:rPr lang="en-US" sz="2000" dirty="0" smtClean="0"/>
              <a:t>chance to collect results for the ILC TDR</a:t>
            </a:r>
          </a:p>
          <a:p>
            <a:pPr lvl="1"/>
            <a:r>
              <a:rPr lang="en-US" dirty="0" smtClean="0"/>
              <a:t>Are there things missing from our accomplishments?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9AD9-B5D8-BF40-A08C-A8B4004EC18A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94460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9mA studies (Feb 2012)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Study topics</a:t>
            </a:r>
          </a:p>
          <a:p>
            <a:pPr lvl="1"/>
            <a:r>
              <a:rPr lang="en-US" sz="1800" dirty="0"/>
              <a:t>How well can we flatten the </a:t>
            </a:r>
            <a:r>
              <a:rPr lang="en-US" sz="1800" dirty="0" smtClean="0"/>
              <a:t>individual cavity gradients</a:t>
            </a:r>
            <a:endParaRPr lang="en-US" sz="1800" dirty="0"/>
          </a:p>
          <a:p>
            <a:pPr lvl="1"/>
            <a:r>
              <a:rPr lang="en-US" sz="1800" dirty="0" smtClean="0"/>
              <a:t>How close to quench can we run the cavities with beam</a:t>
            </a:r>
          </a:p>
          <a:p>
            <a:pPr lvl="1"/>
            <a:r>
              <a:rPr lang="en-US" sz="1800" dirty="0" smtClean="0"/>
              <a:t>How close to saturation can we run the klystron</a:t>
            </a:r>
          </a:p>
          <a:p>
            <a:pPr lvl="1"/>
            <a:r>
              <a:rPr lang="en-US" sz="1800" dirty="0" smtClean="0"/>
              <a:t>How to ramp up to the maximum current, pulse length, and gradient without quenching</a:t>
            </a:r>
          </a:p>
          <a:p>
            <a:pPr lvl="1"/>
            <a:endParaRPr lang="en-US" sz="1800" dirty="0" smtClean="0"/>
          </a:p>
          <a:p>
            <a:r>
              <a:rPr lang="en-US" sz="2000" dirty="0"/>
              <a:t>Machine conditions </a:t>
            </a:r>
            <a:r>
              <a:rPr lang="en-US" sz="2000" dirty="0" smtClean="0"/>
              <a:t>used</a:t>
            </a:r>
            <a:endParaRPr lang="en-US" sz="2000" dirty="0"/>
          </a:p>
          <a:p>
            <a:pPr lvl="1"/>
            <a:r>
              <a:rPr lang="en-US" sz="1800" dirty="0"/>
              <a:t>800us bunch-trains (2400 bunches)</a:t>
            </a:r>
          </a:p>
          <a:p>
            <a:pPr lvl="1"/>
            <a:r>
              <a:rPr lang="en-US" sz="1800" dirty="0"/>
              <a:t>Average current over 800us: ~4.5mA (1.5nC/3MHz) </a:t>
            </a:r>
          </a:p>
          <a:p>
            <a:pPr lvl="1"/>
            <a:r>
              <a:rPr lang="en-US" sz="1800" dirty="0"/>
              <a:t>Beam energy: 1GeV</a:t>
            </a:r>
          </a:p>
          <a:p>
            <a:pPr lvl="1"/>
            <a:r>
              <a:rPr lang="en-US" sz="1800" dirty="0"/>
              <a:t>Energy gain on ACC67: 380MeV with 13 cavities</a:t>
            </a:r>
          </a:p>
          <a:p>
            <a:pPr lvl="1"/>
            <a:r>
              <a:rPr lang="en-US" sz="1800" dirty="0"/>
              <a:t>Operating gradients on ACC67: 29MV/m average, four cavities running above 31MV/m</a:t>
            </a:r>
          </a:p>
          <a:p>
            <a:pPr lvl="1"/>
            <a:endParaRPr lang="en-US" sz="1800" dirty="0" smtClean="0"/>
          </a:p>
          <a:p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John Carwardine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E4773-787B-844B-9C74-78220DB76ED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1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Results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914400"/>
            <a:ext cx="8153400" cy="5334000"/>
          </a:xfrm>
        </p:spPr>
        <p:txBody>
          <a:bodyPr/>
          <a:lstStyle/>
          <a:p>
            <a:r>
              <a:rPr lang="en-US" sz="2000" dirty="0" smtClean="0"/>
              <a:t>Beam operation with 800us/4.5mA bunch trains, and…</a:t>
            </a:r>
          </a:p>
          <a:p>
            <a:pPr lvl="1"/>
            <a:r>
              <a:rPr lang="en-US" sz="1800" dirty="0"/>
              <a:t>G</a:t>
            </a:r>
            <a:r>
              <a:rPr lang="en-US" sz="1800" dirty="0" smtClean="0"/>
              <a:t>radients of all cavities in vector sum flat within +/-0.3%,</a:t>
            </a:r>
          </a:p>
          <a:p>
            <a:pPr lvl="1"/>
            <a:r>
              <a:rPr lang="en-US" sz="1800" dirty="0" smtClean="0"/>
              <a:t>All cavities in vector sum operating within 5-10% of quench</a:t>
            </a:r>
          </a:p>
          <a:p>
            <a:endParaRPr lang="en-US" sz="2000" dirty="0" smtClean="0"/>
          </a:p>
          <a:p>
            <a:r>
              <a:rPr lang="en-US" sz="2000" dirty="0"/>
              <a:t>First experience of ‘high gradient operations management’</a:t>
            </a:r>
          </a:p>
          <a:p>
            <a:pPr lvl="1"/>
            <a:r>
              <a:rPr lang="en-US" sz="1800" dirty="0"/>
              <a:t>Quench detection / exception handling</a:t>
            </a:r>
          </a:p>
          <a:p>
            <a:pPr lvl="1"/>
            <a:r>
              <a:rPr lang="en-US" sz="1800" dirty="0"/>
              <a:t>Gradient ‘soft limiter’ </a:t>
            </a:r>
            <a:r>
              <a:rPr lang="en-US" sz="1800" dirty="0" smtClean="0"/>
              <a:t>to dynamically prevent quenching</a:t>
            </a:r>
            <a:endParaRPr lang="en-US" sz="1800" dirty="0"/>
          </a:p>
          <a:p>
            <a:pPr lvl="1"/>
            <a:r>
              <a:rPr lang="en-US" sz="1800" dirty="0"/>
              <a:t>Data-point of running machine into quench with 800us/4.5mA</a:t>
            </a:r>
          </a:p>
          <a:p>
            <a:endParaRPr lang="en-US" sz="2000" dirty="0" smtClean="0"/>
          </a:p>
          <a:p>
            <a:r>
              <a:rPr lang="en-US" sz="2000" dirty="0" smtClean="0"/>
              <a:t>Beam operation with 800us/4.5mA bunch trains, and..</a:t>
            </a:r>
          </a:p>
          <a:p>
            <a:pPr lvl="1"/>
            <a:r>
              <a:rPr lang="en-US" sz="1800" dirty="0" smtClean="0"/>
              <a:t>RF forward power within ~</a:t>
            </a:r>
            <a:r>
              <a:rPr lang="en-US" sz="1800" dirty="0"/>
              <a:t>7% </a:t>
            </a:r>
            <a:r>
              <a:rPr lang="en-US" sz="1800" dirty="0" smtClean="0"/>
              <a:t>of klystron saturation</a:t>
            </a:r>
          </a:p>
          <a:p>
            <a:endParaRPr lang="en-US" sz="2200" dirty="0" smtClean="0"/>
          </a:p>
          <a:p>
            <a:r>
              <a:rPr lang="en-US" sz="2000" dirty="0"/>
              <a:t>R</a:t>
            </a:r>
            <a:r>
              <a:rPr lang="en-US" sz="2000" dirty="0" smtClean="0"/>
              <a:t>amp-up from ~zero to 800us/4.5mA pulses without quenching</a:t>
            </a:r>
            <a:endParaRPr lang="en-US" sz="1800" dirty="0" smtClean="0"/>
          </a:p>
          <a:p>
            <a:r>
              <a:rPr lang="en-US" sz="2000" dirty="0" smtClean="0"/>
              <a:t>Rapid recovery to 800us/4.5mA after trip (‘crash test’)</a:t>
            </a:r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John Carwardine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E4773-787B-844B-9C74-78220DB76ED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01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74625" y="990600"/>
            <a:ext cx="8794750" cy="5402263"/>
          </a:xfrm>
          <a:prstGeom prst="rect">
            <a:avLst/>
          </a:prstGeom>
          <a:solidFill>
            <a:srgbClr val="9ED3D7"/>
          </a:solidFill>
          <a:ln w="25400">
            <a:noFill/>
            <a:round/>
            <a:headEnd/>
            <a:tailEnd/>
          </a:ln>
          <a:effectLst>
            <a:outerShdw dist="38100" dir="2700000" algn="tl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b="1">
              <a:solidFill>
                <a:srgbClr val="000000"/>
              </a:solidFill>
            </a:endParaRPr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627938" cy="833438"/>
          </a:xfrm>
          <a:solidFill>
            <a:schemeClr val="bg1"/>
          </a:solidFill>
        </p:spPr>
        <p:txBody>
          <a:bodyPr/>
          <a:lstStyle/>
          <a:p>
            <a:r>
              <a:rPr lang="en-US" sz="2400" dirty="0" smtClean="0"/>
              <a:t>TD Phase R&amp;D results (updated mid 2012):</a:t>
            </a:r>
            <a:br>
              <a:rPr lang="en-US" sz="2400" dirty="0" smtClean="0"/>
            </a:br>
            <a:r>
              <a:rPr lang="en-US" sz="2400" dirty="0" smtClean="0"/>
              <a:t>System </a:t>
            </a:r>
            <a:r>
              <a:rPr lang="en-US" sz="2400" dirty="0"/>
              <a:t>T</a:t>
            </a:r>
            <a:r>
              <a:rPr lang="en-US" sz="2400" dirty="0" smtClean="0"/>
              <a:t>ests with Beam at FLASH</a:t>
            </a:r>
            <a:endParaRPr lang="en-US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2549869"/>
              </p:ext>
            </p:extLst>
          </p:nvPr>
        </p:nvGraphicFramePr>
        <p:xfrm>
          <a:off x="351528" y="1115922"/>
          <a:ext cx="8451473" cy="2098039"/>
        </p:xfrm>
        <a:graphic>
          <a:graphicData uri="http://schemas.openxmlformats.org/drawingml/2006/table">
            <a:tbl>
              <a:tblPr firstRow="1" bandRow="1">
                <a:effectLst/>
                <a:tableStyleId>{35758FB7-9AC5-4552-8A53-C91805E547FA}</a:tableStyleId>
              </a:tblPr>
              <a:tblGrid>
                <a:gridCol w="2772672"/>
                <a:gridCol w="2209800"/>
                <a:gridCol w="3469001"/>
              </a:tblGrid>
              <a:tr h="39624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baseline="0" dirty="0" smtClean="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US" sz="1600" b="1" i="1" dirty="0" smtClean="0">
                          <a:solidFill>
                            <a:srgbClr val="000000"/>
                          </a:solidFill>
                        </a:rPr>
                        <a:t>igh</a:t>
                      </a:r>
                      <a:r>
                        <a:rPr lang="en-US" sz="1600" b="1" i="1" baseline="0" dirty="0" smtClean="0">
                          <a:solidFill>
                            <a:srgbClr val="000000"/>
                          </a:solidFill>
                        </a:rPr>
                        <a:t> beam power and long bunch-trains </a:t>
                      </a:r>
                      <a:r>
                        <a:rPr lang="en-US" sz="1600" b="0" i="1" baseline="0" dirty="0" smtClean="0">
                          <a:solidFill>
                            <a:srgbClr val="000000"/>
                          </a:solidFill>
                        </a:rPr>
                        <a:t>(Sept 2009)</a:t>
                      </a:r>
                      <a:endParaRPr lang="en-US" sz="1600" b="0" i="1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</a:tr>
              <a:tr h="19705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90"/>
                          </a:solidFill>
                        </a:rPr>
                        <a:t>Metric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90"/>
                          </a:solidFill>
                        </a:rPr>
                        <a:t>ILC Goal</a:t>
                      </a:r>
                      <a:endParaRPr lang="en-US" sz="14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800000"/>
                          </a:solidFill>
                        </a:rPr>
                        <a:t>Achieved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75491">
                <a:tc>
                  <a:txBody>
                    <a:bodyPr/>
                    <a:lstStyle/>
                    <a:p>
                      <a:pPr mar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Arial"/>
                        <a:buNone/>
                      </a:pPr>
                      <a:r>
                        <a:rPr lang="en-US" sz="1400" b="1" dirty="0" smtClean="0">
                          <a:solidFill>
                            <a:srgbClr val="800000"/>
                          </a:solidFill>
                        </a:rPr>
                        <a:t>Macro-pulse</a:t>
                      </a:r>
                      <a:r>
                        <a:rPr lang="en-US" sz="1400" b="1" baseline="0" dirty="0" smtClean="0">
                          <a:solidFill>
                            <a:srgbClr val="800000"/>
                          </a:solidFill>
                        </a:rPr>
                        <a:t> current</a:t>
                      </a:r>
                      <a:endParaRPr lang="en-US" sz="1400" b="1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9mA (5.8mA)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9mA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1442">
                <a:tc>
                  <a:txBody>
                    <a:bodyPr/>
                    <a:lstStyle/>
                    <a:p>
                      <a:pPr mar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Arial"/>
                        <a:buNone/>
                      </a:pPr>
                      <a:r>
                        <a:rPr lang="en-US" sz="1400" b="1" dirty="0" smtClean="0">
                          <a:solidFill>
                            <a:srgbClr val="800000"/>
                          </a:solidFill>
                        </a:rPr>
                        <a:t>B</a:t>
                      </a:r>
                      <a:r>
                        <a:rPr lang="en-US" sz="1400" b="1" baseline="0" dirty="0" smtClean="0">
                          <a:solidFill>
                            <a:srgbClr val="800000"/>
                          </a:solidFill>
                        </a:rPr>
                        <a:t>unches per pulse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2400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</a:rPr>
                        <a:t>x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3nC (3MHz)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1800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rgbClr val="000000"/>
                          </a:solidFill>
                        </a:rPr>
                        <a:t>x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3nC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2400 x 2nC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9329">
                <a:tc>
                  <a:txBody>
                    <a:bodyPr/>
                    <a:lstStyle/>
                    <a:p>
                      <a:pPr mar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Arial"/>
                        <a:buNone/>
                      </a:pPr>
                      <a:r>
                        <a:rPr lang="en-US" sz="1400" b="1" dirty="0" smtClean="0">
                          <a:solidFill>
                            <a:srgbClr val="800000"/>
                          </a:solidFill>
                        </a:rPr>
                        <a:t>Cavities operating at high gradients,</a:t>
                      </a:r>
                      <a:r>
                        <a:rPr lang="en-US" sz="1400" b="1" baseline="0" dirty="0" smtClean="0">
                          <a:solidFill>
                            <a:srgbClr val="800000"/>
                          </a:solidFill>
                        </a:rPr>
                        <a:t> close to quench</a:t>
                      </a:r>
                      <a:endParaRPr lang="en-US" sz="1400" b="1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31.5MV/m +/-20%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4 cavities &gt; 30MV/m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4340" name="Rectangle 13"/>
          <p:cNvSpPr>
            <a:spLocks noChangeArrowheads="1"/>
          </p:cNvSpPr>
          <p:nvPr/>
        </p:nvSpPr>
        <p:spPr bwMode="auto">
          <a:xfrm>
            <a:off x="5334000" y="1511300"/>
            <a:ext cx="3465513" cy="1724549"/>
          </a:xfrm>
          <a:prstGeom prst="rect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b="1">
              <a:solidFill>
                <a:srgbClr val="000000"/>
              </a:solidFill>
            </a:endParaRPr>
          </a:p>
        </p:txBody>
      </p:sp>
      <p:graphicFrame>
        <p:nvGraphicFramePr>
          <p:cNvPr id="11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5932582"/>
              </p:ext>
            </p:extLst>
          </p:nvPr>
        </p:nvGraphicFramePr>
        <p:xfrm>
          <a:off x="354514" y="3416300"/>
          <a:ext cx="8451473" cy="2849880"/>
        </p:xfrm>
        <a:graphic>
          <a:graphicData uri="http://schemas.openxmlformats.org/drawingml/2006/table">
            <a:tbl>
              <a:tblPr firstRow="1" bandRow="1">
                <a:effectLst/>
                <a:tableStyleId>{35758FB7-9AC5-4552-8A53-C91805E547FA}</a:tableStyleId>
              </a:tblPr>
              <a:tblGrid>
                <a:gridCol w="2702827"/>
                <a:gridCol w="2276659"/>
                <a:gridCol w="3471987"/>
              </a:tblGrid>
              <a:tr h="39624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1" baseline="0" dirty="0" smtClean="0">
                          <a:solidFill>
                            <a:srgbClr val="000000"/>
                          </a:solidFill>
                        </a:rPr>
                        <a:t>Gradient operating margins </a:t>
                      </a:r>
                      <a:r>
                        <a:rPr lang="en-US" sz="1600" b="0" i="1" baseline="0" dirty="0" smtClean="0">
                          <a:solidFill>
                            <a:srgbClr val="000000"/>
                          </a:solidFill>
                        </a:rPr>
                        <a:t>(updated following Feb 2012 studies)</a:t>
                      </a:r>
                      <a:endParaRPr lang="en-US" sz="1600" b="0" i="1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</a:tr>
              <a:tr h="19705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90"/>
                          </a:solidFill>
                        </a:rPr>
                        <a:t>Metric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90"/>
                          </a:solidFill>
                        </a:rPr>
                        <a:t>ILC Goal</a:t>
                      </a:r>
                      <a:endParaRPr lang="en-US" sz="14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800000"/>
                          </a:solidFill>
                        </a:rPr>
                        <a:t>Achieved</a:t>
                      </a:r>
                      <a:endParaRPr lang="en-US" sz="1600" b="1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75491">
                <a:tc>
                  <a:txBody>
                    <a:bodyPr/>
                    <a:lstStyle/>
                    <a:p>
                      <a:pPr mar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Arial"/>
                        <a:buNone/>
                      </a:pPr>
                      <a:r>
                        <a:rPr lang="en-US" sz="1400" b="1" dirty="0" smtClean="0">
                          <a:solidFill>
                            <a:srgbClr val="800000"/>
                          </a:solidFill>
                        </a:rPr>
                        <a:t>Cavity</a:t>
                      </a:r>
                      <a:r>
                        <a:rPr lang="en-US" sz="1400" b="1" baseline="0" dirty="0" smtClean="0">
                          <a:solidFill>
                            <a:srgbClr val="800000"/>
                          </a:solidFill>
                        </a:rPr>
                        <a:t> gradient flatness</a:t>
                      </a:r>
                      <a:r>
                        <a:rPr lang="en-US" sz="1400" b="1" baseline="0" dirty="0">
                          <a:solidFill>
                            <a:srgbClr val="800000"/>
                          </a:solidFill>
                        </a:rPr>
                        <a:t> </a:t>
                      </a:r>
                      <a:r>
                        <a:rPr lang="en-US" sz="1400" b="1" baseline="0" dirty="0" smtClean="0">
                          <a:solidFill>
                            <a:srgbClr val="800000"/>
                          </a:solidFill>
                        </a:rPr>
                        <a:t> (all cavities in vector sum)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2% 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Symbol"/>
                        </a:rPr>
                        <a:t>D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V/V (800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Symbol"/>
                        </a:rPr>
                        <a:t>m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s, 5.8mA) (800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Symbol"/>
                        </a:rPr>
                        <a:t>m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s, 9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mA)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&lt;0.3% 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  <a:latin typeface="Symbol"/>
                        </a:rPr>
                        <a:t>D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V/V (800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  <a:latin typeface="Symbol"/>
                        </a:rPr>
                        <a:t>m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s, 4.5mA)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baseline="0" dirty="0" smtClean="0">
                          <a:solidFill>
                            <a:srgbClr val="0000FF"/>
                          </a:solidFill>
                        </a:rPr>
                        <a:t>First tests of automation for </a:t>
                      </a:r>
                      <a:r>
                        <a:rPr lang="en-US" sz="1400" i="1" baseline="0" dirty="0" err="1" smtClean="0">
                          <a:solidFill>
                            <a:srgbClr val="0000FF"/>
                          </a:solidFill>
                        </a:rPr>
                        <a:t>Pk</a:t>
                      </a:r>
                      <a:r>
                        <a:rPr lang="en-US" sz="1400" i="1" baseline="0" dirty="0" smtClean="0">
                          <a:solidFill>
                            <a:srgbClr val="0000FF"/>
                          </a:solidFill>
                        </a:rPr>
                        <a:t>/</a:t>
                      </a:r>
                      <a:r>
                        <a:rPr lang="en-US" sz="1400" i="1" baseline="0" dirty="0" err="1" smtClean="0">
                          <a:solidFill>
                            <a:srgbClr val="0000FF"/>
                          </a:solidFill>
                        </a:rPr>
                        <a:t>Ql</a:t>
                      </a:r>
                      <a:r>
                        <a:rPr lang="en-US" sz="1400" i="1" baseline="0" dirty="0" smtClean="0">
                          <a:solidFill>
                            <a:srgbClr val="0000FF"/>
                          </a:solidFill>
                        </a:rPr>
                        <a:t> control</a:t>
                      </a:r>
                      <a:r>
                        <a:rPr lang="en-US" sz="14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11442">
                <a:tc>
                  <a:txBody>
                    <a:bodyPr/>
                    <a:lstStyle/>
                    <a:p>
                      <a:pPr mar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Arial"/>
                        <a:buNone/>
                      </a:pPr>
                      <a:r>
                        <a:rPr lang="en-US" sz="1400" b="1" baseline="0" dirty="0" smtClean="0">
                          <a:solidFill>
                            <a:srgbClr val="800000"/>
                          </a:solidFill>
                        </a:rPr>
                        <a:t>G</a:t>
                      </a:r>
                      <a:r>
                        <a:rPr lang="en-US" sz="1400" b="1" dirty="0" smtClean="0">
                          <a:solidFill>
                            <a:srgbClr val="800000"/>
                          </a:solidFill>
                        </a:rPr>
                        <a:t>radient</a:t>
                      </a:r>
                      <a:r>
                        <a:rPr lang="en-US" sz="1400" b="1" baseline="0" dirty="0" smtClean="0">
                          <a:solidFill>
                            <a:srgbClr val="800000"/>
                          </a:solidFill>
                        </a:rPr>
                        <a:t> operating margin</a:t>
                      </a:r>
                      <a:endParaRPr lang="en-US" sz="1400" b="1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All cavities operating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within 3% of quench limits</a:t>
                      </a:r>
                      <a:endParaRPr 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0" baseline="0" dirty="0" smtClean="0">
                          <a:solidFill>
                            <a:srgbClr val="0000FF"/>
                          </a:solidFill>
                        </a:rPr>
                        <a:t>Some cavities within ~5% of quench</a:t>
                      </a:r>
                      <a:r>
                        <a:rPr lang="en-US" sz="1400" i="0" baseline="0" dirty="0" smtClean="0">
                          <a:solidFill>
                            <a:srgbClr val="0000FF"/>
                          </a:solidFill>
                        </a:rPr>
                        <a:t> (800us, 4.5mA)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baseline="0" dirty="0" smtClean="0">
                          <a:solidFill>
                            <a:srgbClr val="0000FF"/>
                          </a:solidFill>
                        </a:rPr>
                        <a:t>First tests of operations strategies for gradients close to quench</a:t>
                      </a:r>
                      <a:endParaRPr lang="en-US" sz="1400" i="1" dirty="0" smtClean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99329">
                <a:tc>
                  <a:txBody>
                    <a:bodyPr/>
                    <a:lstStyle/>
                    <a:p>
                      <a:pPr marL="0" indent="0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Arial"/>
                        <a:buNone/>
                      </a:pPr>
                      <a:r>
                        <a:rPr lang="en-US" sz="1400" b="1" dirty="0" smtClean="0">
                          <a:solidFill>
                            <a:srgbClr val="800000"/>
                          </a:solidFill>
                        </a:rPr>
                        <a:t>Energy Stability</a:t>
                      </a:r>
                      <a:endParaRPr lang="en-US" sz="1400" b="1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0.1% </a:t>
                      </a:r>
                      <a:r>
                        <a:rPr lang="en-US" sz="1400" dirty="0" err="1" smtClean="0">
                          <a:solidFill>
                            <a:srgbClr val="000000"/>
                          </a:solidFill>
                        </a:rPr>
                        <a:t>rms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at 250GeV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&lt;0.15% p-p (0.4ms)</a:t>
                      </a:r>
                    </a:p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&lt;0.02% </a:t>
                      </a:r>
                      <a:r>
                        <a:rPr lang="en-US" sz="1400" dirty="0" err="1" smtClean="0"/>
                        <a:t>rms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(5Hz)</a:t>
                      </a:r>
                    </a:p>
                  </a:txBody>
                  <a:tcPr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4342" name="Rectangle 13"/>
          <p:cNvSpPr>
            <a:spLocks noChangeArrowheads="1"/>
          </p:cNvSpPr>
          <p:nvPr/>
        </p:nvSpPr>
        <p:spPr bwMode="auto">
          <a:xfrm>
            <a:off x="5334000" y="3809794"/>
            <a:ext cx="3472972" cy="2438605"/>
          </a:xfrm>
          <a:prstGeom prst="rect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b="1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1000" y="6477000"/>
            <a:ext cx="2438400" cy="304800"/>
          </a:xfrm>
        </p:spPr>
        <p:txBody>
          <a:bodyPr/>
          <a:lstStyle/>
          <a:p>
            <a:r>
              <a:rPr lang="en-US" dirty="0" smtClean="0"/>
              <a:t>John Carwardine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GDE PAC: May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467600" y="6477000"/>
            <a:ext cx="990600" cy="304800"/>
          </a:xfrm>
        </p:spPr>
        <p:txBody>
          <a:bodyPr/>
          <a:lstStyle/>
          <a:p>
            <a:fld id="{BBCE4773-787B-844B-9C74-78220DB76ED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635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Check-list of TD Phase accomplishments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800000"/>
                </a:solidFill>
              </a:rPr>
              <a:t>Long bunch trains, heavy beam loading demonstration</a:t>
            </a:r>
          </a:p>
          <a:p>
            <a:pPr lvl="1"/>
            <a:r>
              <a:rPr lang="en-US" dirty="0" smtClean="0"/>
              <a:t>6mA / 800us demonstrated ( TDR Baseline)</a:t>
            </a:r>
          </a:p>
          <a:p>
            <a:pPr lvl="1"/>
            <a:r>
              <a:rPr lang="en-US" dirty="0" smtClean="0"/>
              <a:t>9mA / 800us marginally achieved (luminosity upgrade)</a:t>
            </a:r>
          </a:p>
          <a:p>
            <a:r>
              <a:rPr lang="en-US" sz="2000" dirty="0" smtClean="0">
                <a:solidFill>
                  <a:srgbClr val="800000"/>
                </a:solidFill>
              </a:rPr>
              <a:t>Vector Sum control of RF unit</a:t>
            </a:r>
          </a:p>
          <a:p>
            <a:pPr lvl="1"/>
            <a:r>
              <a:rPr lang="en-US" dirty="0" smtClean="0"/>
              <a:t>Operation of RF units comprising 16 and 24 cavities</a:t>
            </a:r>
          </a:p>
          <a:p>
            <a:pPr lvl="1"/>
            <a:r>
              <a:rPr lang="en-US" dirty="0" smtClean="0"/>
              <a:t>Intra- and inter-pulse stability </a:t>
            </a:r>
            <a:r>
              <a:rPr lang="en-US" dirty="0"/>
              <a:t>better than 0.02</a:t>
            </a:r>
            <a:r>
              <a:rPr lang="en-US" dirty="0" smtClean="0"/>
              <a:t>%</a:t>
            </a:r>
            <a:endParaRPr lang="en-US" dirty="0"/>
          </a:p>
          <a:p>
            <a:r>
              <a:rPr lang="en-US" sz="2000" dirty="0" smtClean="0">
                <a:solidFill>
                  <a:srgbClr val="800000"/>
                </a:solidFill>
              </a:rPr>
              <a:t>Operating gradients</a:t>
            </a:r>
          </a:p>
          <a:p>
            <a:pPr lvl="1"/>
            <a:r>
              <a:rPr lang="en-US" dirty="0" smtClean="0"/>
              <a:t>Operation up to average of 29MV/m (24MV/m to 33MV/m)</a:t>
            </a:r>
          </a:p>
          <a:p>
            <a:pPr lvl="1"/>
            <a:r>
              <a:rPr lang="en-US" dirty="0" smtClean="0"/>
              <a:t>Lorentz-force detuning compensation on all cavities simultaneously</a:t>
            </a:r>
          </a:p>
          <a:p>
            <a:r>
              <a:rPr lang="en-US" sz="2000" dirty="0" err="1"/>
              <a:t>Pk</a:t>
            </a:r>
            <a:r>
              <a:rPr lang="en-US" sz="2000" dirty="0"/>
              <a:t>/</a:t>
            </a:r>
            <a:r>
              <a:rPr lang="en-US" sz="2000" dirty="0" err="1"/>
              <a:t>Ql</a:t>
            </a:r>
            <a:r>
              <a:rPr lang="en-US" sz="2000" dirty="0"/>
              <a:t> control for optimizing gradient </a:t>
            </a:r>
            <a:r>
              <a:rPr lang="en-US" sz="2000" dirty="0" smtClean="0"/>
              <a:t>profile</a:t>
            </a:r>
            <a:endParaRPr lang="en-US" sz="2000" dirty="0"/>
          </a:p>
          <a:p>
            <a:pPr lvl="1"/>
            <a:r>
              <a:rPr lang="en-US" dirty="0"/>
              <a:t>Demonstrated flat gradient solutions to +/-0.3%</a:t>
            </a:r>
          </a:p>
          <a:p>
            <a:pPr lvl="1"/>
            <a:r>
              <a:rPr lang="en-US" dirty="0"/>
              <a:t>ILC baseline has more knobs (power ratios), so </a:t>
            </a:r>
            <a:r>
              <a:rPr lang="en-US" dirty="0" smtClean="0"/>
              <a:t>easier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John Carwardine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E4773-787B-844B-9C74-78220DB76ED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9953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715428" y="1270085"/>
            <a:ext cx="7565598" cy="2021399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Check-list of TD Phase accomplishments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Klystron overhead</a:t>
            </a:r>
          </a:p>
          <a:p>
            <a:pPr lvl="1"/>
            <a:r>
              <a:rPr lang="en-US" dirty="0"/>
              <a:t>First results: beam operation within 7% of saturation</a:t>
            </a:r>
          </a:p>
          <a:p>
            <a:pPr lvl="1"/>
            <a:r>
              <a:rPr lang="en-US" dirty="0"/>
              <a:t>(Need to evaluate effect on energy stability)</a:t>
            </a:r>
          </a:p>
          <a:p>
            <a:r>
              <a:rPr lang="en-US" sz="2000" dirty="0" smtClean="0">
                <a:solidFill>
                  <a:srgbClr val="800000"/>
                </a:solidFill>
              </a:rPr>
              <a:t>Operation </a:t>
            </a:r>
            <a:r>
              <a:rPr lang="en-US" sz="2000" dirty="0">
                <a:solidFill>
                  <a:srgbClr val="800000"/>
                </a:solidFill>
              </a:rPr>
              <a:t>close to </a:t>
            </a:r>
            <a:r>
              <a:rPr lang="en-US" sz="2000" dirty="0" smtClean="0">
                <a:solidFill>
                  <a:srgbClr val="800000"/>
                </a:solidFill>
              </a:rPr>
              <a:t>quench</a:t>
            </a:r>
          </a:p>
          <a:p>
            <a:pPr lvl="1"/>
            <a:r>
              <a:rPr lang="en-US" dirty="0" smtClean="0"/>
              <a:t>Several cavities within 5-10% of quench at 4.5mA, 800us</a:t>
            </a:r>
          </a:p>
          <a:p>
            <a:r>
              <a:rPr lang="en-US" sz="2000" dirty="0" smtClean="0"/>
              <a:t>Operation </a:t>
            </a:r>
            <a:r>
              <a:rPr lang="en-US" sz="2000" dirty="0"/>
              <a:t>close to quench (operability)</a:t>
            </a:r>
          </a:p>
          <a:p>
            <a:pPr lvl="1"/>
            <a:r>
              <a:rPr lang="en-US" dirty="0"/>
              <a:t>Ramp-up to 4.5mA, 800us within 10% of quench demonstrated without quenching</a:t>
            </a:r>
          </a:p>
          <a:p>
            <a:pPr lvl="1"/>
            <a:r>
              <a:rPr lang="en-US" dirty="0"/>
              <a:t>Rapid recovery after quench</a:t>
            </a:r>
          </a:p>
          <a:p>
            <a:pPr lvl="1"/>
            <a:r>
              <a:rPr lang="en-US" dirty="0"/>
              <a:t>Quench detection / prevention with beam </a:t>
            </a:r>
            <a:r>
              <a:rPr lang="en-US" dirty="0" smtClean="0"/>
              <a:t>loading</a:t>
            </a:r>
            <a:endParaRPr lang="en-US" dirty="0"/>
          </a:p>
          <a:p>
            <a:r>
              <a:rPr lang="en-US" sz="2000" dirty="0" smtClean="0">
                <a:solidFill>
                  <a:srgbClr val="800000"/>
                </a:solidFill>
              </a:rPr>
              <a:t>HOM coupler</a:t>
            </a:r>
          </a:p>
          <a:p>
            <a:pPr lvl="1"/>
            <a:r>
              <a:rPr lang="en-US" dirty="0" smtClean="0"/>
              <a:t>Beam tests during high power 9mA/800us tests in 2009</a:t>
            </a:r>
          </a:p>
          <a:p>
            <a:pPr lvl="1"/>
            <a:r>
              <a:rPr lang="en-US" dirty="0" smtClean="0"/>
              <a:t>Excellent agreement between model and measured data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John Carwardine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E4773-787B-844B-9C74-78220DB76ED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222599" y="1305858"/>
            <a:ext cx="3027440" cy="400110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Strengthen these results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233464712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89919" y="3540125"/>
            <a:ext cx="2943523" cy="26233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Picture 13" descr="KlystronSaturation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779"/>
          <a:stretch/>
        </p:blipFill>
        <p:spPr>
          <a:xfrm>
            <a:off x="3486001" y="1004967"/>
            <a:ext cx="5451773" cy="5408533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89919" y="1229953"/>
            <a:ext cx="4402706" cy="191329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86535" y="64790"/>
            <a:ext cx="73643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9mA Studies: evaluating </a:t>
            </a:r>
            <a:r>
              <a:rPr lang="en-US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rf</a:t>
            </a: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power overhead requirements</a:t>
            </a:r>
          </a:p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(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4.5mA/800us bunch trains)</a:t>
            </a:r>
            <a:endParaRPr lang="en-US" sz="24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669" y="3540125"/>
            <a:ext cx="2911773" cy="262338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21669" y="1337052"/>
            <a:ext cx="43021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K</a:t>
            </a:r>
            <a:r>
              <a:rPr lang="en-US" sz="2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lystron high voltage was reduced from 108KV to 86.5KV so that the </a:t>
            </a:r>
            <a:r>
              <a:rPr lang="en-US" sz="20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rf</a:t>
            </a:r>
            <a:r>
              <a:rPr lang="en-US" sz="2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output just saturated during the fill</a:t>
            </a:r>
          </a:p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Arial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The required beam-on power ended up being ~7% below saturation</a:t>
            </a:r>
          </a:p>
        </p:txBody>
      </p:sp>
      <p:sp useBgFill="1">
        <p:nvSpPr>
          <p:cNvPr id="28" name="TextBox 27"/>
          <p:cNvSpPr txBox="1"/>
          <p:nvPr/>
        </p:nvSpPr>
        <p:spPr>
          <a:xfrm>
            <a:off x="4460872" y="5216826"/>
            <a:ext cx="4429278" cy="646331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Response to step up is slower because the klystron cannot deliver the power demanded</a:t>
            </a:r>
            <a:endParaRPr lang="en-US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829154" y="2968268"/>
            <a:ext cx="113737" cy="9180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4038422" y="2692875"/>
            <a:ext cx="681673" cy="119348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John Carwardine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GDE PAC: May 2012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00A0-5022-954C-8BE2-78BD479FB08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2807819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</a:t>
            </a:r>
            <a:r>
              <a:rPr lang="en-US" dirty="0" smtClean="0"/>
              <a:t>lystron saturation studies at TDR low-power baseline parameters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Klystron saturation studies</a:t>
            </a:r>
          </a:p>
          <a:p>
            <a:pPr lvl="1"/>
            <a:r>
              <a:rPr lang="en-US" dirty="0" smtClean="0"/>
              <a:t>In Feb, we didn’t have enough beam current to run in saturation during beam-on period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In Sept, should perform klystron saturation studies at the new TDR </a:t>
            </a:r>
            <a:r>
              <a:rPr lang="en-US" sz="2000" dirty="0"/>
              <a:t>‘low power’ baseline </a:t>
            </a:r>
            <a:r>
              <a:rPr lang="en-US" sz="2000" dirty="0" smtClean="0"/>
              <a:t>parameters. Parameters relative to RDR…</a:t>
            </a:r>
            <a:endParaRPr lang="en-US" sz="2000" dirty="0"/>
          </a:p>
          <a:p>
            <a:pPr lvl="1"/>
            <a:r>
              <a:rPr lang="en-US" dirty="0"/>
              <a:t>Average current goes from 9mA to </a:t>
            </a:r>
            <a:r>
              <a:rPr lang="en-US" b="1" dirty="0"/>
              <a:t>6mA</a:t>
            </a:r>
          </a:p>
          <a:p>
            <a:pPr lvl="1"/>
            <a:r>
              <a:rPr lang="en-US" dirty="0" err="1"/>
              <a:t>Ql</a:t>
            </a:r>
            <a:r>
              <a:rPr lang="en-US" dirty="0"/>
              <a:t> goes from 3e6 to </a:t>
            </a:r>
            <a:r>
              <a:rPr lang="en-US" b="1" dirty="0"/>
              <a:t>5e6</a:t>
            </a:r>
          </a:p>
          <a:p>
            <a:pPr lvl="1"/>
            <a:r>
              <a:rPr lang="en-US" dirty="0"/>
              <a:t>Fill time goes from 600us to </a:t>
            </a:r>
            <a:r>
              <a:rPr lang="en-US" b="1" dirty="0"/>
              <a:t>900us</a:t>
            </a:r>
          </a:p>
          <a:p>
            <a:pPr lvl="1"/>
            <a:r>
              <a:rPr lang="en-US" dirty="0"/>
              <a:t>Pulse length goes from 1ms to </a:t>
            </a:r>
            <a:r>
              <a:rPr lang="en-US" b="1" dirty="0" smtClean="0"/>
              <a:t>700us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E9AD9-B5D8-BF40-A08C-A8B4004EC18A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727082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TTF_FLASH_Templat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TTF_FLASH_Template.pot</Template>
  <TotalTime>104</TotalTime>
  <Words>1128</Words>
  <Application>Microsoft Macintosh PowerPoint</Application>
  <PresentationFormat>On-screen Show (4:3)</PresentationFormat>
  <Paragraphs>156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TTF_FLASH_Template</vt:lpstr>
      <vt:lpstr>Developing a program for 9mA studies shifts in Sept 2012</vt:lpstr>
      <vt:lpstr>PowerPoint Presentation</vt:lpstr>
      <vt:lpstr>9mA studies (Feb 2012)</vt:lpstr>
      <vt:lpstr>Key Results</vt:lpstr>
      <vt:lpstr>TD Phase R&amp;D results (updated mid 2012): System Tests with Beam at FLASH</vt:lpstr>
      <vt:lpstr>Check-list of TD Phase accomplishments</vt:lpstr>
      <vt:lpstr>Check-list of TD Phase accomplishments</vt:lpstr>
      <vt:lpstr>PowerPoint Presentation</vt:lpstr>
      <vt:lpstr>Klystron saturation studies at TDR low-power baseline parameters </vt:lpstr>
      <vt:lpstr>Pushing closer to quench</vt:lpstr>
      <vt:lpstr>Gradient operations management: ‘Soft-limiter’ dynamically prevents quenches</vt:lpstr>
      <vt:lpstr>PowerPoint Presentation</vt:lpstr>
    </vt:vector>
  </TitlesOfParts>
  <Company>Argonne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Carwardine</dc:creator>
  <cp:lastModifiedBy>John Carwardine</cp:lastModifiedBy>
  <cp:revision>21</cp:revision>
  <dcterms:created xsi:type="dcterms:W3CDTF">2011-01-03T18:26:34Z</dcterms:created>
  <dcterms:modified xsi:type="dcterms:W3CDTF">2012-06-05T07:23:36Z</dcterms:modified>
</cp:coreProperties>
</file>