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7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-16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+mn-ea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 Unicode MS" charset="0"/>
              </a:defRPr>
            </a:lvl1pPr>
          </a:lstStyle>
          <a:p>
            <a:fld id="{9A77E862-E1D2-4843-B7D1-85AD1E088CD4}" type="datetime1">
              <a:rPr lang="en-US"/>
              <a:pPr/>
              <a:t>03/07/2012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+mn-ea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 Unicode MS" charset="0"/>
              </a:defRPr>
            </a:lvl1pPr>
          </a:lstStyle>
          <a:p>
            <a:fld id="{779EE7B3-085E-3142-B478-E5CCEE47EBD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3589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17FDF-8A0F-46E3-8A46-EDF985C960B8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024_greendot_div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pic>
        <p:nvPicPr>
          <p:cNvPr id="7" name="Picture 11" descr="1024_greendot_div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" descr="ilccolo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xfel-logo.em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flash-logo-new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197F7729-C2C4-354F-8EA6-129A3492FF00}" type="datetime1">
              <a:rPr lang="en-US"/>
              <a:pPr/>
              <a:t>03/07/2012</a:t>
            </a:fld>
            <a:endParaRPr lang="en-GB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525A05D9-C18A-5A45-A5D4-AF033982DC4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36649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5ED157-B107-B24C-B3E3-F8D80DD6E181}" type="datetime1">
              <a:rPr lang="en-US"/>
              <a:pPr/>
              <a:t>03/07/2012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073329-A815-F14E-8497-BE0540C4C5F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56832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FDC5CF-9543-0A46-87F3-67F40C58132F}" type="datetime1">
              <a:rPr lang="en-US"/>
              <a:pPr/>
              <a:t>03/07/2012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3217C-2E2A-5C4F-B6CC-0AA2F72AD62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08856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12F93A-3BB1-FA43-8ED1-80740A16E86D}" type="datetime1">
              <a:rPr lang="en-US"/>
              <a:pPr/>
              <a:t>03/07/2012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550BD4-A630-C14D-897E-23B1EB3CCF4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99998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1D91C-9F14-784B-A178-57E7B35D5818}" type="datetime1">
              <a:rPr lang="en-US"/>
              <a:pPr/>
              <a:t>03/07/2012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901303-CF1E-584B-9CDB-04696154E15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3480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D6429-9DF6-354F-BD46-0874A3D7B992}" type="datetime1">
              <a:rPr lang="en-US"/>
              <a:pPr/>
              <a:t>03/07/2012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571C7B-A0B7-5343-899C-9A614B04FE7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40744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917987-FD05-DD42-855D-42FF4F6ED30A}" type="datetime1">
              <a:rPr lang="en-US"/>
              <a:pPr/>
              <a:t>03/07/2012</a:t>
            </a:fld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59457D-F6B9-F74F-BA8F-26AD85F2782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81230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7B3709-F557-D74F-8A23-EE05AC0BC424}" type="datetime1">
              <a:rPr lang="en-US"/>
              <a:pPr/>
              <a:t>03/07/2012</a:t>
            </a:fld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24D9F-43EC-A74A-9FE6-4D270A9EBF9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7426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3CC934-0CA3-FE46-9B46-4E9FAB53462A}" type="datetime1">
              <a:rPr lang="en-US"/>
              <a:pPr/>
              <a:t>03/07/2012</a:t>
            </a:fld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5206DF-96D6-5948-93F3-EA834E9F604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58905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557860-2F96-BC4B-B1EF-5D71BF352E1C}" type="datetime1">
              <a:rPr lang="en-US"/>
              <a:pPr/>
              <a:t>03/07/2012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B52EA6-86EE-B946-AF5D-8F108C5145A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31020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64AD55-8ABF-5648-9B4E-88908E671F1B}" type="datetime1">
              <a:rPr lang="en-US"/>
              <a:pPr/>
              <a:t>03/07/2012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C2D5AE-4738-2047-97A9-93CE22D6BA1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950634"/>
      </p:ext>
    </p:extLst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emf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 Unicode MS" charset="0"/>
              </a:defRPr>
            </a:lvl1pPr>
          </a:lstStyle>
          <a:p>
            <a:fld id="{A03CB3B1-A32A-4447-A111-685ED340A0F1}" type="datetime1">
              <a:rPr lang="en-US"/>
              <a:pPr/>
              <a:t>03/07/2012</a:t>
            </a:fld>
            <a:endParaRPr lang="en-GB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b="1" dirty="0">
                <a:solidFill>
                  <a:srgbClr val="23346C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Arial Unicode MS" charset="0"/>
              </a:defRPr>
            </a:lvl1pPr>
          </a:lstStyle>
          <a:p>
            <a:fld id="{905E7EC7-5F90-D845-8507-B3E075B084B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071563" y="76200"/>
            <a:ext cx="735806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1033" name="Picture 9" descr="1024_greendot_divi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ilccolo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1024_greendot_divi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75" y="838200"/>
            <a:ext cx="8251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" descr="xfel-logo.em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8" descr="flash-logo-new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 xmlns:p14="http://schemas.microsoft.com/office/powerpoint/2010/main">
    <p:fade/>
  </p:transition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+mj-lt"/>
          <a:ea typeface="ＭＳ Ｐゴシック" charset="0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800000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 algn="l">
              <a:buFontTx/>
              <a:buChar char="•"/>
            </a:pPr>
            <a:r>
              <a:rPr lang="en-US" dirty="0" smtClean="0">
                <a:latin typeface="Arial" charset="0"/>
                <a:cs typeface="Arial Unicode MS" charset="0"/>
              </a:rPr>
              <a:t>Updates on FLASH activities</a:t>
            </a:r>
          </a:p>
          <a:p>
            <a:pPr marL="342900" indent="-342900" algn="l">
              <a:buFontTx/>
              <a:buChar char="•"/>
            </a:pPr>
            <a:r>
              <a:rPr lang="en-US" dirty="0" smtClean="0">
                <a:latin typeface="Arial" charset="0"/>
                <a:cs typeface="Arial Unicode MS" charset="0"/>
              </a:rPr>
              <a:t>‘Missing Measurements’ for Sept 9mA program</a:t>
            </a:r>
            <a:endParaRPr lang="en-US" dirty="0">
              <a:latin typeface="Arial" charset="0"/>
              <a:cs typeface="Arial Unicode MS" charset="0"/>
            </a:endParaRPr>
          </a:p>
        </p:txBody>
      </p:sp>
      <p:sp>
        <p:nvSpPr>
          <p:cNvPr id="14339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 Unicode MS" charset="0"/>
              </a:rPr>
              <a:t>9mA </a:t>
            </a:r>
            <a:r>
              <a:rPr lang="en-US" dirty="0" err="1" smtClean="0">
                <a:latin typeface="Arial" charset="0"/>
                <a:cs typeface="Arial Unicode MS" charset="0"/>
              </a:rPr>
              <a:t>webex</a:t>
            </a:r>
            <a:r>
              <a:rPr lang="en-US" dirty="0" smtClean="0">
                <a:latin typeface="Arial" charset="0"/>
                <a:cs typeface="Arial Unicode MS" charset="0"/>
              </a:rPr>
              <a:t> meeting</a:t>
            </a:r>
            <a:br>
              <a:rPr lang="en-US" dirty="0" smtClean="0">
                <a:latin typeface="Arial" charset="0"/>
                <a:cs typeface="Arial Unicode MS" charset="0"/>
              </a:rPr>
            </a:br>
            <a:r>
              <a:rPr lang="en-US" dirty="0" smtClean="0">
                <a:latin typeface="Arial" charset="0"/>
                <a:cs typeface="Arial Unicode MS" charset="0"/>
              </a:rPr>
              <a:t>3</a:t>
            </a:r>
            <a:r>
              <a:rPr lang="en-US" baseline="30000" dirty="0" smtClean="0">
                <a:latin typeface="Arial" charset="0"/>
                <a:cs typeface="Arial Unicode MS" charset="0"/>
              </a:rPr>
              <a:t>rd</a:t>
            </a:r>
            <a:r>
              <a:rPr lang="en-US" dirty="0" smtClean="0">
                <a:latin typeface="Arial" charset="0"/>
                <a:cs typeface="Arial Unicode MS" charset="0"/>
              </a:rPr>
              <a:t> July 2012</a:t>
            </a:r>
            <a:endParaRPr lang="en-US" dirty="0">
              <a:latin typeface="Arial" charset="0"/>
              <a:cs typeface="Arial Unicode MS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characterize operation close to klystron saturation…?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Questions (still) to be answered</a:t>
            </a:r>
          </a:p>
          <a:p>
            <a:pPr lvl="1"/>
            <a:r>
              <a:rPr lang="en-US" i="1" dirty="0" smtClean="0"/>
              <a:t>How does stability change as we get closer to quench limits</a:t>
            </a:r>
          </a:p>
          <a:p>
            <a:pPr lvl="1"/>
            <a:r>
              <a:rPr lang="en-US" i="1" dirty="0" smtClean="0"/>
              <a:t>Is there a knee or </a:t>
            </a:r>
            <a:r>
              <a:rPr lang="en-US" i="1" dirty="0"/>
              <a:t>a</a:t>
            </a:r>
            <a:r>
              <a:rPr lang="en-US" i="1" dirty="0" smtClean="0"/>
              <a:t> hard threshold on how close we can run?</a:t>
            </a:r>
          </a:p>
          <a:p>
            <a:pPr lvl="1"/>
            <a:r>
              <a:rPr lang="en-US" i="1" dirty="0" smtClean="0"/>
              <a:t>How much benefit do we get from klystron linearization?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Conditions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eam-on power as high as possible (above the fill power)</a:t>
            </a:r>
          </a:p>
          <a:p>
            <a:pPr lvl="1"/>
            <a:r>
              <a:rPr lang="en-US" dirty="0" smtClean="0"/>
              <a:t>Run klystron down till we can no longer reach the VS setpoint with the beam power</a:t>
            </a:r>
          </a:p>
          <a:p>
            <a:pPr lvl="1"/>
            <a:r>
              <a:rPr lang="en-US" dirty="0" smtClean="0"/>
              <a:t>Use Klystron linearization function in LLRF controller?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50BD4-A630-C14D-897E-23B1EB3CCF4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59458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else…?</a:t>
            </a:r>
          </a:p>
          <a:p>
            <a:endParaRPr lang="en-US" dirty="0" smtClean="0"/>
          </a:p>
          <a:p>
            <a:r>
              <a:rPr lang="en-US" dirty="0"/>
              <a:t>P</a:t>
            </a:r>
            <a:r>
              <a:rPr lang="en-US" dirty="0" smtClean="0"/>
              <a:t>roposals for additional measurements to strengthen material for 9mA journal article(s)</a:t>
            </a:r>
          </a:p>
          <a:p>
            <a:endParaRPr lang="en-US" dirty="0"/>
          </a:p>
          <a:p>
            <a:r>
              <a:rPr lang="en-US" dirty="0" smtClean="0"/>
              <a:t>….discussion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50BD4-A630-C14D-897E-23B1EB3CCF4D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07280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 Unicode MS" charset="0"/>
              </a:rPr>
              <a:t>‘Missing Measurements’:</a:t>
            </a:r>
            <a:br>
              <a:rPr lang="en-US" dirty="0" smtClean="0">
                <a:latin typeface="Arial" charset="0"/>
                <a:cs typeface="Arial Unicode MS" charset="0"/>
              </a:rPr>
            </a:br>
            <a:r>
              <a:rPr lang="en-US" dirty="0" smtClean="0">
                <a:latin typeface="Arial" charset="0"/>
                <a:cs typeface="Arial Unicode MS" charset="0"/>
              </a:rPr>
              <a:t>studies program for Sept 9mA shifts</a:t>
            </a:r>
            <a:endParaRPr lang="en-US" dirty="0">
              <a:latin typeface="Arial" charset="0"/>
              <a:cs typeface="Arial Unicode MS" charset="0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 Unicode MS" charset="0"/>
              </a:rPr>
              <a:t>Context</a:t>
            </a:r>
            <a:endParaRPr lang="en-US" dirty="0">
              <a:latin typeface="Arial" charset="0"/>
              <a:cs typeface="Arial Unicode MS" charset="0"/>
            </a:endParaRPr>
          </a:p>
          <a:p>
            <a:pPr lvl="1"/>
            <a:r>
              <a:rPr lang="en-US" dirty="0" smtClean="0">
                <a:latin typeface="Arial" charset="0"/>
                <a:cs typeface="Arial Unicode MS" charset="0"/>
              </a:rPr>
              <a:t>ILC Global Design Effort formally coming the end</a:t>
            </a:r>
          </a:p>
          <a:p>
            <a:pPr lvl="1"/>
            <a:r>
              <a:rPr lang="en-US" dirty="0" smtClean="0">
                <a:latin typeface="Arial" charset="0"/>
                <a:cs typeface="Arial Unicode MS" charset="0"/>
              </a:rPr>
              <a:t>Technical Design Report is being written</a:t>
            </a:r>
          </a:p>
          <a:p>
            <a:pPr lvl="1"/>
            <a:r>
              <a:rPr lang="en-US" dirty="0" smtClean="0">
                <a:latin typeface="Arial" charset="0"/>
                <a:cs typeface="Arial Unicode MS" charset="0"/>
              </a:rPr>
              <a:t>Sept 9mA studies will be the last before formal completion of the ILC Global </a:t>
            </a:r>
            <a:r>
              <a:rPr lang="en-US" dirty="0">
                <a:latin typeface="Arial" charset="0"/>
                <a:cs typeface="Arial Unicode MS" charset="0"/>
              </a:rPr>
              <a:t>D</a:t>
            </a:r>
            <a:r>
              <a:rPr lang="en-US" dirty="0" smtClean="0">
                <a:latin typeface="Arial" charset="0"/>
                <a:cs typeface="Arial Unicode MS" charset="0"/>
              </a:rPr>
              <a:t>esign Effort</a:t>
            </a:r>
          </a:p>
          <a:p>
            <a:pPr lvl="1"/>
            <a:endParaRPr lang="en-US" dirty="0" smtClean="0">
              <a:latin typeface="Arial" charset="0"/>
              <a:cs typeface="Arial Unicode MS" charset="0"/>
            </a:endParaRPr>
          </a:p>
          <a:p>
            <a:pPr lvl="1"/>
            <a:r>
              <a:rPr lang="en-US" i="1" dirty="0" smtClean="0">
                <a:latin typeface="Arial" charset="0"/>
                <a:cs typeface="Arial Unicode MS" charset="0"/>
              </a:rPr>
              <a:t>The most important ILC studies – shows that an ILC can be built and actually work</a:t>
            </a:r>
            <a:endParaRPr lang="en-US" i="1" dirty="0">
              <a:latin typeface="Arial" charset="0"/>
              <a:cs typeface="Arial Unicode MS" charset="0"/>
            </a:endParaRPr>
          </a:p>
          <a:p>
            <a:pPr lvl="1"/>
            <a:endParaRPr lang="en-US" dirty="0">
              <a:latin typeface="Arial" charset="0"/>
              <a:cs typeface="Arial Unicode MS" charset="0"/>
            </a:endParaRPr>
          </a:p>
          <a:p>
            <a:r>
              <a:rPr lang="en-US" dirty="0" smtClean="0">
                <a:latin typeface="Arial" charset="0"/>
                <a:cs typeface="Arial Unicode MS" charset="0"/>
              </a:rPr>
              <a:t>What should we try to accomplish in Sept…?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/>
            <a:fld id="{28128F88-E21C-6E45-A758-AA31BECBAE6B}" type="slidenum">
              <a:rPr lang="en-GB" sz="1400"/>
              <a:pPr eaLnBrk="1" hangingPunct="1"/>
              <a:t>2</a:t>
            </a:fld>
            <a:endParaRPr lang="en-GB" sz="140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Results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914400"/>
            <a:ext cx="8153400" cy="5334000"/>
          </a:xfrm>
        </p:spPr>
        <p:txBody>
          <a:bodyPr/>
          <a:lstStyle/>
          <a:p>
            <a:r>
              <a:rPr lang="en-US" sz="2000" dirty="0" smtClean="0"/>
              <a:t>Beam operation with 800us/4.5mA bunch trains, and…</a:t>
            </a:r>
          </a:p>
          <a:p>
            <a:pPr lvl="1"/>
            <a:r>
              <a:rPr lang="en-US" sz="1800" dirty="0"/>
              <a:t>G</a:t>
            </a:r>
            <a:r>
              <a:rPr lang="en-US" sz="1800" dirty="0" smtClean="0"/>
              <a:t>radients of all cavities in vector sum flat within +/-0.3%,</a:t>
            </a:r>
          </a:p>
          <a:p>
            <a:pPr lvl="1"/>
            <a:r>
              <a:rPr lang="en-US" sz="1800" dirty="0" smtClean="0"/>
              <a:t>All cavities in vector sum operating within 5-10% of quench</a:t>
            </a:r>
          </a:p>
          <a:p>
            <a:endParaRPr lang="en-US" sz="2000" dirty="0" smtClean="0"/>
          </a:p>
          <a:p>
            <a:r>
              <a:rPr lang="en-US" sz="2000" dirty="0"/>
              <a:t>First experience of ‘high gradient operations management’</a:t>
            </a:r>
          </a:p>
          <a:p>
            <a:pPr lvl="1"/>
            <a:r>
              <a:rPr lang="en-US" sz="1800" dirty="0"/>
              <a:t>Quench detection / exception handling</a:t>
            </a:r>
          </a:p>
          <a:p>
            <a:pPr lvl="1"/>
            <a:r>
              <a:rPr lang="en-US" sz="1800" dirty="0"/>
              <a:t>Gradient ‘soft limiter’ </a:t>
            </a:r>
            <a:r>
              <a:rPr lang="en-US" sz="1800" dirty="0" smtClean="0"/>
              <a:t>to dynamically prevent quenching</a:t>
            </a:r>
            <a:endParaRPr lang="en-US" sz="1800" dirty="0"/>
          </a:p>
          <a:p>
            <a:pPr lvl="1"/>
            <a:r>
              <a:rPr lang="en-US" sz="1800" dirty="0"/>
              <a:t>Data-point of running machine into quench with 800us/4.5mA</a:t>
            </a:r>
          </a:p>
          <a:p>
            <a:endParaRPr lang="en-US" sz="2000" dirty="0" smtClean="0"/>
          </a:p>
          <a:p>
            <a:r>
              <a:rPr lang="en-US" sz="2000" dirty="0" smtClean="0"/>
              <a:t>Beam operation with 800us/4.5mA bunch trains, and..</a:t>
            </a:r>
          </a:p>
          <a:p>
            <a:pPr lvl="1"/>
            <a:r>
              <a:rPr lang="en-US" sz="1800" dirty="0" smtClean="0"/>
              <a:t>RF forward power within ~</a:t>
            </a:r>
            <a:r>
              <a:rPr lang="en-US" sz="1800" dirty="0"/>
              <a:t>7% </a:t>
            </a:r>
            <a:r>
              <a:rPr lang="en-US" sz="1800" dirty="0" smtClean="0"/>
              <a:t>of klystron saturation</a:t>
            </a:r>
          </a:p>
          <a:p>
            <a:endParaRPr lang="en-US" sz="2200" dirty="0" smtClean="0"/>
          </a:p>
          <a:p>
            <a:r>
              <a:rPr lang="en-US" sz="2000" dirty="0"/>
              <a:t>R</a:t>
            </a:r>
            <a:r>
              <a:rPr lang="en-US" sz="2000" dirty="0" smtClean="0"/>
              <a:t>amp-up from ~zero to 800us/4.5mA pulses without quenching</a:t>
            </a:r>
            <a:endParaRPr lang="en-US" sz="1800" dirty="0" smtClean="0"/>
          </a:p>
          <a:p>
            <a:r>
              <a:rPr lang="en-US" sz="2000" dirty="0" smtClean="0"/>
              <a:t>Rapid recovery (‘crash test’): </a:t>
            </a:r>
            <a:r>
              <a:rPr lang="en-US" sz="2000" dirty="0"/>
              <a:t>800us/4.5mA -&gt; </a:t>
            </a:r>
            <a:r>
              <a:rPr lang="en-US" sz="2000" dirty="0" smtClean="0"/>
              <a:t>trip -</a:t>
            </a:r>
            <a:r>
              <a:rPr lang="en-US" sz="2000" dirty="0"/>
              <a:t>&gt; 800us/</a:t>
            </a:r>
            <a:r>
              <a:rPr lang="en-US" sz="2000" dirty="0" smtClean="0"/>
              <a:t>4.5mA</a:t>
            </a:r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John Carwardine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GDE PAC: May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E4773-787B-844B-9C74-78220DB76ED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8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74625" y="990600"/>
            <a:ext cx="8794750" cy="5402263"/>
          </a:xfrm>
          <a:prstGeom prst="rect">
            <a:avLst/>
          </a:prstGeom>
          <a:solidFill>
            <a:srgbClr val="9ED3D7"/>
          </a:solidFill>
          <a:ln w="25400">
            <a:noFill/>
            <a:round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b="1">
              <a:solidFill>
                <a:srgbClr val="000000"/>
              </a:solidFill>
            </a:endParaRPr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627938" cy="833438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i</a:t>
            </a:r>
            <a:r>
              <a:rPr lang="en-US" sz="2400" dirty="0" smtClean="0"/>
              <a:t>f we </a:t>
            </a:r>
            <a:r>
              <a:rPr lang="en-US" dirty="0" smtClean="0"/>
              <a:t>stopped now…</a:t>
            </a:r>
            <a:br>
              <a:rPr lang="en-US" dirty="0" smtClean="0"/>
            </a:br>
            <a:r>
              <a:rPr lang="en-US" sz="2400" dirty="0" smtClean="0"/>
              <a:t>System </a:t>
            </a:r>
            <a:r>
              <a:rPr lang="en-US" sz="2400" dirty="0"/>
              <a:t>T</a:t>
            </a:r>
            <a:r>
              <a:rPr lang="en-US" sz="2400" dirty="0" smtClean="0"/>
              <a:t>ests with Beam at </a:t>
            </a:r>
            <a:r>
              <a:rPr lang="en-US" sz="2400" dirty="0" smtClean="0"/>
              <a:t>FLASH</a:t>
            </a:r>
            <a:endParaRPr lang="en-US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2889193"/>
              </p:ext>
            </p:extLst>
          </p:nvPr>
        </p:nvGraphicFramePr>
        <p:xfrm>
          <a:off x="351528" y="1115922"/>
          <a:ext cx="8451473" cy="2098039"/>
        </p:xfrm>
        <a:graphic>
          <a:graphicData uri="http://schemas.openxmlformats.org/drawingml/2006/table">
            <a:tbl>
              <a:tblPr firstRow="1" bandRow="1">
                <a:effectLst/>
                <a:tableStyleId>{35758FB7-9AC5-4552-8A53-C91805E547FA}</a:tableStyleId>
              </a:tblPr>
              <a:tblGrid>
                <a:gridCol w="2772672"/>
                <a:gridCol w="2209800"/>
                <a:gridCol w="3469001"/>
              </a:tblGrid>
              <a:tr h="39624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baseline="0" dirty="0" smtClean="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sz="1600" b="1" i="1" dirty="0" smtClean="0">
                          <a:solidFill>
                            <a:srgbClr val="000000"/>
                          </a:solidFill>
                        </a:rPr>
                        <a:t>igh</a:t>
                      </a:r>
                      <a:r>
                        <a:rPr lang="en-US" sz="1600" b="1" i="1" baseline="0" dirty="0" smtClean="0">
                          <a:solidFill>
                            <a:srgbClr val="000000"/>
                          </a:solidFill>
                        </a:rPr>
                        <a:t> beam power and long bunch-trains </a:t>
                      </a:r>
                      <a:r>
                        <a:rPr lang="en-US" sz="1600" b="0" i="1" baseline="0" dirty="0" smtClean="0">
                          <a:solidFill>
                            <a:srgbClr val="000000"/>
                          </a:solidFill>
                        </a:rPr>
                        <a:t>(Sept 2009)</a:t>
                      </a:r>
                      <a:endParaRPr lang="en-US" sz="1600" b="0" i="1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19705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Metric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ILC Goal</a:t>
                      </a:r>
                      <a:endParaRPr lang="en-US" sz="14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800000"/>
                          </a:solidFill>
                        </a:rPr>
                        <a:t>Achieved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75491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Macro-pulse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 current</a:t>
                      </a:r>
                      <a:endParaRPr lang="en-US" sz="1400" b="1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9mA (5.8mA)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9mA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1442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B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unches per pulse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2400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</a:rPr>
                        <a:t>x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3nC (3MHz)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1800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</a:rPr>
                        <a:t>x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3nC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2400 x 2nC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9329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Cavities operating at high gradients,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 close to quench</a:t>
                      </a:r>
                      <a:endParaRPr lang="en-US" sz="1400" b="1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31.5MV/m +/-20%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4 cavities &gt; 30MV/m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4340" name="Rectangle 13"/>
          <p:cNvSpPr>
            <a:spLocks noChangeArrowheads="1"/>
          </p:cNvSpPr>
          <p:nvPr/>
        </p:nvSpPr>
        <p:spPr bwMode="auto">
          <a:xfrm>
            <a:off x="5334000" y="1511300"/>
            <a:ext cx="3465513" cy="1724549"/>
          </a:xfrm>
          <a:prstGeom prst="rect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b="1">
              <a:solidFill>
                <a:srgbClr val="000000"/>
              </a:solidFill>
            </a:endParaRPr>
          </a:p>
        </p:txBody>
      </p:sp>
      <p:graphicFrame>
        <p:nvGraphicFramePr>
          <p:cNvPr id="11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5555941"/>
              </p:ext>
            </p:extLst>
          </p:nvPr>
        </p:nvGraphicFramePr>
        <p:xfrm>
          <a:off x="354514" y="3416300"/>
          <a:ext cx="8451473" cy="2849880"/>
        </p:xfrm>
        <a:graphic>
          <a:graphicData uri="http://schemas.openxmlformats.org/drawingml/2006/table">
            <a:tbl>
              <a:tblPr firstRow="1" bandRow="1">
                <a:effectLst/>
                <a:tableStyleId>{35758FB7-9AC5-4552-8A53-C91805E547FA}</a:tableStyleId>
              </a:tblPr>
              <a:tblGrid>
                <a:gridCol w="2702827"/>
                <a:gridCol w="2276659"/>
                <a:gridCol w="3471987"/>
              </a:tblGrid>
              <a:tr h="39624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baseline="0" dirty="0" smtClean="0">
                          <a:solidFill>
                            <a:srgbClr val="000000"/>
                          </a:solidFill>
                        </a:rPr>
                        <a:t>Gradient operating margins </a:t>
                      </a:r>
                      <a:r>
                        <a:rPr lang="en-US" sz="1600" b="0" i="1" baseline="0" dirty="0" smtClean="0">
                          <a:solidFill>
                            <a:srgbClr val="000000"/>
                          </a:solidFill>
                        </a:rPr>
                        <a:t>(updated following Feb 2012 studies)</a:t>
                      </a:r>
                      <a:endParaRPr lang="en-US" sz="1600" b="0" i="1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19705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Metric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ILC Goal</a:t>
                      </a:r>
                      <a:endParaRPr lang="en-US" sz="14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800000"/>
                          </a:solidFill>
                        </a:rPr>
                        <a:t>Achieved</a:t>
                      </a:r>
                      <a:endParaRPr lang="en-US" sz="1600" b="1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75491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Cavity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 gradient flatness</a:t>
                      </a:r>
                      <a:r>
                        <a:rPr lang="en-US" sz="1400" b="1" baseline="0" dirty="0">
                          <a:solidFill>
                            <a:srgbClr val="800000"/>
                          </a:solidFill>
                        </a:rPr>
                        <a:t> 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 (all cavities in vector sum)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2% 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Symbol"/>
                        </a:rPr>
                        <a:t>D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V/V (800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Symbol"/>
                        </a:rPr>
                        <a:t>m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s, 5.8mA) (800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Symbol"/>
                        </a:rPr>
                        <a:t>m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s, 9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mA)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&lt;0.3% 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  <a:latin typeface="Symbol"/>
                        </a:rPr>
                        <a:t>D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V/V (800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  <a:latin typeface="Symbol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s, 4.5mA)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baseline="0" dirty="0" smtClean="0">
                          <a:solidFill>
                            <a:srgbClr val="0000FF"/>
                          </a:solidFill>
                        </a:rPr>
                        <a:t>First tests of automation for </a:t>
                      </a:r>
                      <a:r>
                        <a:rPr lang="en-US" sz="1400" i="1" baseline="0" dirty="0" err="1" smtClean="0">
                          <a:solidFill>
                            <a:srgbClr val="0000FF"/>
                          </a:solidFill>
                        </a:rPr>
                        <a:t>Pk</a:t>
                      </a:r>
                      <a:r>
                        <a:rPr lang="en-US" sz="1400" i="1" baseline="0" dirty="0" smtClean="0">
                          <a:solidFill>
                            <a:srgbClr val="0000FF"/>
                          </a:solidFill>
                        </a:rPr>
                        <a:t>/</a:t>
                      </a:r>
                      <a:r>
                        <a:rPr lang="en-US" sz="1400" i="1" baseline="0" dirty="0" err="1" smtClean="0">
                          <a:solidFill>
                            <a:srgbClr val="0000FF"/>
                          </a:solidFill>
                        </a:rPr>
                        <a:t>Ql</a:t>
                      </a:r>
                      <a:r>
                        <a:rPr lang="en-US" sz="1400" i="1" baseline="0" dirty="0" smtClean="0">
                          <a:solidFill>
                            <a:srgbClr val="0000FF"/>
                          </a:solidFill>
                        </a:rPr>
                        <a:t> control</a:t>
                      </a:r>
                      <a:r>
                        <a:rPr lang="en-US" sz="14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1442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G</a:t>
                      </a: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radient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 operating margin</a:t>
                      </a:r>
                      <a:endParaRPr lang="en-US" sz="1400" b="1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All cavities operating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within 3% of quench limits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baseline="0" dirty="0" smtClean="0">
                          <a:solidFill>
                            <a:srgbClr val="0000FF"/>
                          </a:solidFill>
                        </a:rPr>
                        <a:t>Some cavities within ~5% of quench</a:t>
                      </a:r>
                      <a:r>
                        <a:rPr lang="en-US" sz="1400" i="0" baseline="0" dirty="0" smtClean="0">
                          <a:solidFill>
                            <a:srgbClr val="0000FF"/>
                          </a:solidFill>
                        </a:rPr>
                        <a:t> (800us, 4.5mA)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baseline="0" dirty="0" smtClean="0">
                          <a:solidFill>
                            <a:srgbClr val="0000FF"/>
                          </a:solidFill>
                        </a:rPr>
                        <a:t>First tests of operations strategies for gradients close to quench</a:t>
                      </a:r>
                      <a:endParaRPr lang="en-US" sz="14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9329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Energy Stability</a:t>
                      </a:r>
                      <a:endParaRPr lang="en-US" sz="1400" b="1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0.1%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</a:rPr>
                        <a:t>rms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at 250GeV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&lt;0.15% p-p (0.4ms)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&lt;0.02% </a:t>
                      </a:r>
                      <a:r>
                        <a:rPr lang="en-US" sz="1400" dirty="0" err="1" smtClean="0"/>
                        <a:t>rms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(5Hz)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4342" name="Rectangle 13"/>
          <p:cNvSpPr>
            <a:spLocks noChangeArrowheads="1"/>
          </p:cNvSpPr>
          <p:nvPr/>
        </p:nvSpPr>
        <p:spPr bwMode="auto">
          <a:xfrm>
            <a:off x="5334000" y="3809794"/>
            <a:ext cx="3472972" cy="2438605"/>
          </a:xfrm>
          <a:prstGeom prst="rect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b="1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1000" y="6477000"/>
            <a:ext cx="2438400" cy="304800"/>
          </a:xfrm>
        </p:spPr>
        <p:txBody>
          <a:bodyPr/>
          <a:lstStyle/>
          <a:p>
            <a:r>
              <a:rPr lang="en-US" dirty="0" smtClean="0"/>
              <a:t>John Carwardine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GDE PAC: May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467600" y="6477000"/>
            <a:ext cx="990600" cy="304800"/>
          </a:xfrm>
        </p:spPr>
        <p:txBody>
          <a:bodyPr/>
          <a:lstStyle/>
          <a:p>
            <a:fld id="{BBCE4773-787B-844B-9C74-78220DB76ED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86734" y="2992939"/>
            <a:ext cx="5096972" cy="64633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Already a compelling demonstration that we could run an ILC at the specified parameters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717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Pushing the parameters beyond what we already have achieved (</a:t>
            </a:r>
            <a:r>
              <a:rPr lang="en-US" i="1" dirty="0" smtClean="0"/>
              <a:t>A yet stronger demo)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We’re not quite there with the demo that we can operate within ILC </a:t>
            </a:r>
            <a:r>
              <a:rPr lang="en-US" sz="2000" u="sng" dirty="0" smtClean="0"/>
              <a:t>gradient margins</a:t>
            </a:r>
          </a:p>
          <a:p>
            <a:pPr lvl="1"/>
            <a:r>
              <a:rPr lang="en-US" sz="1800" dirty="0" smtClean="0"/>
              <a:t>Gradient margins themselves</a:t>
            </a:r>
          </a:p>
          <a:p>
            <a:pPr lvl="1"/>
            <a:r>
              <a:rPr lang="en-US" sz="1800" dirty="0" smtClean="0"/>
              <a:t>Running at the ILC current (now 5.8mA)</a:t>
            </a:r>
          </a:p>
          <a:p>
            <a:pPr lvl="1"/>
            <a:r>
              <a:rPr lang="en-US" sz="1800" dirty="0"/>
              <a:t>Definitely want to spend some time understanding how to use the soft limiters </a:t>
            </a:r>
            <a:r>
              <a:rPr lang="en-US" sz="1800" dirty="0" err="1"/>
              <a:t>wrt</a:t>
            </a:r>
            <a:r>
              <a:rPr lang="en-US" sz="1800" dirty="0"/>
              <a:t> quench </a:t>
            </a:r>
            <a:r>
              <a:rPr lang="en-US" sz="1800" dirty="0" smtClean="0"/>
              <a:t>limits</a:t>
            </a:r>
          </a:p>
          <a:p>
            <a:pPr lvl="1"/>
            <a:r>
              <a:rPr lang="en-US" sz="1800" dirty="0" smtClean="0"/>
              <a:t>Can we dynamically recover from marginally starting to quench</a:t>
            </a:r>
            <a:endParaRPr lang="en-US" dirty="0" smtClean="0"/>
          </a:p>
          <a:p>
            <a:pPr lvl="1"/>
            <a:endParaRPr lang="en-US" sz="1800" dirty="0" smtClean="0"/>
          </a:p>
          <a:p>
            <a:r>
              <a:rPr lang="en-US" sz="2000" dirty="0" smtClean="0"/>
              <a:t>We also not quite there demonstrating operation with minimal </a:t>
            </a:r>
            <a:r>
              <a:rPr lang="en-US" sz="2000" u="sng" dirty="0" smtClean="0"/>
              <a:t>klystron power overhead</a:t>
            </a:r>
          </a:p>
          <a:p>
            <a:pPr lvl="1"/>
            <a:r>
              <a:rPr lang="en-US" sz="1800" dirty="0" smtClean="0"/>
              <a:t>Only one </a:t>
            </a:r>
            <a:r>
              <a:rPr lang="en-US" sz="1800" dirty="0" err="1" smtClean="0"/>
              <a:t>datapoint</a:t>
            </a:r>
            <a:r>
              <a:rPr lang="en-US" sz="1800" dirty="0" smtClean="0"/>
              <a:t> so far</a:t>
            </a:r>
          </a:p>
          <a:p>
            <a:endParaRPr lang="en-US" sz="2000" dirty="0" smtClean="0"/>
          </a:p>
          <a:p>
            <a:r>
              <a:rPr lang="en-US" sz="2000" dirty="0" smtClean="0"/>
              <a:t>Conclusion: demo context, we should push further with what we did in Feb</a:t>
            </a:r>
          </a:p>
          <a:p>
            <a:endParaRPr lang="en-US" sz="2000" dirty="0"/>
          </a:p>
          <a:p>
            <a:r>
              <a:rPr lang="en-US" sz="2000" dirty="0" smtClean="0"/>
              <a:t>What about any tests related to Klystron Cluster Scheme..?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50BD4-A630-C14D-897E-23B1EB3CCF4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82197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Characterization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can we do now that we’d want to include in the 9mA journal article(s)…?</a:t>
            </a:r>
          </a:p>
          <a:p>
            <a:endParaRPr lang="en-US" dirty="0"/>
          </a:p>
          <a:p>
            <a:r>
              <a:rPr lang="en-US" dirty="0" smtClean="0"/>
              <a:t>(My view) – we would want to show an understanding of the issues and limitations</a:t>
            </a:r>
          </a:p>
          <a:p>
            <a:pPr lvl="1"/>
            <a:r>
              <a:rPr lang="en-US" sz="2400" dirty="0" smtClean="0"/>
              <a:t>Characterize operation close to gradient margins</a:t>
            </a:r>
          </a:p>
          <a:p>
            <a:pPr lvl="1"/>
            <a:r>
              <a:rPr lang="en-US" sz="2400" dirty="0" smtClean="0"/>
              <a:t>Characterize operation close to power limits</a:t>
            </a:r>
          </a:p>
          <a:p>
            <a:pPr lvl="1"/>
            <a:endParaRPr lang="en-US" sz="2400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50BD4-A630-C14D-897E-23B1EB3CCF4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00740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89919" y="3540125"/>
            <a:ext cx="2943523" cy="26233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 descr="KlystronSaturation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779"/>
          <a:stretch/>
        </p:blipFill>
        <p:spPr>
          <a:xfrm>
            <a:off x="3486001" y="1004967"/>
            <a:ext cx="5451773" cy="5408533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89919" y="1229953"/>
            <a:ext cx="4402706" cy="19132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19" y="64790"/>
            <a:ext cx="88779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Evaluating </a:t>
            </a:r>
            <a:r>
              <a:rPr lang="en-US" sz="28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rf</a:t>
            </a:r>
            <a:r>
              <a:rPr lang="en-US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power overhead requirements</a:t>
            </a:r>
          </a:p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(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4.5mA/800us bunch trains)</a:t>
            </a:r>
            <a:endParaRPr lang="en-U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69" y="3540125"/>
            <a:ext cx="2911773" cy="262338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21669" y="1337052"/>
            <a:ext cx="43021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K</a:t>
            </a:r>
            <a:r>
              <a:rPr lang="en-US" sz="2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lystron high voltage was reduced from 108KV to 86.5KV so that the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rf</a:t>
            </a:r>
            <a:r>
              <a:rPr lang="en-US" sz="2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output just saturated during the fill</a:t>
            </a: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The required beam-on power ended up being ~7% below saturation</a:t>
            </a:r>
          </a:p>
        </p:txBody>
      </p:sp>
      <p:sp useBgFill="1">
        <p:nvSpPr>
          <p:cNvPr id="28" name="TextBox 27"/>
          <p:cNvSpPr txBox="1"/>
          <p:nvPr/>
        </p:nvSpPr>
        <p:spPr>
          <a:xfrm>
            <a:off x="4460872" y="5216826"/>
            <a:ext cx="4429278" cy="646331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Response to step up is slower because the klystron cannot deliver the power demanded</a:t>
            </a:r>
            <a:endParaRPr lang="en-US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829154" y="2968268"/>
            <a:ext cx="113737" cy="9180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038422" y="2692875"/>
            <a:ext cx="681673" cy="119348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John Carwardine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GDE PAC: May 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00A0-5022-954C-8BE2-78BD479FB08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70296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169" t="16605" r="4081" b="15130"/>
          <a:stretch/>
        </p:blipFill>
        <p:spPr>
          <a:xfrm>
            <a:off x="0" y="914400"/>
            <a:ext cx="9144000" cy="51206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TTF/FLASH layout 9mA Experiment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John Carwardine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GDE PAC: May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BE2F5-AB9F-A540-8C4B-9301F4FA729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6459" y="3646449"/>
            <a:ext cx="4755007" cy="19389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An issue for studying gradient margins: not all cavities reach their quench limits at the same time (impact of being close to quench may not be visible on VS)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51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characterize operation close to quench…?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Questions (still) to be answered</a:t>
            </a:r>
          </a:p>
          <a:p>
            <a:pPr lvl="1"/>
            <a:r>
              <a:rPr lang="en-US" i="1" dirty="0" smtClean="0"/>
              <a:t>How does stability change as we get closer to quench limits</a:t>
            </a:r>
          </a:p>
          <a:p>
            <a:pPr lvl="1"/>
            <a:r>
              <a:rPr lang="en-US" i="1" dirty="0" smtClean="0"/>
              <a:t>Is there a knee or </a:t>
            </a:r>
            <a:r>
              <a:rPr lang="en-US" i="1" dirty="0"/>
              <a:t>a</a:t>
            </a:r>
            <a:r>
              <a:rPr lang="en-US" i="1" dirty="0" smtClean="0"/>
              <a:t> hard threshold on how close we can run?</a:t>
            </a:r>
          </a:p>
          <a:p>
            <a:pPr lvl="1"/>
            <a:r>
              <a:rPr lang="en-US" dirty="0" smtClean="0"/>
              <a:t>…</a:t>
            </a:r>
          </a:p>
          <a:p>
            <a:endParaRPr lang="en-US" dirty="0"/>
          </a:p>
          <a:p>
            <a:r>
              <a:rPr lang="en-US" dirty="0" smtClean="0"/>
              <a:t>Conditions</a:t>
            </a:r>
          </a:p>
          <a:p>
            <a:pPr lvl="1"/>
            <a:r>
              <a:rPr lang="en-US" dirty="0" smtClean="0"/>
              <a:t>Reduce number of cavities in VS to get some number of cavities all very close to the quench limits (VS dominated by cavities close to quench)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50BD4-A630-C14D-897E-23B1EB3CCF4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842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TF_FLASH_Templat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TTF_FLASH_Template.pot</Template>
  <TotalTime>110</TotalTime>
  <Words>890</Words>
  <Application>Microsoft Macintosh PowerPoint</Application>
  <PresentationFormat>On-screen Show (4:3)</PresentationFormat>
  <Paragraphs>128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Unicode MS</vt:lpstr>
      <vt:lpstr>Calibri</vt:lpstr>
      <vt:lpstr>ＭＳ Ｐゴシック</vt:lpstr>
      <vt:lpstr>TTF_FLASH_Template</vt:lpstr>
      <vt:lpstr>9mA webex meeting 3rd July 2012</vt:lpstr>
      <vt:lpstr>‘Missing Measurements’: studies program for Sept 9mA shifts</vt:lpstr>
      <vt:lpstr>Key Results</vt:lpstr>
      <vt:lpstr>if we stopped now… System Tests with Beam at FLASH</vt:lpstr>
      <vt:lpstr>Pushing the parameters beyond what we already have achieved (A yet stronger demo)</vt:lpstr>
      <vt:lpstr>Characterization context</vt:lpstr>
      <vt:lpstr>PowerPoint Presentation</vt:lpstr>
      <vt:lpstr>TTF/FLASH layout 9mA Experiment</vt:lpstr>
      <vt:lpstr>How to characterize operation close to quench…?</vt:lpstr>
      <vt:lpstr>How to characterize operation close to klystron saturation…?</vt:lpstr>
      <vt:lpstr>PowerPoint Presentation</vt:lpstr>
    </vt:vector>
  </TitlesOfParts>
  <Company>Argonne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Carwardine</dc:creator>
  <cp:lastModifiedBy>John Carwardine</cp:lastModifiedBy>
  <cp:revision>15</cp:revision>
  <dcterms:created xsi:type="dcterms:W3CDTF">2011-01-03T18:26:34Z</dcterms:created>
  <dcterms:modified xsi:type="dcterms:W3CDTF">2012-07-03T14:17:23Z</dcterms:modified>
</cp:coreProperties>
</file>