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-20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7406BD50-E1D5-2A4D-9B6F-0C757D96609C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-109" charset="0"/>
                <a:ea typeface="+mn-ea"/>
                <a:cs typeface="Arial Unicode MS" pitchFamily="-109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  <a:cs typeface="Arial Unicode MS" charset="0"/>
              </a:defRPr>
            </a:lvl1pPr>
          </a:lstStyle>
          <a:p>
            <a:fld id="{477814B0-3CE7-A647-9D20-188DD75AE71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50177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ＭＳ Ｐゴシック" pitchFamily="-109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9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pic>
        <p:nvPicPr>
          <p:cNvPr id="7" name="Picture 11" descr="1024_greendot_divid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7" descr="ilccolor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5" descr="xfel-logo.emf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8" descr="flash-logo-new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11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B23BF480-55A7-A345-AC10-CD841EDF3FE7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12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9D5178AA-2E34-DD49-93AD-C233CD16BAF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094220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F274FA-3273-0E4C-87D5-64E5ACBD48D1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2120DD7-7FCD-B643-A3FF-B7F472FAA82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0673306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DE91AFB-ABB3-BD46-BDEE-F1574A8EFAB6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9D02497-0714-2F4B-B5B4-DF2FDC8AE2D7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3309032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9999A02-1DF8-6946-AB73-3F4846F5239A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581F37-F4C0-8744-BA45-A013B3EDDE5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694238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78CF2E-D14F-C142-B01C-D17C49FC2DDB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E948CC1-44EF-7D40-9CE5-47649DCC55D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83183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1FC7C49-249F-274B-84B2-2EBDB4E451F1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D6A7EB-A191-C74A-84DF-00F95AB3111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22877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51DEDD-7DD8-9742-8D98-20FACA420828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2BAE05-3992-F749-8C8F-526F58C2A81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925865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B58AFB7-EB37-7046-9354-B97F09A4C00E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A3D702-E7B8-DC43-B1F7-F026D80235C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190818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F0F0C13-D3BB-8E4F-9F46-8090A2474861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70C424-EA68-754E-8961-EB699C481AB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8367869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2A67EF8-234B-144E-BFFC-5971766E61DE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E5CB44-AFB3-F64D-A46D-66164B91102E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799721"/>
      </p:ext>
    </p:extLst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1FB45F2-CA21-2640-BF0D-F69680F5A8B2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3DE2B3-2A4B-4945-A4B5-99461132F18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6636809"/>
      </p:ext>
    </p:extLst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5" Type="http://schemas.openxmlformats.org/officeDocument/2006/relationships/image" Target="../media/image3.emf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Arial Unicode MS" charset="0"/>
              </a:defRPr>
            </a:lvl1pPr>
          </a:lstStyle>
          <a:p>
            <a:fld id="{459704EC-B5D9-EE45-BFE6-89AA5E44E86D}" type="datetime1">
              <a:rPr lang="en-US"/>
              <a:pPr/>
              <a:t>17/07/2012</a:t>
            </a:fld>
            <a:endParaRPr lang="en-GB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600" b="1" dirty="0">
                <a:solidFill>
                  <a:srgbClr val="23346C"/>
                </a:solidFill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Arial Unicode MS" charset="0"/>
              </a:defRPr>
            </a:lvl1pPr>
          </a:lstStyle>
          <a:p>
            <a:fld id="{9F8CF85F-BBCA-8446-84A4-DE6D8D50633E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ea typeface="+mn-ea"/>
              <a:cs typeface="+mn-cs"/>
            </a:endParaRPr>
          </a:p>
        </p:txBody>
      </p:sp>
      <p:sp>
        <p:nvSpPr>
          <p:cNvPr id="1032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071563" y="76200"/>
            <a:ext cx="7358062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1033" name="Picture 9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4" name="Picture 10" descr="ilccolo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13" y="0"/>
            <a:ext cx="601662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5" name="Picture 11" descr="1024_greendot_divider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838200"/>
            <a:ext cx="8251825" cy="161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5" descr="xfel-logo.emf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r="6097" b="16667"/>
          <a:stretch>
            <a:fillRect/>
          </a:stretch>
        </p:blipFill>
        <p:spPr bwMode="auto">
          <a:xfrm>
            <a:off x="112713" y="428625"/>
            <a:ext cx="8159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8" descr="flash-logo-new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38" y="822325"/>
            <a:ext cx="792162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 xmlns:p14="http://schemas.microsoft.com/office/powerpoint/2010/main">
    <p:fade/>
  </p:transition>
  <p:hf hdr="0" ft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+mj-lt"/>
          <a:ea typeface="ＭＳ Ｐゴシック" charset="0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400">
          <a:solidFill>
            <a:srgbClr val="23346C"/>
          </a:solidFill>
          <a:latin typeface="Arial" charset="0"/>
          <a:ea typeface="ＭＳ Ｐゴシック" charset="0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rgbClr val="800000"/>
          </a:solidFill>
          <a:latin typeface="+mn-lt"/>
          <a:ea typeface="ＭＳ Ｐゴシック" charset="0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9mA </a:t>
            </a:r>
            <a:r>
              <a:rPr lang="en-US" dirty="0" err="1" smtClean="0"/>
              <a:t>webex</a:t>
            </a:r>
            <a:r>
              <a:rPr lang="en-US" dirty="0" smtClean="0"/>
              <a:t> meeting on 17</a:t>
            </a:r>
            <a:r>
              <a:rPr lang="en-US" baseline="30000" dirty="0" smtClean="0"/>
              <a:t>th</a:t>
            </a:r>
            <a:r>
              <a:rPr lang="en-US" dirty="0" smtClean="0"/>
              <a:t> July</a:t>
            </a:r>
            <a:br>
              <a:rPr lang="en-US" dirty="0" smtClean="0"/>
            </a:br>
            <a:r>
              <a:rPr lang="en-US" dirty="0" smtClean="0"/>
              <a:t>Notes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General Updates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John: 9mA studies are confirmed for KW38 (week of Sept 17) but actual dates not yet fixed. </a:t>
            </a:r>
            <a:r>
              <a:rPr lang="en-US" sz="1600" dirty="0" err="1" smtClean="0">
                <a:solidFill>
                  <a:srgbClr val="000000"/>
                </a:solidFill>
              </a:rPr>
              <a:t>Julien</a:t>
            </a:r>
            <a:r>
              <a:rPr lang="en-US" sz="1600" dirty="0" smtClean="0">
                <a:solidFill>
                  <a:srgbClr val="000000"/>
                </a:solidFill>
              </a:rPr>
              <a:t>: FYI, there is a big event at DESY on Sept 19</a:t>
            </a:r>
            <a:r>
              <a:rPr lang="en-US" sz="1600" baseline="30000" dirty="0" smtClean="0">
                <a:solidFill>
                  <a:srgbClr val="000000"/>
                </a:solidFill>
              </a:rPr>
              <a:t>th</a:t>
            </a: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 err="1" smtClean="0">
                <a:solidFill>
                  <a:srgbClr val="000000"/>
                </a:solidFill>
              </a:rPr>
              <a:t>Valeri</a:t>
            </a:r>
            <a:r>
              <a:rPr lang="en-US" sz="1600" dirty="0" smtClean="0">
                <a:solidFill>
                  <a:srgbClr val="000000"/>
                </a:solidFill>
              </a:rPr>
              <a:t>: new gun has been working well so far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Christian: will be doing studies with </a:t>
            </a:r>
            <a:r>
              <a:rPr lang="en-US" sz="1600" dirty="0" err="1" smtClean="0">
                <a:solidFill>
                  <a:srgbClr val="000000"/>
                </a:solidFill>
              </a:rPr>
              <a:t>uTCA</a:t>
            </a:r>
            <a:r>
              <a:rPr lang="en-US" sz="1600" dirty="0" smtClean="0">
                <a:solidFill>
                  <a:srgbClr val="000000"/>
                </a:solidFill>
              </a:rPr>
              <a:t> LLRF test system weekend. Electronics racks are located in the FLASH tunnel to mimic radiation environment they will see at XFEL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New quench server has been implemented that should be more robust against false trips than in </a:t>
            </a:r>
            <a:r>
              <a:rPr lang="en-US" sz="1600" dirty="0" smtClean="0">
                <a:solidFill>
                  <a:srgbClr val="000000"/>
                </a:solidFill>
              </a:rPr>
              <a:t>Feb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John: please consider whether there are specific studies that we’d want to do for inclusion in the planned 9mA Journal article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 smtClean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6458470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Klystron </a:t>
            </a:r>
            <a:r>
              <a:rPr lang="en-US" sz="1600" dirty="0">
                <a:solidFill>
                  <a:srgbClr val="000000"/>
                </a:solidFill>
              </a:rPr>
              <a:t>saturation studies</a:t>
            </a:r>
          </a:p>
          <a:p>
            <a:r>
              <a:rPr lang="en-US" sz="1600" dirty="0">
                <a:solidFill>
                  <a:srgbClr val="000000"/>
                </a:solidFill>
              </a:rPr>
              <a:t>Shin: increasing beam current would be the desired option for increasing klystron power during flat-top. Also needed for gradient operation study with beam loading. We need an update from </a:t>
            </a:r>
            <a:r>
              <a:rPr lang="en-US" sz="1600" dirty="0" err="1">
                <a:solidFill>
                  <a:srgbClr val="000000"/>
                </a:solidFill>
              </a:rPr>
              <a:t>Siggi</a:t>
            </a:r>
            <a:r>
              <a:rPr lang="en-US" sz="1600" dirty="0">
                <a:solidFill>
                  <a:srgbClr val="000000"/>
                </a:solidFill>
              </a:rPr>
              <a:t> on gun/transport</a:t>
            </a:r>
          </a:p>
          <a:p>
            <a:r>
              <a:rPr lang="en-US" sz="1600" dirty="0" err="1">
                <a:solidFill>
                  <a:srgbClr val="000000"/>
                </a:solidFill>
              </a:rPr>
              <a:t>Valeri</a:t>
            </a:r>
            <a:r>
              <a:rPr lang="en-US" sz="1600" dirty="0">
                <a:solidFill>
                  <a:srgbClr val="000000"/>
                </a:solidFill>
              </a:rPr>
              <a:t>: it could be quite difficult to increase beam current due to transport issues (even if gun delivers the charge). Experience from Feb shows this</a:t>
            </a:r>
            <a:endParaRPr lang="en-US" sz="1200" dirty="0">
              <a:solidFill>
                <a:srgbClr val="000000"/>
              </a:solidFill>
            </a:endParaRPr>
          </a:p>
          <a:p>
            <a:r>
              <a:rPr lang="en-US" sz="1600" dirty="0" err="1">
                <a:solidFill>
                  <a:srgbClr val="000000"/>
                </a:solidFill>
              </a:rPr>
              <a:t>Valeri</a:t>
            </a:r>
            <a:r>
              <a:rPr lang="en-US" sz="1600" dirty="0">
                <a:solidFill>
                  <a:srgbClr val="000000"/>
                </a:solidFill>
              </a:rPr>
              <a:t>: yes, it would be possible to lengthen the fill time to &gt;700us to reduce fill power (we used 660us in Feb) while maintaining flat-top power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Brian: we should measure transfer function LLRF drive to klystron o/p</a:t>
            </a:r>
          </a:p>
          <a:p>
            <a:r>
              <a:rPr lang="en-US" sz="1600" dirty="0">
                <a:solidFill>
                  <a:srgbClr val="000000"/>
                </a:solidFill>
              </a:rPr>
              <a:t>Brian: is drive amplifier saturation a problem? In Feb, we avoided this situation by reducing the attenuation in the klystron drive chain</a:t>
            </a:r>
          </a:p>
          <a:p>
            <a:r>
              <a:rPr lang="en-US" sz="1600" dirty="0">
                <a:solidFill>
                  <a:srgbClr val="000000"/>
                </a:solidFill>
              </a:rPr>
              <a:t>Christian: observed drift in stability during Feb saturation study (Shin’s slide) – was this due to some automation scripts? Christian will check </a:t>
            </a:r>
            <a:r>
              <a:rPr lang="en-US" sz="1600" dirty="0" err="1">
                <a:solidFill>
                  <a:srgbClr val="000000"/>
                </a:solidFill>
              </a:rPr>
              <a:t>daq</a:t>
            </a:r>
            <a:r>
              <a:rPr lang="en-US" sz="1600" dirty="0">
                <a:solidFill>
                  <a:srgbClr val="000000"/>
                </a:solidFill>
              </a:rPr>
              <a:t> data (needs timestamps for </a:t>
            </a:r>
            <a:r>
              <a:rPr lang="en-US" sz="1600" dirty="0" err="1">
                <a:solidFill>
                  <a:srgbClr val="000000"/>
                </a:solidFill>
              </a:rPr>
              <a:t>daq</a:t>
            </a:r>
            <a:r>
              <a:rPr lang="en-US" sz="1600" dirty="0">
                <a:solidFill>
                  <a:srgbClr val="000000"/>
                </a:solidFill>
              </a:rPr>
              <a:t>)</a:t>
            </a:r>
          </a:p>
          <a:p>
            <a:r>
              <a:rPr lang="en-US" sz="1600" dirty="0">
                <a:solidFill>
                  <a:srgbClr val="000000"/>
                </a:solidFill>
              </a:rPr>
              <a:t>Other options for having higher relative klystron power during flat-top than during fill time?</a:t>
            </a:r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57681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Notes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600" dirty="0" smtClean="0">
                <a:solidFill>
                  <a:srgbClr val="000000"/>
                </a:solidFill>
              </a:rPr>
              <a:t>John: could we do the study on ACC45 instead of ACC67 and then increase the average loaded Qs? (gradient spread is lower)</a:t>
            </a:r>
          </a:p>
          <a:p>
            <a:r>
              <a:rPr lang="en-US" sz="1600" dirty="0" err="1" smtClean="0">
                <a:solidFill>
                  <a:srgbClr val="000000"/>
                </a:solidFill>
              </a:rPr>
              <a:t>Julien</a:t>
            </a:r>
            <a:r>
              <a:rPr lang="en-US" sz="1600" dirty="0" smtClean="0">
                <a:solidFill>
                  <a:srgbClr val="000000"/>
                </a:solidFill>
              </a:rPr>
              <a:t>: ACC45 has stub tuners not motorized couplers, so much more difficult to change the </a:t>
            </a:r>
            <a:r>
              <a:rPr lang="en-US" sz="1600" dirty="0" err="1" smtClean="0">
                <a:solidFill>
                  <a:srgbClr val="000000"/>
                </a:solidFill>
              </a:rPr>
              <a:t>Qls</a:t>
            </a:r>
            <a:endParaRPr lang="en-US" sz="1600" dirty="0" smtClean="0">
              <a:solidFill>
                <a:srgbClr val="000000"/>
              </a:solidFill>
            </a:endParaRPr>
          </a:p>
          <a:p>
            <a:r>
              <a:rPr lang="en-US" sz="1600" dirty="0" smtClean="0">
                <a:solidFill>
                  <a:srgbClr val="000000"/>
                </a:solidFill>
              </a:rPr>
              <a:t>John: </a:t>
            </a:r>
            <a:r>
              <a:rPr lang="en-US" sz="1600" dirty="0" smtClean="0">
                <a:solidFill>
                  <a:srgbClr val="000000"/>
                </a:solidFill>
              </a:rPr>
              <a:t>could </a:t>
            </a:r>
            <a:r>
              <a:rPr lang="en-US" sz="1600" dirty="0" smtClean="0">
                <a:solidFill>
                  <a:srgbClr val="000000"/>
                </a:solidFill>
              </a:rPr>
              <a:t>we </a:t>
            </a:r>
            <a:r>
              <a:rPr lang="en-US" sz="1600" dirty="0" smtClean="0">
                <a:solidFill>
                  <a:srgbClr val="000000"/>
                </a:solidFill>
              </a:rPr>
              <a:t>increase the flat-top power by running all the cavities off resonance during the flat-top</a:t>
            </a:r>
            <a:r>
              <a:rPr lang="en-US" sz="1600" dirty="0" smtClean="0">
                <a:solidFill>
                  <a:srgbClr val="000000"/>
                </a:solidFill>
              </a:rPr>
              <a:t>?</a:t>
            </a:r>
            <a:endParaRPr lang="en-US" sz="1600" dirty="0" smtClean="0">
              <a:solidFill>
                <a:srgbClr val="000000"/>
              </a:solidFill>
            </a:endParaRPr>
          </a:p>
          <a:p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Other items</a:t>
            </a:r>
          </a:p>
          <a:p>
            <a:r>
              <a:rPr lang="en-US" sz="1600" dirty="0" err="1" smtClean="0">
                <a:solidFill>
                  <a:srgbClr val="000000"/>
                </a:solidFill>
              </a:rPr>
              <a:t>Julien</a:t>
            </a:r>
            <a:r>
              <a:rPr lang="en-US" sz="1600" dirty="0" smtClean="0">
                <a:solidFill>
                  <a:srgbClr val="000000"/>
                </a:solidFill>
              </a:rPr>
              <a:t>: during Sept study, we should measure the increased </a:t>
            </a:r>
            <a:r>
              <a:rPr lang="en-US" sz="1600" dirty="0" err="1" smtClean="0">
                <a:solidFill>
                  <a:srgbClr val="000000"/>
                </a:solidFill>
              </a:rPr>
              <a:t>rf</a:t>
            </a:r>
            <a:r>
              <a:rPr lang="en-US" sz="1600" dirty="0" smtClean="0">
                <a:solidFill>
                  <a:srgbClr val="000000"/>
                </a:solidFill>
              </a:rPr>
              <a:t> power required to flattening the gradients with </a:t>
            </a:r>
            <a:r>
              <a:rPr lang="en-US" sz="1600" dirty="0" err="1" smtClean="0">
                <a:solidFill>
                  <a:srgbClr val="000000"/>
                </a:solidFill>
              </a:rPr>
              <a:t>Pk</a:t>
            </a:r>
            <a:r>
              <a:rPr lang="en-US" sz="1600" dirty="0" smtClean="0">
                <a:solidFill>
                  <a:srgbClr val="000000"/>
                </a:solidFill>
              </a:rPr>
              <a:t>/</a:t>
            </a:r>
            <a:r>
              <a:rPr lang="en-US" sz="1600" dirty="0" err="1" smtClean="0">
                <a:solidFill>
                  <a:srgbClr val="000000"/>
                </a:solidFill>
              </a:rPr>
              <a:t>Ql</a:t>
            </a:r>
            <a:r>
              <a:rPr lang="en-US" sz="1600" dirty="0" smtClean="0">
                <a:solidFill>
                  <a:srgbClr val="000000"/>
                </a:solidFill>
              </a:rPr>
              <a:t> control</a:t>
            </a:r>
          </a:p>
          <a:p>
            <a:r>
              <a:rPr lang="en-US" sz="1600" dirty="0">
                <a:solidFill>
                  <a:srgbClr val="000000"/>
                </a:solidFill>
              </a:rPr>
              <a:t>Shin: propose to </a:t>
            </a:r>
            <a:r>
              <a:rPr lang="en-US" sz="1600" dirty="0" smtClean="0">
                <a:solidFill>
                  <a:srgbClr val="000000"/>
                </a:solidFill>
              </a:rPr>
              <a:t>study what </a:t>
            </a:r>
            <a:r>
              <a:rPr lang="en-US" sz="1600" dirty="0">
                <a:solidFill>
                  <a:srgbClr val="000000"/>
                </a:solidFill>
              </a:rPr>
              <a:t>happens operationally if we dynamically lose a </a:t>
            </a:r>
            <a:r>
              <a:rPr lang="en-US" sz="1600" dirty="0" err="1">
                <a:solidFill>
                  <a:srgbClr val="000000"/>
                </a:solidFill>
              </a:rPr>
              <a:t>piezo</a:t>
            </a:r>
            <a:r>
              <a:rPr lang="en-US" sz="1600" dirty="0">
                <a:solidFill>
                  <a:srgbClr val="000000"/>
                </a:solidFill>
              </a:rPr>
              <a:t> on a single </a:t>
            </a:r>
            <a:r>
              <a:rPr lang="en-US" sz="1600" dirty="0" smtClean="0">
                <a:solidFill>
                  <a:srgbClr val="000000"/>
                </a:solidFill>
              </a:rPr>
              <a:t>cavity and hence lose LFD compensation</a:t>
            </a:r>
            <a:endParaRPr lang="en-US" sz="1600" dirty="0">
              <a:solidFill>
                <a:srgbClr val="000000"/>
              </a:solidFill>
            </a:endParaRPr>
          </a:p>
          <a:p>
            <a:endParaRPr lang="en-US" sz="1600" dirty="0" smtClean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For next meeting (31 July)</a:t>
            </a:r>
          </a:p>
          <a:p>
            <a:r>
              <a:rPr lang="en-US" sz="1600" dirty="0" smtClean="0">
                <a:solidFill>
                  <a:srgbClr val="000000"/>
                </a:solidFill>
              </a:rPr>
              <a:t>Gustavo will </a:t>
            </a:r>
            <a:r>
              <a:rPr lang="en-US" sz="1600" dirty="0">
                <a:solidFill>
                  <a:srgbClr val="000000"/>
                </a:solidFill>
              </a:rPr>
              <a:t>show </a:t>
            </a:r>
            <a:r>
              <a:rPr lang="en-US" sz="1600" dirty="0" smtClean="0">
                <a:solidFill>
                  <a:srgbClr val="000000"/>
                </a:solidFill>
              </a:rPr>
              <a:t>results of additional analysis from </a:t>
            </a:r>
            <a:r>
              <a:rPr lang="en-US" sz="1600" dirty="0">
                <a:solidFill>
                  <a:srgbClr val="000000"/>
                </a:solidFill>
              </a:rPr>
              <a:t>Feb saturation </a:t>
            </a:r>
            <a:r>
              <a:rPr lang="en-US" sz="1600" dirty="0" smtClean="0">
                <a:solidFill>
                  <a:srgbClr val="000000"/>
                </a:solidFill>
              </a:rPr>
              <a:t>study</a:t>
            </a:r>
          </a:p>
          <a:p>
            <a:r>
              <a:rPr lang="en-US" sz="1600" dirty="0" err="1" smtClean="0">
                <a:solidFill>
                  <a:srgbClr val="000000"/>
                </a:solidFill>
              </a:rPr>
              <a:t>Julien</a:t>
            </a:r>
            <a:r>
              <a:rPr lang="en-US" sz="1600" dirty="0" smtClean="0">
                <a:solidFill>
                  <a:srgbClr val="000000"/>
                </a:solidFill>
              </a:rPr>
              <a:t> will look at the proposal to use detuning to increase flat-top power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C4967A-8E7D-4144-A07A-6C4638A004E5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704375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TTF_FLASH_Templat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TTF_FLASH_Template.pot</Template>
  <TotalTime>7</TotalTime>
  <Words>475</Words>
  <Application>Microsoft Macintosh PowerPoint</Application>
  <PresentationFormat>On-screen Show (4:3)</PresentationFormat>
  <Paragraphs>31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TTF_FLASH_Template</vt:lpstr>
      <vt:lpstr>9mA webex meeting on 17th July Notes (1)</vt:lpstr>
      <vt:lpstr>Notes (2)</vt:lpstr>
      <vt:lpstr>Notes (2)</vt:lpstr>
    </vt:vector>
  </TitlesOfParts>
  <Company>Argonne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Carwardine</dc:creator>
  <cp:lastModifiedBy>John Carwardine</cp:lastModifiedBy>
  <cp:revision>4</cp:revision>
  <dcterms:created xsi:type="dcterms:W3CDTF">2011-01-03T18:26:34Z</dcterms:created>
  <dcterms:modified xsi:type="dcterms:W3CDTF">2012-07-17T14:35:42Z</dcterms:modified>
</cp:coreProperties>
</file>