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2" r:id="rId6"/>
    <p:sldId id="261" r:id="rId7"/>
    <p:sldId id="25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167" autoAdjust="0"/>
  </p:normalViewPr>
  <p:slideViewPr>
    <p:cSldViewPr snapToGrid="0">
      <p:cViewPr varScale="1">
        <p:scale>
          <a:sx n="101" d="100"/>
          <a:sy n="101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156783D8-ADFB-F34E-BF5C-266320B71A7D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64FF4A7D-FC4B-0A4B-AEC9-39CEDE76C96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4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88D016C2-F98E-1947-8C61-DB7465116690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1B686C7B-7CF8-4549-949B-54302726ABB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68536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BF098-1169-0343-9C27-AA1BF7C24CFF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CABB07-2341-5642-AB14-2EA03D1B96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02988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F583A5-445B-1849-AB8C-2A82DEB8131E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EB39A-7338-BC4F-9437-ABB7DE9A760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2219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C749D3-AC23-3B48-BE0C-BBB093ECA5C3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C4967A-8E7D-4144-A07A-6C4638A004E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68179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389B7-2A8A-0943-82DA-6103BAD5DAB5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60E75-F79B-3C47-B145-FA09D742DD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708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AA6B96-2AC7-CA4C-9284-354752058FF8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7DB79C-2196-8F48-A1E9-67F2278F6A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757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A94146-2ABA-674B-A018-F7D24BE3F2DB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E6588B-EC25-8843-9EC5-0373AA2852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1343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A7EC06-31CD-1349-8149-1FEA5D26582C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E7894C-4480-B445-B96B-A17F7E799A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36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84556C-BBDA-4C46-BABD-E7F9D626E9E7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DA603-14E7-F742-9C1D-BF8F0FCF0C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9720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FEF6C5-A635-744D-8E1A-35D217DACB21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008DC0-A4C8-3647-B351-6AFD176260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53314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61A361-3AEF-4244-A3FE-6EF6FFA50B8E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29698F-8BCA-184B-BAAA-30F2566CA0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411320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 Unicode MS" charset="0"/>
              </a:defRPr>
            </a:lvl1pPr>
          </a:lstStyle>
          <a:p>
            <a:fld id="{B6139563-00D2-8D4C-B023-17F2D83B3FCC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 Unicode MS" charset="0"/>
              </a:defRPr>
            </a:lvl1pPr>
          </a:lstStyle>
          <a:p>
            <a:fld id="{E7C2FBA8-B15F-1445-997E-49C48C55BA0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Klystron saturation studies planning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9mA meeting, 17</a:t>
            </a:r>
            <a:r>
              <a:rPr lang="en-US" baseline="30000" dirty="0" smtClean="0">
                <a:latin typeface="Arial" charset="0"/>
                <a:cs typeface="Arial Unicode MS" charset="0"/>
              </a:rPr>
              <a:t>th</a:t>
            </a:r>
            <a:r>
              <a:rPr lang="en-US" dirty="0" smtClean="0">
                <a:latin typeface="Arial" charset="0"/>
                <a:cs typeface="Arial Unicode MS" charset="0"/>
              </a:rPr>
              <a:t> July 2012</a:t>
            </a:r>
            <a:endParaRPr lang="en-US" dirty="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Update on studies dates for Sept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 Unicode MS" charset="0"/>
              </a:rPr>
              <a:t>~15 shifts are </a:t>
            </a:r>
            <a:r>
              <a:rPr lang="en-US" dirty="0" smtClean="0">
                <a:latin typeface="Arial" charset="0"/>
                <a:cs typeface="Arial Unicode MS" charset="0"/>
              </a:rPr>
              <a:t>expected</a:t>
            </a:r>
            <a:endParaRPr lang="en-US" dirty="0">
              <a:latin typeface="Arial" charset="0"/>
              <a:cs typeface="Arial Unicode MS" charset="0"/>
            </a:endParaRPr>
          </a:p>
          <a:p>
            <a:r>
              <a:rPr lang="en-US" dirty="0" smtClean="0">
                <a:latin typeface="Arial" charset="0"/>
                <a:cs typeface="Arial Unicode MS" charset="0"/>
              </a:rPr>
              <a:t>Studies are confirmed for KW38 (week of Sept 17</a:t>
            </a:r>
            <a:r>
              <a:rPr lang="en-US" baseline="30000" dirty="0" smtClean="0">
                <a:latin typeface="Arial" charset="0"/>
                <a:cs typeface="Arial Unicode MS" charset="0"/>
              </a:rPr>
              <a:t>th</a:t>
            </a:r>
            <a:r>
              <a:rPr lang="en-US" dirty="0" smtClean="0">
                <a:latin typeface="Arial" charset="0"/>
                <a:cs typeface="Arial Unicode MS" charset="0"/>
              </a:rPr>
              <a:t>)</a:t>
            </a:r>
            <a:endParaRPr lang="en-US" dirty="0">
              <a:latin typeface="Arial" charset="0"/>
              <a:cs typeface="Arial Unicode MS" charset="0"/>
            </a:endParaRPr>
          </a:p>
          <a:p>
            <a:r>
              <a:rPr lang="en-US" dirty="0" smtClean="0">
                <a:latin typeface="Arial" charset="0"/>
                <a:cs typeface="Arial Unicode MS" charset="0"/>
              </a:rPr>
              <a:t>Exact dates within KW38 are not yet determined (when..?)</a:t>
            </a:r>
          </a:p>
          <a:p>
            <a:endParaRPr lang="en-US" dirty="0">
              <a:latin typeface="Arial" charset="0"/>
              <a:cs typeface="Arial Unicode MS" charset="0"/>
            </a:endParaRPr>
          </a:p>
          <a:p>
            <a:endParaRPr lang="en-US" dirty="0" smtClean="0">
              <a:latin typeface="Arial" charset="0"/>
              <a:cs typeface="Arial Unicode MS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2349554D-F7CA-F240-BA1D-22D6A53DDA82}" type="slidenum">
              <a:rPr lang="en-GB" sz="1400"/>
              <a:pPr eaLnBrk="1" hangingPunct="1"/>
              <a:t>2</a:t>
            </a:fld>
            <a:endParaRPr lang="en-GB" sz="1400"/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‘Missing Measurements’:</a:t>
            </a:r>
            <a:br>
              <a:rPr lang="en-US" dirty="0" smtClean="0">
                <a:latin typeface="Arial" charset="0"/>
                <a:cs typeface="Arial Unicode MS" charset="0"/>
              </a:rPr>
            </a:br>
            <a:r>
              <a:rPr lang="en-US" dirty="0" smtClean="0">
                <a:latin typeface="Arial" charset="0"/>
                <a:cs typeface="Arial Unicode MS" charset="0"/>
              </a:rPr>
              <a:t>studies program for Sept 9mA shifts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Context</a:t>
            </a:r>
            <a:endParaRPr lang="en-US" dirty="0">
              <a:latin typeface="Arial" charset="0"/>
              <a:cs typeface="Arial Unicode MS" charset="0"/>
            </a:endParaRPr>
          </a:p>
          <a:p>
            <a:pPr lvl="1"/>
            <a:r>
              <a:rPr lang="en-US" dirty="0" smtClean="0">
                <a:latin typeface="Arial" charset="0"/>
                <a:cs typeface="Arial Unicode MS" charset="0"/>
              </a:rPr>
              <a:t>ILC Global Design Effort formally coming the end</a:t>
            </a:r>
          </a:p>
          <a:p>
            <a:pPr lvl="1"/>
            <a:r>
              <a:rPr lang="en-US" dirty="0" smtClean="0">
                <a:latin typeface="Arial" charset="0"/>
                <a:cs typeface="Arial Unicode MS" charset="0"/>
              </a:rPr>
              <a:t>Technical Design Report is being written</a:t>
            </a:r>
          </a:p>
          <a:p>
            <a:pPr lvl="1"/>
            <a:r>
              <a:rPr lang="en-US" dirty="0" smtClean="0">
                <a:latin typeface="Arial" charset="0"/>
                <a:cs typeface="Arial Unicode MS" charset="0"/>
              </a:rPr>
              <a:t>Sept 9mA studies will be the last before formal completion of the ILC Global </a:t>
            </a:r>
            <a:r>
              <a:rPr lang="en-US" dirty="0">
                <a:latin typeface="Arial" charset="0"/>
                <a:cs typeface="Arial Unicode MS" charset="0"/>
              </a:rPr>
              <a:t>D</a:t>
            </a:r>
            <a:r>
              <a:rPr lang="en-US" dirty="0" smtClean="0">
                <a:latin typeface="Arial" charset="0"/>
                <a:cs typeface="Arial Unicode MS" charset="0"/>
              </a:rPr>
              <a:t>esign Effort</a:t>
            </a:r>
          </a:p>
          <a:p>
            <a:pPr lvl="1"/>
            <a:endParaRPr lang="en-US" dirty="0" smtClean="0">
              <a:latin typeface="Arial" charset="0"/>
              <a:cs typeface="Arial Unicode MS" charset="0"/>
            </a:endParaRPr>
          </a:p>
          <a:p>
            <a:pPr lvl="1"/>
            <a:r>
              <a:rPr lang="en-US" i="1" dirty="0" smtClean="0">
                <a:latin typeface="Arial" charset="0"/>
                <a:cs typeface="Arial Unicode MS" charset="0"/>
              </a:rPr>
              <a:t>The most important ILC studies – shows that an ILC can be built and actually work</a:t>
            </a:r>
            <a:endParaRPr lang="en-US" i="1" dirty="0">
              <a:latin typeface="Arial" charset="0"/>
              <a:cs typeface="Arial Unicode MS" charset="0"/>
            </a:endParaRPr>
          </a:p>
          <a:p>
            <a:pPr lvl="1"/>
            <a:endParaRPr lang="en-US" dirty="0">
              <a:latin typeface="Arial" charset="0"/>
              <a:cs typeface="Arial Unicode MS" charset="0"/>
            </a:endParaRPr>
          </a:p>
          <a:p>
            <a:r>
              <a:rPr lang="en-US" dirty="0" smtClean="0">
                <a:latin typeface="Arial" charset="0"/>
                <a:cs typeface="Arial Unicode MS" charset="0"/>
              </a:rPr>
              <a:t>What should we try to accomplish in Sept…?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28128F88-E21C-6E45-A758-AA31BECBAE6B}" type="slidenum">
              <a:rPr lang="en-GB" sz="1400"/>
              <a:pPr eaLnBrk="1" hangingPunct="1"/>
              <a:t>3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79211403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the parameters beyond what we already have achieved (</a:t>
            </a:r>
            <a:r>
              <a:rPr lang="en-US" i="1" dirty="0" smtClean="0"/>
              <a:t>A yet stronger demo)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We’re </a:t>
            </a:r>
            <a:r>
              <a:rPr lang="en-US" sz="2000" dirty="0" smtClean="0"/>
              <a:t>not quite there with the demo that we can operate within ILC </a:t>
            </a:r>
            <a:r>
              <a:rPr lang="en-US" sz="2000" u="sng" dirty="0" smtClean="0"/>
              <a:t>gradient margins</a:t>
            </a:r>
          </a:p>
          <a:p>
            <a:pPr lvl="1"/>
            <a:r>
              <a:rPr lang="en-US" sz="1800" dirty="0" smtClean="0"/>
              <a:t>Gradient margins themselves</a:t>
            </a:r>
          </a:p>
          <a:p>
            <a:pPr lvl="1"/>
            <a:r>
              <a:rPr lang="en-US" sz="1800" dirty="0" smtClean="0"/>
              <a:t>Running at the ILC current (now 5.8mA)</a:t>
            </a:r>
          </a:p>
          <a:p>
            <a:pPr lvl="1"/>
            <a:r>
              <a:rPr lang="en-US" sz="1800" dirty="0"/>
              <a:t>Definitely want to spend some time understanding how to use the soft limiters </a:t>
            </a:r>
            <a:r>
              <a:rPr lang="en-US" sz="1800" dirty="0" err="1"/>
              <a:t>wrt</a:t>
            </a:r>
            <a:r>
              <a:rPr lang="en-US" sz="1800" dirty="0"/>
              <a:t> quench </a:t>
            </a:r>
            <a:r>
              <a:rPr lang="en-US" sz="1800" dirty="0" smtClean="0"/>
              <a:t>limits</a:t>
            </a:r>
          </a:p>
          <a:p>
            <a:pPr lvl="1"/>
            <a:r>
              <a:rPr lang="en-US" sz="1800" dirty="0" smtClean="0"/>
              <a:t>Can we dynamically recover from marginally starting to quench</a:t>
            </a:r>
            <a:endParaRPr lang="en-US" dirty="0" smtClean="0"/>
          </a:p>
          <a:p>
            <a:pPr lvl="1"/>
            <a:endParaRPr lang="en-US" sz="1800" dirty="0" smtClean="0"/>
          </a:p>
          <a:p>
            <a:r>
              <a:rPr lang="en-US" sz="2000" dirty="0" smtClean="0"/>
              <a:t>We also not quite there demonstrating operation with minimal </a:t>
            </a:r>
            <a:r>
              <a:rPr lang="en-US" sz="2000" u="sng" dirty="0" smtClean="0"/>
              <a:t>klystron power overhead</a:t>
            </a:r>
          </a:p>
          <a:p>
            <a:pPr lvl="1"/>
            <a:r>
              <a:rPr lang="en-US" sz="1800" dirty="0" smtClean="0"/>
              <a:t>Few </a:t>
            </a:r>
            <a:r>
              <a:rPr lang="en-US" sz="1800" dirty="0" err="1" smtClean="0"/>
              <a:t>datapoints</a:t>
            </a:r>
            <a:r>
              <a:rPr lang="en-US" sz="1800" dirty="0" smtClean="0"/>
              <a:t> </a:t>
            </a:r>
            <a:r>
              <a:rPr lang="en-US" sz="1800" dirty="0" smtClean="0"/>
              <a:t>so </a:t>
            </a:r>
            <a:r>
              <a:rPr lang="en-US" sz="1800" dirty="0" smtClean="0"/>
              <a:t>far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What about any tests related to Klystron Cluster Scheme..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2494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we do now that we’d want to include in the 9mA journal article(s)…?</a:t>
            </a:r>
          </a:p>
          <a:p>
            <a:endParaRPr lang="en-US" dirty="0"/>
          </a:p>
          <a:p>
            <a:r>
              <a:rPr lang="en-US" dirty="0" smtClean="0"/>
              <a:t>(My view) – we would want to show an understanding of the issues and limitations</a:t>
            </a:r>
          </a:p>
          <a:p>
            <a:pPr lvl="1"/>
            <a:r>
              <a:rPr lang="en-US" sz="2400" dirty="0" smtClean="0"/>
              <a:t>Characterize operation close to gradient margins</a:t>
            </a:r>
          </a:p>
          <a:p>
            <a:pPr lvl="1"/>
            <a:r>
              <a:rPr lang="en-US" sz="2400" dirty="0" smtClean="0"/>
              <a:t>Characterize operation close to power limits</a:t>
            </a:r>
          </a:p>
          <a:p>
            <a:pPr lvl="1"/>
            <a:endParaRPr lang="en-US" sz="2400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0576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9919" y="3540125"/>
            <a:ext cx="2943523" cy="2623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 descr="KlystronSatur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79"/>
          <a:stretch/>
        </p:blipFill>
        <p:spPr>
          <a:xfrm>
            <a:off x="3486001" y="1004967"/>
            <a:ext cx="5451773" cy="540853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9919" y="1229953"/>
            <a:ext cx="4402706" cy="19132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19" y="64790"/>
            <a:ext cx="88779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Evaluating </a:t>
            </a:r>
            <a:r>
              <a:rPr lang="en-US" sz="2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r>
              <a:rPr lang="en-US" sz="2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power overhead requirements</a:t>
            </a: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4.5mA/800us bunch trains)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69" y="3540125"/>
            <a:ext cx="2911773" cy="26233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1669" y="1337052"/>
            <a:ext cx="4302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</a:t>
            </a: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lystron high voltage was reduced from 108KV to 86.5KV so that the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output just saturated during the fill</a:t>
            </a: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required beam-on power ended up being ~7% below saturation</a:t>
            </a:r>
          </a:p>
        </p:txBody>
      </p:sp>
      <p:sp useBgFill="1">
        <p:nvSpPr>
          <p:cNvPr id="28" name="TextBox 27"/>
          <p:cNvSpPr txBox="1"/>
          <p:nvPr/>
        </p:nvSpPr>
        <p:spPr>
          <a:xfrm>
            <a:off x="4460872" y="5216826"/>
            <a:ext cx="4429278" cy="64633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Response to step up is slower because the klystron cannot deliver the power demanded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829154" y="2968268"/>
            <a:ext cx="113737" cy="9180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038422" y="2692875"/>
            <a:ext cx="681673" cy="11934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John Carwardine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GDE PAC: May 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933843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characterize operation close to klystron saturation…?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Questions (still) to be answered</a:t>
            </a:r>
          </a:p>
          <a:p>
            <a:pPr lvl="1"/>
            <a:r>
              <a:rPr lang="en-US" i="1" dirty="0" smtClean="0"/>
              <a:t>How does stability change as we get closer to </a:t>
            </a:r>
            <a:r>
              <a:rPr lang="en-US" i="1" dirty="0" smtClean="0"/>
              <a:t>klystron saturation</a:t>
            </a:r>
            <a:endParaRPr lang="en-US" i="1" dirty="0" smtClean="0"/>
          </a:p>
          <a:p>
            <a:pPr lvl="1"/>
            <a:r>
              <a:rPr lang="en-US" i="1" dirty="0" smtClean="0"/>
              <a:t>Is there a knee or </a:t>
            </a:r>
            <a:r>
              <a:rPr lang="en-US" i="1" dirty="0"/>
              <a:t>a</a:t>
            </a:r>
            <a:r>
              <a:rPr lang="en-US" i="1" dirty="0" smtClean="0"/>
              <a:t> hard threshold on how close we can run?</a:t>
            </a:r>
          </a:p>
          <a:p>
            <a:pPr lvl="1"/>
            <a:r>
              <a:rPr lang="en-US" i="1" dirty="0" smtClean="0"/>
              <a:t>How much benefit do we get from klystron linearization?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Conditions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eam-on power as high as possible (above the fill power)</a:t>
            </a:r>
          </a:p>
          <a:p>
            <a:pPr lvl="1"/>
            <a:r>
              <a:rPr lang="en-US" dirty="0" smtClean="0"/>
              <a:t>Run klystron down till we can no longer reach the VS setpoint with the beam power</a:t>
            </a:r>
          </a:p>
          <a:p>
            <a:pPr lvl="1"/>
            <a:r>
              <a:rPr lang="en-US" dirty="0" smtClean="0"/>
              <a:t>Use Klystron linearization function in LLRF controller?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50BD4-A630-C14D-897E-23B1EB3CCF4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995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140</TotalTime>
  <Words>418</Words>
  <Application>Microsoft Macintosh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Unicode MS</vt:lpstr>
      <vt:lpstr>Calibri</vt:lpstr>
      <vt:lpstr>ＭＳ Ｐゴシック</vt:lpstr>
      <vt:lpstr>TTF_FLASH_Template</vt:lpstr>
      <vt:lpstr>9mA meeting, 17th July 2012</vt:lpstr>
      <vt:lpstr>Update on studies dates for Sept</vt:lpstr>
      <vt:lpstr>‘Missing Measurements’: studies program for Sept 9mA shifts</vt:lpstr>
      <vt:lpstr>Pushing the parameters beyond what we already have achieved (A yet stronger demo)</vt:lpstr>
      <vt:lpstr>Characterization context</vt:lpstr>
      <vt:lpstr>PowerPoint Presentation</vt:lpstr>
      <vt:lpstr>How to characterize operation close to klystron saturation…?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22</cp:revision>
  <dcterms:created xsi:type="dcterms:W3CDTF">2011-01-03T18:26:34Z</dcterms:created>
  <dcterms:modified xsi:type="dcterms:W3CDTF">2012-07-17T14:31:24Z</dcterms:modified>
</cp:coreProperties>
</file>