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6"/>
  </p:notesMasterIdLst>
  <p:sldIdLst>
    <p:sldId id="258" r:id="rId2"/>
    <p:sldId id="259" r:id="rId3"/>
    <p:sldId id="260" r:id="rId4"/>
    <p:sldId id="261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-212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Tardis%20HD:Users:carwar:Library:Mail:IMAP-carwar@atlas.aps.anl.gov:INBOX.imapmbox:Attachments:295312:2.2:TTF-FLASH-RF-NEW.xlsx" TargetMode="External"/><Relationship Id="rId2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v>Operation</c:v>
          </c:tx>
          <c:spPr>
            <a:ln w="47625">
              <a:noFill/>
            </a:ln>
          </c:spPr>
          <c:invertIfNegative val="0"/>
          <c:cat>
            <c:strRef>
              <c:f>flat!$N$8:$N$63</c:f>
              <c:strCache>
                <c:ptCount val="56"/>
                <c:pt idx="0">
                  <c:v>ACC1-1</c:v>
                </c:pt>
                <c:pt idx="1">
                  <c:v>ACC1-2</c:v>
                </c:pt>
                <c:pt idx="2">
                  <c:v>ACC1-3</c:v>
                </c:pt>
                <c:pt idx="3">
                  <c:v>ACC1-4</c:v>
                </c:pt>
                <c:pt idx="4">
                  <c:v>ACC1-5</c:v>
                </c:pt>
                <c:pt idx="5">
                  <c:v>ACC1-6</c:v>
                </c:pt>
                <c:pt idx="6">
                  <c:v>ACC1-7</c:v>
                </c:pt>
                <c:pt idx="7">
                  <c:v>ACC1-8</c:v>
                </c:pt>
                <c:pt idx="8">
                  <c:v>ACC2-1</c:v>
                </c:pt>
                <c:pt idx="9">
                  <c:v>ACC2-2</c:v>
                </c:pt>
                <c:pt idx="10">
                  <c:v>ACC2-3</c:v>
                </c:pt>
                <c:pt idx="11">
                  <c:v>ACC2-4</c:v>
                </c:pt>
                <c:pt idx="12">
                  <c:v>ACC2-5</c:v>
                </c:pt>
                <c:pt idx="13">
                  <c:v>ACC2-6</c:v>
                </c:pt>
                <c:pt idx="14">
                  <c:v>ACC2-7</c:v>
                </c:pt>
                <c:pt idx="15">
                  <c:v>ACC2-8</c:v>
                </c:pt>
                <c:pt idx="16">
                  <c:v>ACC3-1</c:v>
                </c:pt>
                <c:pt idx="17">
                  <c:v>ACC3-2</c:v>
                </c:pt>
                <c:pt idx="18">
                  <c:v>ACC3-3</c:v>
                </c:pt>
                <c:pt idx="19">
                  <c:v>ACC3-4</c:v>
                </c:pt>
                <c:pt idx="20">
                  <c:v>ACC3-5</c:v>
                </c:pt>
                <c:pt idx="21">
                  <c:v>ACC3-6</c:v>
                </c:pt>
                <c:pt idx="22">
                  <c:v>ACC3-7</c:v>
                </c:pt>
                <c:pt idx="23">
                  <c:v>ACC3-8</c:v>
                </c:pt>
                <c:pt idx="24">
                  <c:v>ACC4-1</c:v>
                </c:pt>
                <c:pt idx="25">
                  <c:v>ACC4-2</c:v>
                </c:pt>
                <c:pt idx="26">
                  <c:v>ACC4-3</c:v>
                </c:pt>
                <c:pt idx="27">
                  <c:v>ACC4-4</c:v>
                </c:pt>
                <c:pt idx="28">
                  <c:v>ACC4-5</c:v>
                </c:pt>
                <c:pt idx="29">
                  <c:v>ACC4-6</c:v>
                </c:pt>
                <c:pt idx="30">
                  <c:v>ACC4-7</c:v>
                </c:pt>
                <c:pt idx="31">
                  <c:v>ACC4-8</c:v>
                </c:pt>
                <c:pt idx="32">
                  <c:v>ACC5-1</c:v>
                </c:pt>
                <c:pt idx="33">
                  <c:v>ACC5-2</c:v>
                </c:pt>
                <c:pt idx="34">
                  <c:v>ACC5-3</c:v>
                </c:pt>
                <c:pt idx="35">
                  <c:v>ACC5-4</c:v>
                </c:pt>
                <c:pt idx="36">
                  <c:v>ACC5-5</c:v>
                </c:pt>
                <c:pt idx="37">
                  <c:v>ACC5-6</c:v>
                </c:pt>
                <c:pt idx="38">
                  <c:v>ACC5-7</c:v>
                </c:pt>
                <c:pt idx="39">
                  <c:v>ACC5-8</c:v>
                </c:pt>
                <c:pt idx="40">
                  <c:v>ACC6-1</c:v>
                </c:pt>
                <c:pt idx="41">
                  <c:v>ACC6-2</c:v>
                </c:pt>
                <c:pt idx="42">
                  <c:v>ACC6-3</c:v>
                </c:pt>
                <c:pt idx="43">
                  <c:v>ACC6-4</c:v>
                </c:pt>
                <c:pt idx="44">
                  <c:v>ACC6-5</c:v>
                </c:pt>
                <c:pt idx="45">
                  <c:v>ACC6-6</c:v>
                </c:pt>
                <c:pt idx="46">
                  <c:v>ACC6-7</c:v>
                </c:pt>
                <c:pt idx="47">
                  <c:v>ACC6-8</c:v>
                </c:pt>
                <c:pt idx="48">
                  <c:v>ACC7-1</c:v>
                </c:pt>
                <c:pt idx="49">
                  <c:v>ACC7-2</c:v>
                </c:pt>
                <c:pt idx="50">
                  <c:v>ACC7-3</c:v>
                </c:pt>
                <c:pt idx="51">
                  <c:v>ACC7-4</c:v>
                </c:pt>
                <c:pt idx="52">
                  <c:v>ACC7-5</c:v>
                </c:pt>
                <c:pt idx="53">
                  <c:v>ACC7-6</c:v>
                </c:pt>
                <c:pt idx="54">
                  <c:v>ACC7-7</c:v>
                </c:pt>
                <c:pt idx="55">
                  <c:v>ACC7-8</c:v>
                </c:pt>
              </c:strCache>
            </c:strRef>
          </c:cat>
          <c:val>
            <c:numRef>
              <c:f>flat!$T$8:$T$63</c:f>
              <c:numCache>
                <c:formatCode>0.00</c:formatCode>
                <c:ptCount val="56"/>
                <c:pt idx="0">
                  <c:v>19.76824272761024</c:v>
                </c:pt>
                <c:pt idx="1">
                  <c:v>19.99714819007317</c:v>
                </c:pt>
                <c:pt idx="2">
                  <c:v>19.76824272761024</c:v>
                </c:pt>
                <c:pt idx="3">
                  <c:v>19.76824272761024</c:v>
                </c:pt>
                <c:pt idx="4">
                  <c:v>24.58825167413063</c:v>
                </c:pt>
                <c:pt idx="5">
                  <c:v>24.58825167413063</c:v>
                </c:pt>
                <c:pt idx="6">
                  <c:v>23.75350214261664</c:v>
                </c:pt>
                <c:pt idx="7">
                  <c:v>24.30679228466549</c:v>
                </c:pt>
                <c:pt idx="8">
                  <c:v>20.20352480946806</c:v>
                </c:pt>
                <c:pt idx="9">
                  <c:v>16.04823019711299</c:v>
                </c:pt>
                <c:pt idx="10">
                  <c:v>22.66872767817073</c:v>
                </c:pt>
                <c:pt idx="11">
                  <c:v>22.66872767817073</c:v>
                </c:pt>
                <c:pt idx="12">
                  <c:v>22.66872767817073</c:v>
                </c:pt>
                <c:pt idx="13">
                  <c:v>18.00641044004681</c:v>
                </c:pt>
                <c:pt idx="14">
                  <c:v>22.66872767817073</c:v>
                </c:pt>
                <c:pt idx="15">
                  <c:v>22.66872767817073</c:v>
                </c:pt>
                <c:pt idx="16">
                  <c:v>25.98187421576124</c:v>
                </c:pt>
                <c:pt idx="17">
                  <c:v>25.62194232066589</c:v>
                </c:pt>
                <c:pt idx="18">
                  <c:v>25.76194848666605</c:v>
                </c:pt>
                <c:pt idx="19">
                  <c:v>25.57203296527278</c:v>
                </c:pt>
                <c:pt idx="20">
                  <c:v>25.47830169638528</c:v>
                </c:pt>
                <c:pt idx="21">
                  <c:v>24.78536039666612</c:v>
                </c:pt>
                <c:pt idx="22">
                  <c:v>24.9903354627059</c:v>
                </c:pt>
                <c:pt idx="23">
                  <c:v>24.96958749997253</c:v>
                </c:pt>
                <c:pt idx="24">
                  <c:v>22.43372224738437</c:v>
                </c:pt>
                <c:pt idx="25">
                  <c:v>23.99170482544576</c:v>
                </c:pt>
                <c:pt idx="26">
                  <c:v>23.99170482544576</c:v>
                </c:pt>
                <c:pt idx="27">
                  <c:v>23.99170482544576</c:v>
                </c:pt>
                <c:pt idx="28">
                  <c:v>23.99170482544576</c:v>
                </c:pt>
                <c:pt idx="29">
                  <c:v>23.99170482544576</c:v>
                </c:pt>
                <c:pt idx="30">
                  <c:v>23.99170482544576</c:v>
                </c:pt>
                <c:pt idx="31">
                  <c:v>23.99170482544576</c:v>
                </c:pt>
                <c:pt idx="32">
                  <c:v>26.66817762252736</c:v>
                </c:pt>
                <c:pt idx="33">
                  <c:v>26.76044549414909</c:v>
                </c:pt>
                <c:pt idx="34">
                  <c:v>26.85303259868783</c:v>
                </c:pt>
                <c:pt idx="35">
                  <c:v>27.10150065013697</c:v>
                </c:pt>
                <c:pt idx="36">
                  <c:v>27.70086553011797</c:v>
                </c:pt>
                <c:pt idx="37">
                  <c:v>27.66899208145419</c:v>
                </c:pt>
                <c:pt idx="38">
                  <c:v>27.5735916140056</c:v>
                </c:pt>
                <c:pt idx="39">
                  <c:v>27.541864610536</c:v>
                </c:pt>
                <c:pt idx="40">
                  <c:v>30.9002423203367</c:v>
                </c:pt>
                <c:pt idx="41">
                  <c:v>31.98096065100851</c:v>
                </c:pt>
                <c:pt idx="42">
                  <c:v>29.71894161153076</c:v>
                </c:pt>
                <c:pt idx="43">
                  <c:v>29.24864732616021</c:v>
                </c:pt>
                <c:pt idx="44">
                  <c:v>18.51541022742681</c:v>
                </c:pt>
                <c:pt idx="45">
                  <c:v>19.05924908559774</c:v>
                </c:pt>
                <c:pt idx="46">
                  <c:v>23.29805827500422</c:v>
                </c:pt>
                <c:pt idx="47">
                  <c:v>23.07309136989836</c:v>
                </c:pt>
                <c:pt idx="48">
                  <c:v>25.83725479599178</c:v>
                </c:pt>
                <c:pt idx="49">
                  <c:v>25.83725479599178</c:v>
                </c:pt>
                <c:pt idx="50">
                  <c:v>26.72819461654322</c:v>
                </c:pt>
                <c:pt idx="51">
                  <c:v>26.72819461654322</c:v>
                </c:pt>
                <c:pt idx="52">
                  <c:v>31.18289371930043</c:v>
                </c:pt>
                <c:pt idx="53">
                  <c:v>31.18289371930043</c:v>
                </c:pt>
                <c:pt idx="54">
                  <c:v>23.16443533433746</c:v>
                </c:pt>
                <c:pt idx="55">
                  <c:v>23.16443533433746</c:v>
                </c:pt>
              </c:numCache>
            </c:numRef>
          </c:val>
        </c:ser>
        <c:ser>
          <c:idx val="1"/>
          <c:order val="1"/>
          <c:tx>
            <c:v>Margin</c:v>
          </c:tx>
          <c:spPr>
            <a:ln w="47625">
              <a:noFill/>
            </a:ln>
          </c:spPr>
          <c:invertIfNegative val="0"/>
          <c:cat>
            <c:strRef>
              <c:f>flat!$N$8:$N$63</c:f>
              <c:strCache>
                <c:ptCount val="56"/>
                <c:pt idx="0">
                  <c:v>ACC1-1</c:v>
                </c:pt>
                <c:pt idx="1">
                  <c:v>ACC1-2</c:v>
                </c:pt>
                <c:pt idx="2">
                  <c:v>ACC1-3</c:v>
                </c:pt>
                <c:pt idx="3">
                  <c:v>ACC1-4</c:v>
                </c:pt>
                <c:pt idx="4">
                  <c:v>ACC1-5</c:v>
                </c:pt>
                <c:pt idx="5">
                  <c:v>ACC1-6</c:v>
                </c:pt>
                <c:pt idx="6">
                  <c:v>ACC1-7</c:v>
                </c:pt>
                <c:pt idx="7">
                  <c:v>ACC1-8</c:v>
                </c:pt>
                <c:pt idx="8">
                  <c:v>ACC2-1</c:v>
                </c:pt>
                <c:pt idx="9">
                  <c:v>ACC2-2</c:v>
                </c:pt>
                <c:pt idx="10">
                  <c:v>ACC2-3</c:v>
                </c:pt>
                <c:pt idx="11">
                  <c:v>ACC2-4</c:v>
                </c:pt>
                <c:pt idx="12">
                  <c:v>ACC2-5</c:v>
                </c:pt>
                <c:pt idx="13">
                  <c:v>ACC2-6</c:v>
                </c:pt>
                <c:pt idx="14">
                  <c:v>ACC2-7</c:v>
                </c:pt>
                <c:pt idx="15">
                  <c:v>ACC2-8</c:v>
                </c:pt>
                <c:pt idx="16">
                  <c:v>ACC3-1</c:v>
                </c:pt>
                <c:pt idx="17">
                  <c:v>ACC3-2</c:v>
                </c:pt>
                <c:pt idx="18">
                  <c:v>ACC3-3</c:v>
                </c:pt>
                <c:pt idx="19">
                  <c:v>ACC3-4</c:v>
                </c:pt>
                <c:pt idx="20">
                  <c:v>ACC3-5</c:v>
                </c:pt>
                <c:pt idx="21">
                  <c:v>ACC3-6</c:v>
                </c:pt>
                <c:pt idx="22">
                  <c:v>ACC3-7</c:v>
                </c:pt>
                <c:pt idx="23">
                  <c:v>ACC3-8</c:v>
                </c:pt>
                <c:pt idx="24">
                  <c:v>ACC4-1</c:v>
                </c:pt>
                <c:pt idx="25">
                  <c:v>ACC4-2</c:v>
                </c:pt>
                <c:pt idx="26">
                  <c:v>ACC4-3</c:v>
                </c:pt>
                <c:pt idx="27">
                  <c:v>ACC4-4</c:v>
                </c:pt>
                <c:pt idx="28">
                  <c:v>ACC4-5</c:v>
                </c:pt>
                <c:pt idx="29">
                  <c:v>ACC4-6</c:v>
                </c:pt>
                <c:pt idx="30">
                  <c:v>ACC4-7</c:v>
                </c:pt>
                <c:pt idx="31">
                  <c:v>ACC4-8</c:v>
                </c:pt>
                <c:pt idx="32">
                  <c:v>ACC5-1</c:v>
                </c:pt>
                <c:pt idx="33">
                  <c:v>ACC5-2</c:v>
                </c:pt>
                <c:pt idx="34">
                  <c:v>ACC5-3</c:v>
                </c:pt>
                <c:pt idx="35">
                  <c:v>ACC5-4</c:v>
                </c:pt>
                <c:pt idx="36">
                  <c:v>ACC5-5</c:v>
                </c:pt>
                <c:pt idx="37">
                  <c:v>ACC5-6</c:v>
                </c:pt>
                <c:pt idx="38">
                  <c:v>ACC5-7</c:v>
                </c:pt>
                <c:pt idx="39">
                  <c:v>ACC5-8</c:v>
                </c:pt>
                <c:pt idx="40">
                  <c:v>ACC6-1</c:v>
                </c:pt>
                <c:pt idx="41">
                  <c:v>ACC6-2</c:v>
                </c:pt>
                <c:pt idx="42">
                  <c:v>ACC6-3</c:v>
                </c:pt>
                <c:pt idx="43">
                  <c:v>ACC6-4</c:v>
                </c:pt>
                <c:pt idx="44">
                  <c:v>ACC6-5</c:v>
                </c:pt>
                <c:pt idx="45">
                  <c:v>ACC6-6</c:v>
                </c:pt>
                <c:pt idx="46">
                  <c:v>ACC6-7</c:v>
                </c:pt>
                <c:pt idx="47">
                  <c:v>ACC6-8</c:v>
                </c:pt>
                <c:pt idx="48">
                  <c:v>ACC7-1</c:v>
                </c:pt>
                <c:pt idx="49">
                  <c:v>ACC7-2</c:v>
                </c:pt>
                <c:pt idx="50">
                  <c:v>ACC7-3</c:v>
                </c:pt>
                <c:pt idx="51">
                  <c:v>ACC7-4</c:v>
                </c:pt>
                <c:pt idx="52">
                  <c:v>ACC7-5</c:v>
                </c:pt>
                <c:pt idx="53">
                  <c:v>ACC7-6</c:v>
                </c:pt>
                <c:pt idx="54">
                  <c:v>ACC7-7</c:v>
                </c:pt>
                <c:pt idx="55">
                  <c:v>ACC7-8</c:v>
                </c:pt>
              </c:strCache>
            </c:strRef>
          </c:cat>
          <c:val>
            <c:numRef>
              <c:f>flat!$W$8:$W$63</c:f>
              <c:numCache>
                <c:formatCode>0.00</c:formatCode>
                <c:ptCount val="56"/>
                <c:pt idx="0">
                  <c:v>0.23175727238976</c:v>
                </c:pt>
                <c:pt idx="1">
                  <c:v>0.00285180992682754</c:v>
                </c:pt>
                <c:pt idx="2">
                  <c:v>0.23175727238976</c:v>
                </c:pt>
                <c:pt idx="3">
                  <c:v>0.23175727238976</c:v>
                </c:pt>
                <c:pt idx="4">
                  <c:v>0.411748325869368</c:v>
                </c:pt>
                <c:pt idx="5">
                  <c:v>0.411748325869368</c:v>
                </c:pt>
                <c:pt idx="6">
                  <c:v>1.246497857383357</c:v>
                </c:pt>
                <c:pt idx="7">
                  <c:v>0.693207715334509</c:v>
                </c:pt>
                <c:pt idx="8">
                  <c:v>1.796475190531936</c:v>
                </c:pt>
                <c:pt idx="9">
                  <c:v>1.951769802887011</c:v>
                </c:pt>
                <c:pt idx="10">
                  <c:v>2.331272321829271</c:v>
                </c:pt>
                <c:pt idx="11">
                  <c:v>4.33127232182927</c:v>
                </c:pt>
                <c:pt idx="12">
                  <c:v>2.331272321829271</c:v>
                </c:pt>
                <c:pt idx="13">
                  <c:v>0.993589559953186</c:v>
                </c:pt>
                <c:pt idx="14">
                  <c:v>2.331272321829271</c:v>
                </c:pt>
                <c:pt idx="15">
                  <c:v>1.331272321829271</c:v>
                </c:pt>
                <c:pt idx="16">
                  <c:v>2.018125784238759</c:v>
                </c:pt>
                <c:pt idx="17">
                  <c:v>4.378057679334105</c:v>
                </c:pt>
                <c:pt idx="18">
                  <c:v>3.238051513333946</c:v>
                </c:pt>
                <c:pt idx="19">
                  <c:v>4.427967034727221</c:v>
                </c:pt>
                <c:pt idx="20">
                  <c:v>4.52169830361472</c:v>
                </c:pt>
                <c:pt idx="21">
                  <c:v>0.214639603333882</c:v>
                </c:pt>
                <c:pt idx="22">
                  <c:v>0.00966453729409622</c:v>
                </c:pt>
                <c:pt idx="23">
                  <c:v>3.03041250002747</c:v>
                </c:pt>
                <c:pt idx="24">
                  <c:v>0.566277752615633</c:v>
                </c:pt>
                <c:pt idx="25">
                  <c:v>-0.991704825445758</c:v>
                </c:pt>
                <c:pt idx="26">
                  <c:v>-0.991704825445758</c:v>
                </c:pt>
                <c:pt idx="27">
                  <c:v>-0.991704825445758</c:v>
                </c:pt>
                <c:pt idx="28">
                  <c:v>-0.991704825445758</c:v>
                </c:pt>
                <c:pt idx="29">
                  <c:v>-0.991704825445758</c:v>
                </c:pt>
                <c:pt idx="30">
                  <c:v>-0.991704825445758</c:v>
                </c:pt>
                <c:pt idx="31">
                  <c:v>-0.991704825445758</c:v>
                </c:pt>
                <c:pt idx="32">
                  <c:v>2.33182237747264</c:v>
                </c:pt>
                <c:pt idx="33">
                  <c:v>0.239554505850908</c:v>
                </c:pt>
                <c:pt idx="34">
                  <c:v>1.146967401312175</c:v>
                </c:pt>
                <c:pt idx="35">
                  <c:v>0.898499349863034</c:v>
                </c:pt>
                <c:pt idx="36">
                  <c:v>1.299134469882031</c:v>
                </c:pt>
                <c:pt idx="37">
                  <c:v>0.331007918545808</c:v>
                </c:pt>
                <c:pt idx="38">
                  <c:v>0.426408385994396</c:v>
                </c:pt>
                <c:pt idx="39">
                  <c:v>-1.541864610536003</c:v>
                </c:pt>
                <c:pt idx="40">
                  <c:v>3.099757679663298</c:v>
                </c:pt>
                <c:pt idx="41">
                  <c:v>0.0190393489914911</c:v>
                </c:pt>
                <c:pt idx="42">
                  <c:v>4.28105838846924</c:v>
                </c:pt>
                <c:pt idx="43">
                  <c:v>2.751352673839793</c:v>
                </c:pt>
                <c:pt idx="44">
                  <c:v>2.484589772573187</c:v>
                </c:pt>
                <c:pt idx="45">
                  <c:v>1.940750914402262</c:v>
                </c:pt>
                <c:pt idx="46">
                  <c:v>5.701941724995784</c:v>
                </c:pt>
                <c:pt idx="47">
                  <c:v>2.926908630101636</c:v>
                </c:pt>
                <c:pt idx="48">
                  <c:v>3.162745204008214</c:v>
                </c:pt>
                <c:pt idx="49">
                  <c:v>5.162745204008214</c:v>
                </c:pt>
                <c:pt idx="50">
                  <c:v>7.271805383456776</c:v>
                </c:pt>
                <c:pt idx="51">
                  <c:v>3.271805383456776</c:v>
                </c:pt>
                <c:pt idx="52">
                  <c:v>3.817106280699569</c:v>
                </c:pt>
                <c:pt idx="53">
                  <c:v>7.817106280699569</c:v>
                </c:pt>
                <c:pt idx="54">
                  <c:v>3.835564665662538</c:v>
                </c:pt>
                <c:pt idx="55">
                  <c:v>2.835564665662538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754975128"/>
        <c:axId val="857785688"/>
      </c:barChart>
      <c:catAx>
        <c:axId val="75497512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 rot="-5400000" vert="horz"/>
          <a:lstStyle/>
          <a:p>
            <a:pPr>
              <a:defRPr sz="800" baseline="0"/>
            </a:pPr>
            <a:endParaRPr lang="en-US"/>
          </a:p>
        </c:txPr>
        <c:crossAx val="857785688"/>
        <c:crosses val="autoZero"/>
        <c:auto val="1"/>
        <c:lblAlgn val="ctr"/>
        <c:lblOffset val="100"/>
        <c:noMultiLvlLbl val="0"/>
      </c:catAx>
      <c:valAx>
        <c:axId val="857785688"/>
        <c:scaling>
          <c:orientation val="minMax"/>
          <c:max val="40.0"/>
          <c:min val="10.0"/>
        </c:scaling>
        <c:delete val="0"/>
        <c:axPos val="l"/>
        <c:majorGridlines/>
        <c:numFmt formatCode="0.00" sourceLinked="1"/>
        <c:majorTickMark val="out"/>
        <c:minorTickMark val="none"/>
        <c:tickLblPos val="nextTo"/>
        <c:crossAx val="75497512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0.17821</cdr:x>
      <cdr:y>0.02657</cdr:y>
    </cdr:from>
    <cdr:to>
      <cdr:x>0.17838</cdr:x>
      <cdr:y>0.92693</cdr:y>
    </cdr:to>
    <cdr:sp macro="" textlink="">
      <cdr:nvSpPr>
        <cdr:cNvPr id="5" name="Straight Connector 4"/>
        <cdr:cNvSpPr/>
      </cdr:nvSpPr>
      <cdr:spPr>
        <a:xfrm xmlns:a="http://schemas.openxmlformats.org/drawingml/2006/main" rot="5400000" flipH="1" flipV="1">
          <a:off x="1639623" y="148960"/>
          <a:ext cx="1589" cy="5048251"/>
        </a:xfrm>
        <a:prstGeom xmlns:a="http://schemas.openxmlformats.org/drawingml/2006/main" prst="line">
          <a:avLst/>
        </a:prstGeom>
        <a:ln xmlns:a="http://schemas.openxmlformats.org/drawingml/2006/main" w="19050" cap="flat" cmpd="sng" algn="ctr">
          <a:solidFill>
            <a:schemeClr val="accent1"/>
          </a:solidFill>
          <a:prstDash val="dash"/>
          <a:round/>
          <a:headEnd type="none" w="med" len="med"/>
          <a:tailEnd type="none" w="med" len="med"/>
        </a:ln>
        <a:effectLst xmlns:a="http://schemas.openxmlformats.org/drawingml/2006/main"/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0.4187</cdr:x>
      <cdr:y>0.02454</cdr:y>
    </cdr:from>
    <cdr:to>
      <cdr:x>0.41887</cdr:x>
      <cdr:y>0.9249</cdr:y>
    </cdr:to>
    <cdr:sp macro="" textlink="">
      <cdr:nvSpPr>
        <cdr:cNvPr id="9" name="Straight Connector 8"/>
        <cdr:cNvSpPr/>
      </cdr:nvSpPr>
      <cdr:spPr>
        <a:xfrm xmlns:a="http://schemas.openxmlformats.org/drawingml/2006/main" rot="5400000" flipH="1" flipV="1">
          <a:off x="1329002" y="2660914"/>
          <a:ext cx="5048251" cy="1589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19050" cap="flat" cmpd="sng" algn="ctr">
          <a:solidFill>
            <a:srgbClr val="4F81BD"/>
          </a:solidFill>
          <a:prstDash val="dash"/>
          <a:round/>
          <a:headEnd type="none" w="med" len="med"/>
          <a:tailEnd type="none" w="med" len="med"/>
        </a:ln>
        <a:effectLst xmlns:a="http://schemas.openxmlformats.org/drawingml/2006/main"/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ysClr val="windowText" lastClr="000000"/>
              </a:solidFill>
              <a:latin typeface="Calibri"/>
            </a:defRPr>
          </a:lvl1pPr>
          <a:lvl2pPr marL="457200" indent="0">
            <a:defRPr sz="1100">
              <a:solidFill>
                <a:sysClr val="windowText" lastClr="000000"/>
              </a:solidFill>
              <a:latin typeface="Calibri"/>
            </a:defRPr>
          </a:lvl2pPr>
          <a:lvl3pPr marL="914400" indent="0">
            <a:defRPr sz="1100">
              <a:solidFill>
                <a:sysClr val="windowText" lastClr="000000"/>
              </a:solidFill>
              <a:latin typeface="Calibri"/>
            </a:defRPr>
          </a:lvl3pPr>
          <a:lvl4pPr marL="1371600" indent="0">
            <a:defRPr sz="1100">
              <a:solidFill>
                <a:sysClr val="windowText" lastClr="000000"/>
              </a:solidFill>
              <a:latin typeface="Calibri"/>
            </a:defRPr>
          </a:lvl4pPr>
          <a:lvl5pPr marL="1828800" indent="0">
            <a:defRPr sz="1100">
              <a:solidFill>
                <a:sysClr val="windowText" lastClr="000000"/>
              </a:solidFill>
              <a:latin typeface="Calibri"/>
            </a:defRPr>
          </a:lvl5pPr>
          <a:lvl6pPr marL="2286000" indent="0">
            <a:defRPr sz="1100">
              <a:solidFill>
                <a:sysClr val="windowText" lastClr="000000"/>
              </a:solidFill>
              <a:latin typeface="Calibri"/>
            </a:defRPr>
          </a:lvl6pPr>
          <a:lvl7pPr marL="2743200" indent="0">
            <a:defRPr sz="1100">
              <a:solidFill>
                <a:sysClr val="windowText" lastClr="000000"/>
              </a:solidFill>
              <a:latin typeface="Calibri"/>
            </a:defRPr>
          </a:lvl7pPr>
          <a:lvl8pPr marL="3200400" indent="0">
            <a:defRPr sz="1100">
              <a:solidFill>
                <a:sysClr val="windowText" lastClr="000000"/>
              </a:solidFill>
              <a:latin typeface="Calibri"/>
            </a:defRPr>
          </a:lvl8pPr>
          <a:lvl9pPr marL="3657600" indent="0">
            <a:defRPr sz="11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0.65795</cdr:x>
      <cdr:y>0.02454</cdr:y>
    </cdr:from>
    <cdr:to>
      <cdr:x>0.65813</cdr:x>
      <cdr:y>0.9249</cdr:y>
    </cdr:to>
    <cdr:sp macro="" textlink="">
      <cdr:nvSpPr>
        <cdr:cNvPr id="12" name="Straight Connector 11"/>
        <cdr:cNvSpPr/>
      </cdr:nvSpPr>
      <cdr:spPr>
        <a:xfrm xmlns:a="http://schemas.openxmlformats.org/drawingml/2006/main" rot="5400000" flipH="1" flipV="1">
          <a:off x="3530335" y="2660915"/>
          <a:ext cx="5048251" cy="1589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19050" cap="flat" cmpd="sng" algn="ctr">
          <a:solidFill>
            <a:srgbClr val="4F81BD"/>
          </a:solidFill>
          <a:prstDash val="dash"/>
          <a:round/>
          <a:headEnd type="none" w="med" len="med"/>
          <a:tailEnd type="none" w="med" len="med"/>
        </a:ln>
        <a:effectLst xmlns:a="http://schemas.openxmlformats.org/drawingml/2006/main"/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0.89261</cdr:x>
      <cdr:y>0.02454</cdr:y>
    </cdr:from>
    <cdr:to>
      <cdr:x>0.89278</cdr:x>
      <cdr:y>0.9249</cdr:y>
    </cdr:to>
    <cdr:sp macro="" textlink="">
      <cdr:nvSpPr>
        <cdr:cNvPr id="13" name="Straight Connector 12"/>
        <cdr:cNvSpPr/>
      </cdr:nvSpPr>
      <cdr:spPr>
        <a:xfrm xmlns:a="http://schemas.openxmlformats.org/drawingml/2006/main" rot="5400000" flipH="1" flipV="1">
          <a:off x="5689336" y="2660913"/>
          <a:ext cx="5048251" cy="1589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19050" cap="flat" cmpd="sng" algn="ctr">
          <a:solidFill>
            <a:srgbClr val="4F81BD"/>
          </a:solidFill>
          <a:prstDash val="dash"/>
          <a:round/>
          <a:headEnd type="none" w="med" len="med"/>
          <a:tailEnd type="none" w="med" len="med"/>
        </a:ln>
        <a:effectLst xmlns:a="http://schemas.openxmlformats.org/drawingml/2006/main"/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en-US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109" charset="0"/>
                <a:ea typeface="+mn-ea"/>
                <a:cs typeface="Arial Unicode MS" pitchFamily="-109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  <a:cs typeface="Arial Unicode MS" charset="0"/>
              </a:defRPr>
            </a:lvl1pPr>
          </a:lstStyle>
          <a:p>
            <a:fld id="{597C0A2C-9D90-3947-A492-8AE778A7AA19}" type="datetime1">
              <a:rPr lang="en-US"/>
              <a:pPr/>
              <a:t>17/07/2012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109" charset="0"/>
                <a:ea typeface="+mn-ea"/>
                <a:cs typeface="Arial Unicode MS" pitchFamily="-109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  <a:cs typeface="Arial Unicode MS" charset="0"/>
              </a:defRPr>
            </a:lvl1pPr>
          </a:lstStyle>
          <a:p>
            <a:fld id="{2FE11284-BC4B-534A-9C89-D4976385809A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95467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ＭＳ Ｐゴシック" pitchFamily="-109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emf"/><Relationship Id="rId5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1024_greendot_divid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>
              <a:ea typeface="+mn-ea"/>
              <a:cs typeface="+mn-cs"/>
            </a:endParaRPr>
          </a:p>
        </p:txBody>
      </p:sp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>
              <a:ea typeface="+mn-ea"/>
              <a:cs typeface="+mn-cs"/>
            </a:endParaRPr>
          </a:p>
        </p:txBody>
      </p:sp>
      <p:pic>
        <p:nvPicPr>
          <p:cNvPr id="7" name="Picture 11" descr="1024_greendot_divid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7" descr="ilccolor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713" y="0"/>
            <a:ext cx="601662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 descr="xfel-logo.emf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33" r="6097" b="16667"/>
          <a:stretch>
            <a:fillRect/>
          </a:stretch>
        </p:blipFill>
        <p:spPr bwMode="auto">
          <a:xfrm>
            <a:off x="112713" y="428625"/>
            <a:ext cx="8159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8" descr="flash-logo-new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938" y="822325"/>
            <a:ext cx="792162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000"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1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248400"/>
            <a:ext cx="3124200" cy="457200"/>
          </a:xfrm>
        </p:spPr>
        <p:txBody>
          <a:bodyPr/>
          <a:lstStyle>
            <a:lvl1pPr>
              <a:defRPr/>
            </a:lvl1pPr>
          </a:lstStyle>
          <a:p>
            <a:fld id="{95BCC47C-FA46-974B-B676-5D8743DD9434}" type="datetime1">
              <a:rPr lang="en-US"/>
              <a:pPr/>
              <a:t>17/07/2012</a:t>
            </a:fld>
            <a:endParaRPr lang="en-GB"/>
          </a:p>
        </p:txBody>
      </p:sp>
      <p:sp>
        <p:nvSpPr>
          <p:cNvPr id="12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3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362200" cy="457200"/>
          </a:xfrm>
        </p:spPr>
        <p:txBody>
          <a:bodyPr/>
          <a:lstStyle>
            <a:lvl1pPr>
              <a:defRPr/>
            </a:lvl1pPr>
          </a:lstStyle>
          <a:p>
            <a:fld id="{8D804F6B-AE11-554A-BF15-EB8A9481CE26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1411398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7562AE-2DE1-9C4F-851E-A087CB1F505E}" type="datetime1">
              <a:rPr lang="en-US"/>
              <a:pPr/>
              <a:t>17/07/2012</a:t>
            </a:fld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574B31B-92E2-9341-9D25-19E2F5FECB56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9287799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EEA8D1B-5088-594F-8BAA-E585742711EA}" type="datetime1">
              <a:rPr lang="en-US"/>
              <a:pPr/>
              <a:t>17/07/2012</a:t>
            </a:fld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FDB6F18-21D3-3D44-8DE1-E641A7101188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479311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/>
            </a:lvl1pPr>
            <a:lvl2pPr>
              <a:defRPr b="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2F5398-65ED-4A4D-82ED-4096AC7CE993}" type="datetime1">
              <a:rPr lang="en-US"/>
              <a:pPr/>
              <a:t>17/07/2012</a:t>
            </a:fld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A118959-2AF4-4744-B421-EEC57263F2B7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7916657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BA90819-9BB7-A24B-9A80-0DF23A164A48}" type="datetime1">
              <a:rPr lang="en-US"/>
              <a:pPr/>
              <a:t>17/07/2012</a:t>
            </a:fld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145D8B-3617-D249-8D10-460988C9A911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0293604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19E4E3-92C9-1648-9E40-E146F250D91A}" type="datetime1">
              <a:rPr lang="en-US"/>
              <a:pPr/>
              <a:t>17/07/2012</a:t>
            </a:fld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6B4B60B-41CA-184E-8C30-05FFC767139B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9763431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BABF7E-AFB8-4B4A-B3FD-0882333C61FF}" type="datetime1">
              <a:rPr lang="en-US"/>
              <a:pPr/>
              <a:t>17/07/2012</a:t>
            </a:fld>
            <a:endParaRPr lang="en-GB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04FCB81-D042-6242-92B6-66B1F8474C84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4812106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E4AA5E3-12C3-A344-B1B7-19259809DDC1}" type="datetime1">
              <a:rPr lang="en-US"/>
              <a:pPr/>
              <a:t>17/07/2012</a:t>
            </a:fld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5924AC8-E2E1-7B44-8DA8-85A5ABFA7822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6802108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83DC4D4-CC2A-7144-ADCA-92DB8EF88613}" type="datetime1">
              <a:rPr lang="en-US"/>
              <a:pPr/>
              <a:t>17/07/2012</a:t>
            </a:fld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6DE07D-7BCD-EF4E-B4F7-9DBC742B9F3A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7521702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70E8C4-2CCF-D14F-96E6-1CCDB230E40A}" type="datetime1">
              <a:rPr lang="en-US"/>
              <a:pPr/>
              <a:t>17/07/2012</a:t>
            </a:fld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B9D6846-B62B-8644-81E2-CE8C957B0F96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8229214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43640A-FF4C-7140-AAC2-38B14225537B}" type="datetime1">
              <a:rPr lang="en-US"/>
              <a:pPr/>
              <a:t>17/07/2012</a:t>
            </a:fld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EB892A0-366C-D142-AFC9-163A626010EF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8302294"/>
      </p:ext>
    </p:extLst>
  </p:cSld>
  <p:clrMapOvr>
    <a:masterClrMapping/>
  </p:clrMapOvr>
  <p:transition xmlns:p14="http://schemas.microsoft.com/office/powerpoint/2010/main">
    <p:fade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openxmlformats.org/officeDocument/2006/relationships/image" Target="../media/image2.png"/><Relationship Id="rId15" Type="http://schemas.openxmlformats.org/officeDocument/2006/relationships/image" Target="../media/image3.emf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Arial Unicode MS" charset="0"/>
              </a:defRPr>
            </a:lvl1pPr>
          </a:lstStyle>
          <a:p>
            <a:fld id="{696B0B62-367D-2A42-B70D-A9AD6CEBD7DB}" type="datetime1">
              <a:rPr lang="en-US"/>
              <a:pPr/>
              <a:t>17/07/2012</a:t>
            </a:fld>
            <a:endParaRPr lang="en-GB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600" b="1" dirty="0">
                <a:solidFill>
                  <a:srgbClr val="23346C"/>
                </a:solidFill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Arial Unicode MS" charset="0"/>
              </a:defRPr>
            </a:lvl1pPr>
          </a:lstStyle>
          <a:p>
            <a:fld id="{508E60F7-FF8A-4D47-8EFB-C1146A66A8B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>
              <a:ea typeface="+mn-ea"/>
              <a:cs typeface="+mn-cs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>
              <a:ea typeface="+mn-ea"/>
              <a:cs typeface="+mn-cs"/>
            </a:endParaRP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071563" y="76200"/>
            <a:ext cx="7358062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/>
          </a:p>
        </p:txBody>
      </p:sp>
      <p:pic>
        <p:nvPicPr>
          <p:cNvPr id="1033" name="Picture 9" descr="1024_greendot_divider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Picture 10" descr="ilccolor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713" y="0"/>
            <a:ext cx="601662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5" name="Picture 11" descr="1024_greendot_divider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175" y="838200"/>
            <a:ext cx="8251825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6" name="Picture 5" descr="xfel-logo.emf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33" r="6097" b="16667"/>
          <a:stretch>
            <a:fillRect/>
          </a:stretch>
        </p:blipFill>
        <p:spPr bwMode="auto">
          <a:xfrm>
            <a:off x="112713" y="428625"/>
            <a:ext cx="8159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7" name="Picture 8" descr="flash-logo-new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938" y="822325"/>
            <a:ext cx="792162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</p:sldLayoutIdLst>
  <p:transition xmlns:p14="http://schemas.microsoft.com/office/powerpoint/2010/main">
    <p:fade/>
  </p:transition>
  <p:hf hdr="0" ftr="0" dt="0"/>
  <p:txStyles>
    <p:titleStyle>
      <a:lvl1pPr algn="r" rtl="0" eaLnBrk="1" fontAlgn="base" hangingPunct="1">
        <a:spcBef>
          <a:spcPct val="0"/>
        </a:spcBef>
        <a:spcAft>
          <a:spcPct val="0"/>
        </a:spcAft>
        <a:defRPr sz="2400">
          <a:solidFill>
            <a:srgbClr val="23346C"/>
          </a:solidFill>
          <a:latin typeface="+mj-lt"/>
          <a:ea typeface="ＭＳ Ｐゴシック" charset="0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2400">
          <a:solidFill>
            <a:srgbClr val="23346C"/>
          </a:solidFill>
          <a:latin typeface="Arial" charset="0"/>
          <a:ea typeface="ＭＳ Ｐゴシック" charset="0"/>
          <a:cs typeface="Arial Unicode MS" pitchFamily="34" charset="-128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2400">
          <a:solidFill>
            <a:srgbClr val="23346C"/>
          </a:solidFill>
          <a:latin typeface="Arial" charset="0"/>
          <a:ea typeface="ＭＳ Ｐゴシック" charset="0"/>
          <a:cs typeface="Arial Unicode MS" pitchFamily="34" charset="-128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2400">
          <a:solidFill>
            <a:srgbClr val="23346C"/>
          </a:solidFill>
          <a:latin typeface="Arial" charset="0"/>
          <a:ea typeface="ＭＳ Ｐゴシック" charset="0"/>
          <a:cs typeface="Arial Unicode MS" pitchFamily="34" charset="-128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2400">
          <a:solidFill>
            <a:srgbClr val="23346C"/>
          </a:solidFill>
          <a:latin typeface="Arial" charset="0"/>
          <a:ea typeface="ＭＳ Ｐゴシック" charset="0"/>
          <a:cs typeface="Arial Unicode MS" pitchFamily="3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 b="1">
          <a:solidFill>
            <a:srgbClr val="800000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chart" Target="../charts/char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John Carwardine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200" dirty="0" smtClean="0"/>
              <a:t>Klystron saturation studies: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400" dirty="0" smtClean="0"/>
              <a:t>Options for changing relative fill and flat-top power..?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4967A-8E7D-4144-A07A-6C4638A004E5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7878470"/>
      </p:ext>
    </p:extLst>
  </p:cSld>
  <p:clrMapOvr>
    <a:masterClrMapping/>
  </p:clrMapOvr>
  <p:transition xmlns:p14="http://schemas.microsoft.com/office/powerpoint/2010/main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ideas for changing parameters for increasing relative flat-top power (ACC67)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74408272"/>
              </p:ext>
            </p:extLst>
          </p:nvPr>
        </p:nvGraphicFramePr>
        <p:xfrm>
          <a:off x="669091" y="1388311"/>
          <a:ext cx="7772400" cy="5125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8402"/>
                <a:gridCol w="2656731"/>
                <a:gridCol w="2827267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Option</a:t>
                      </a:r>
                      <a:endParaRPr lang="en-US" sz="16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Pro</a:t>
                      </a:r>
                      <a:endParaRPr lang="en-US" sz="16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Con</a:t>
                      </a:r>
                      <a:endParaRPr lang="en-US" sz="16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Increase beam current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It’s the obvious one – we’d need </a:t>
                      </a:r>
                      <a:r>
                        <a:rPr lang="en-US" sz="1600" baseline="0" dirty="0" smtClean="0"/>
                        <a:t>~5.5mA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600" dirty="0" smtClean="0"/>
                        <a:t>Gun conditioning?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600" dirty="0" smtClean="0"/>
                        <a:t>Beam transport</a:t>
                      </a:r>
                      <a:r>
                        <a:rPr lang="en-US" sz="1600" baseline="0" dirty="0" smtClean="0"/>
                        <a:t> issues</a:t>
                      </a:r>
                      <a:endParaRPr lang="en-US" sz="16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Increase</a:t>
                      </a:r>
                      <a:r>
                        <a:rPr lang="en-US" sz="1600" baseline="0" dirty="0" smtClean="0"/>
                        <a:t> fill time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Reduces</a:t>
                      </a:r>
                      <a:r>
                        <a:rPr lang="en-US" sz="1600" baseline="0" dirty="0" smtClean="0"/>
                        <a:t> fill power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600" dirty="0" smtClean="0"/>
                        <a:t>Already did</a:t>
                      </a:r>
                      <a:r>
                        <a:rPr lang="en-US" sz="1600" baseline="0" dirty="0" smtClean="0"/>
                        <a:t> that in Feb – ran out of room with the timing configuration (NO)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Lower the average</a:t>
                      </a:r>
                      <a:r>
                        <a:rPr lang="en-US" sz="1600" baseline="0" dirty="0" smtClean="0"/>
                        <a:t> QL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Lower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Ql</a:t>
                      </a:r>
                      <a:r>
                        <a:rPr lang="en-US" sz="1600" baseline="0" dirty="0" smtClean="0"/>
                        <a:t> = shorter fill time for same gradient, or lower fill power for same fill time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600" baseline="0" dirty="0" smtClean="0"/>
                        <a:t>Still need to use spread of QLs to maintain flat gradients with beam loading so we don’t hit quench limits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600" baseline="0" dirty="0" smtClean="0"/>
                        <a:t>Matched current scales with 1/QL, so we need proportionately more flat-top power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Dynamically</a:t>
                      </a:r>
                      <a:r>
                        <a:rPr lang="en-US" sz="1600" baseline="0" dirty="0" smtClean="0"/>
                        <a:t> detune the cavities at end of fill the </a:t>
                      </a:r>
                      <a:r>
                        <a:rPr lang="en-US" sz="1600" baseline="0" dirty="0" err="1" smtClean="0"/>
                        <a:t>piezos</a:t>
                      </a:r>
                      <a:r>
                        <a:rPr lang="en-US" sz="1600" baseline="0" dirty="0" smtClean="0"/>
                        <a:t> (or don</a:t>
                      </a:r>
                      <a:r>
                        <a:rPr lang="fr-FR" sz="1600" baseline="0" dirty="0" smtClean="0"/>
                        <a:t>’</a:t>
                      </a:r>
                      <a:r>
                        <a:rPr lang="en-US" sz="1600" baseline="0" dirty="0" smtClean="0"/>
                        <a:t>t compensate LFD)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Needs</a:t>
                      </a:r>
                      <a:r>
                        <a:rPr lang="en-US" sz="1600" baseline="0" dirty="0" smtClean="0"/>
                        <a:t> more flat-top power (what we want)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600" baseline="0" dirty="0" smtClean="0"/>
                        <a:t>Practical? Can we dynamically change the </a:t>
                      </a:r>
                      <a:r>
                        <a:rPr lang="en-US" sz="1600" baseline="0" dirty="0" err="1" smtClean="0"/>
                        <a:t>Ql</a:t>
                      </a:r>
                      <a:r>
                        <a:rPr lang="en-US" sz="1600" baseline="0" dirty="0" smtClean="0"/>
                        <a:t> fast enough using </a:t>
                      </a:r>
                      <a:r>
                        <a:rPr lang="en-US" sz="1600" baseline="0" dirty="0" err="1" smtClean="0"/>
                        <a:t>piezos</a:t>
                      </a:r>
                      <a:r>
                        <a:rPr lang="en-US" sz="1600" baseline="0" dirty="0" smtClean="0"/>
                        <a:t>??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4967A-8E7D-4144-A07A-6C4638A004E5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2435599"/>
      </p:ext>
    </p:extLst>
  </p:cSld>
  <p:clrMapOvr>
    <a:masterClrMapping/>
  </p:clrMapOvr>
  <p:transition xmlns:p14="http://schemas.microsoft.com/office/powerpoint/2010/main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Operational gradients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4967A-8E7D-4144-A07A-6C4638A004E5}" type="slidenum">
              <a:rPr lang="en-GB" smtClean="0"/>
              <a:pPr/>
              <a:t>3</a:t>
            </a:fld>
            <a:endParaRPr lang="en-GB"/>
          </a:p>
        </p:txBody>
      </p:sp>
      <p:graphicFrame>
        <p:nvGraphicFramePr>
          <p:cNvPr id="5" name="Char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1563117"/>
              </p:ext>
            </p:extLst>
          </p:nvPr>
        </p:nvGraphicFramePr>
        <p:xfrm>
          <a:off x="685069" y="1036116"/>
          <a:ext cx="7836521" cy="5459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15959753"/>
      </p:ext>
    </p:extLst>
  </p:cSld>
  <p:clrMapOvr>
    <a:masterClrMapping/>
  </p:clrMapOvr>
  <p:transition xmlns:p14="http://schemas.microsoft.com/office/powerpoint/2010/main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Options (</a:t>
            </a:r>
            <a:r>
              <a:rPr lang="en-US" dirty="0" err="1" smtClean="0"/>
              <a:t>cont</a:t>
            </a:r>
            <a:r>
              <a:rPr lang="en-US" dirty="0" smtClean="0"/>
              <a:t>)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57047095"/>
              </p:ext>
            </p:extLst>
          </p:nvPr>
        </p:nvGraphicFramePr>
        <p:xfrm>
          <a:off x="685800" y="1371600"/>
          <a:ext cx="7772400" cy="39369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0800"/>
                <a:gridCol w="2590800"/>
                <a:gridCol w="2590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Option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Pro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Con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Raise average</a:t>
                      </a:r>
                      <a:r>
                        <a:rPr lang="en-US" sz="1600" baseline="0" dirty="0" smtClean="0"/>
                        <a:t> QL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Matched current scales with 1/</a:t>
                      </a:r>
                      <a:r>
                        <a:rPr lang="en-US" sz="1600" baseline="0" dirty="0" err="1" smtClean="0"/>
                        <a:t>Ql</a:t>
                      </a:r>
                      <a:r>
                        <a:rPr lang="en-US" sz="1600" baseline="0" dirty="0" smtClean="0"/>
                        <a:t>, so flat-top power goes </a:t>
                      </a:r>
                      <a:r>
                        <a:rPr lang="en-US" sz="1600" baseline="0" dirty="0" smtClean="0"/>
                        <a:t>up even though gradients are lower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600" dirty="0" smtClean="0"/>
                        <a:t>Fill</a:t>
                      </a:r>
                      <a:r>
                        <a:rPr lang="en-US" sz="1600" baseline="0" dirty="0" smtClean="0"/>
                        <a:t> time becomes longer for same gradient or gradient is less for same fill </a:t>
                      </a:r>
                      <a:r>
                        <a:rPr lang="en-US" sz="1600" baseline="0" dirty="0" smtClean="0"/>
                        <a:t>power</a:t>
                      </a:r>
                      <a:endParaRPr lang="en-US" sz="1600" baseline="0" dirty="0" smtClean="0"/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600" baseline="0" dirty="0" smtClean="0"/>
                        <a:t>Still need spread of </a:t>
                      </a:r>
                      <a:r>
                        <a:rPr lang="en-US" sz="1600" baseline="0" dirty="0" err="1" smtClean="0"/>
                        <a:t>Qls</a:t>
                      </a:r>
                      <a:r>
                        <a:rPr lang="en-US" sz="1600" baseline="0" dirty="0" smtClean="0"/>
                        <a:t> to avoid gradient tilts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Use ACC45 instead of ACC67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ACC4</a:t>
                      </a:r>
                      <a:r>
                        <a:rPr lang="en-US" baseline="0" dirty="0" smtClean="0"/>
                        <a:t> c</a:t>
                      </a:r>
                      <a:r>
                        <a:rPr lang="en-US" dirty="0" smtClean="0"/>
                        <a:t>avities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smtClean="0"/>
                        <a:t>on run at identical gradients, so no spread of QLs needed</a:t>
                      </a:r>
                      <a:r>
                        <a:rPr lang="en-US" baseline="0" dirty="0" smtClean="0"/>
                        <a:t>, ACC5 cavities have lower spread </a:t>
                      </a:r>
                      <a:r>
                        <a:rPr lang="en-US" baseline="0" dirty="0" smtClean="0"/>
                        <a:t>then can lower average </a:t>
                      </a:r>
                      <a:r>
                        <a:rPr lang="en-US" baseline="0" dirty="0" err="1" smtClean="0"/>
                        <a:t>Ql</a:t>
                      </a:r>
                      <a:r>
                        <a:rPr lang="en-US" baseline="0" dirty="0" smtClean="0"/>
                        <a:t> to reduce fill time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dirty="0" smtClean="0"/>
                        <a:t>Can</a:t>
                      </a:r>
                      <a:r>
                        <a:rPr lang="en-US" baseline="0" dirty="0" smtClean="0"/>
                        <a:t> we reach k</a:t>
                      </a:r>
                      <a:r>
                        <a:rPr lang="en-US" dirty="0" smtClean="0"/>
                        <a:t>lystron saturation?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dirty="0" smtClean="0"/>
                        <a:t>Operational</a:t>
                      </a:r>
                      <a:r>
                        <a:rPr lang="en-US" baseline="0" dirty="0" smtClean="0"/>
                        <a:t> issues?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baseline="0" dirty="0" smtClean="0"/>
                        <a:t>Do we gain enough?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dirty="0" smtClean="0"/>
                        <a:t>Problem – stub tuners</a:t>
                      </a:r>
                      <a:r>
                        <a:rPr lang="en-US" baseline="0" dirty="0" smtClean="0"/>
                        <a:t> not motorized couplers on ACC45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4967A-8E7D-4144-A07A-6C4638A004E5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3717206"/>
      </p:ext>
    </p:extLst>
  </p:cSld>
  <p:clrMapOvr>
    <a:masterClrMapping/>
  </p:clrMapOvr>
  <p:transition xmlns:p14="http://schemas.microsoft.com/office/powerpoint/2010/main">
    <p:fade/>
  </p:transition>
</p:sld>
</file>

<file path=ppt/theme/theme1.xml><?xml version="1.0" encoding="utf-8"?>
<a:theme xmlns:a="http://schemas.openxmlformats.org/drawingml/2006/main" name="TTF_FLASH_Template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TTF_FLASH_Template.pot</Template>
  <TotalTime>3</TotalTime>
  <Words>282</Words>
  <Application>Microsoft Macintosh PowerPoint</Application>
  <PresentationFormat>On-screen Show (4:3)</PresentationFormat>
  <Paragraphs>39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Arial Unicode MS</vt:lpstr>
      <vt:lpstr>Calibri</vt:lpstr>
      <vt:lpstr>ＭＳ Ｐゴシック</vt:lpstr>
      <vt:lpstr>TTF_FLASH_Template</vt:lpstr>
      <vt:lpstr>Klystron saturation studies: Options for changing relative fill and flat-top power..?</vt:lpstr>
      <vt:lpstr>Some ideas for changing parameters for increasing relative flat-top power (ACC67)</vt:lpstr>
      <vt:lpstr>Operational gradients</vt:lpstr>
      <vt:lpstr>Options (cont)</vt:lpstr>
    </vt:vector>
  </TitlesOfParts>
  <Company>Argonne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Carwardine</dc:creator>
  <cp:lastModifiedBy>John Carwardine</cp:lastModifiedBy>
  <cp:revision>2</cp:revision>
  <dcterms:created xsi:type="dcterms:W3CDTF">2011-01-03T18:26:34Z</dcterms:created>
  <dcterms:modified xsi:type="dcterms:W3CDTF">2012-07-17T14:30:07Z</dcterms:modified>
</cp:coreProperties>
</file>