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Lst>
  <p:notesMasterIdLst>
    <p:notesMasterId r:id="rId43"/>
  </p:notesMasterIdLst>
  <p:sldIdLst>
    <p:sldId id="256" r:id="rId4"/>
    <p:sldId id="257" r:id="rId5"/>
    <p:sldId id="262" r:id="rId6"/>
    <p:sldId id="258" r:id="rId7"/>
    <p:sldId id="259" r:id="rId8"/>
    <p:sldId id="275" r:id="rId9"/>
    <p:sldId id="284" r:id="rId10"/>
    <p:sldId id="260" r:id="rId11"/>
    <p:sldId id="264" r:id="rId12"/>
    <p:sldId id="261" r:id="rId13"/>
    <p:sldId id="266" r:id="rId14"/>
    <p:sldId id="282" r:id="rId15"/>
    <p:sldId id="268" r:id="rId16"/>
    <p:sldId id="265" r:id="rId17"/>
    <p:sldId id="283" r:id="rId18"/>
    <p:sldId id="270" r:id="rId19"/>
    <p:sldId id="271" r:id="rId20"/>
    <p:sldId id="291" r:id="rId21"/>
    <p:sldId id="292" r:id="rId22"/>
    <p:sldId id="293" r:id="rId23"/>
    <p:sldId id="294" r:id="rId24"/>
    <p:sldId id="273" r:id="rId25"/>
    <p:sldId id="285" r:id="rId26"/>
    <p:sldId id="274" r:id="rId27"/>
    <p:sldId id="276" r:id="rId28"/>
    <p:sldId id="277" r:id="rId29"/>
    <p:sldId id="280" r:id="rId30"/>
    <p:sldId id="286" r:id="rId31"/>
    <p:sldId id="290" r:id="rId32"/>
    <p:sldId id="279" r:id="rId33"/>
    <p:sldId id="295" r:id="rId34"/>
    <p:sldId id="296" r:id="rId35"/>
    <p:sldId id="297" r:id="rId36"/>
    <p:sldId id="298" r:id="rId37"/>
    <p:sldId id="278" r:id="rId38"/>
    <p:sldId id="267" r:id="rId39"/>
    <p:sldId id="272" r:id="rId40"/>
    <p:sldId id="287" r:id="rId41"/>
    <p:sldId id="288"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2" d="100"/>
          <a:sy n="132" d="100"/>
        </p:scale>
        <p:origin x="-10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2C5A1B-430A-4AE6-88CC-0619E7C73519}" type="datetimeFigureOut">
              <a:rPr lang="en-US" smtClean="0"/>
              <a:pPr/>
              <a:t>11/13/2012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132EB7-5D20-40E5-8A6B-A2D9D3D7D099}" type="slidenum">
              <a:rPr lang="en-US" smtClean="0"/>
              <a:pPr/>
              <a:t>‹#›</a:t>
            </a:fld>
            <a:endParaRPr lang="en-US"/>
          </a:p>
        </p:txBody>
      </p:sp>
    </p:spTree>
    <p:extLst>
      <p:ext uri="{BB962C8B-B14F-4D97-AF65-F5344CB8AC3E}">
        <p14:creationId xmlns:p14="http://schemas.microsoft.com/office/powerpoint/2010/main" val="101158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7153EA4-B961-44CE-B0AF-A41A8E189800}" type="slidenum">
              <a:rPr lang="en-US" smtClean="0"/>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7153EA4-B961-44CE-B0AF-A41A8E189800}"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16E791-FFAF-4962-AC56-912D30D7BF58}" type="datetime1">
              <a:rPr lang="en-US" smtClean="0"/>
              <a:pPr/>
              <a:t>11/13/2012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76CB3-2620-4B39-AF28-2CDEEC1FFF68}" type="datetime1">
              <a:rPr lang="en-US" smtClean="0"/>
              <a:pPr/>
              <a:t>11/13/2012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396727-A6D6-42DB-BCBE-65F2079B3DB7}" type="datetime1">
              <a:rPr lang="en-US" smtClean="0"/>
              <a:pPr/>
              <a:t>11/13/2012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33735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815738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52067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6381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69239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158173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403641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8416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29A0BF-7D26-4457-BC6A-D6E86FF4BF25}" type="datetime1">
              <a:rPr lang="en-US" smtClean="0"/>
              <a:pPr/>
              <a:t>11/13/2012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01318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425232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665798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445630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348745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666502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72424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036466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860412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143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84193D-4E2D-4CC5-808D-C7583069A7F7}" type="datetime1">
              <a:rPr lang="en-US" smtClean="0"/>
              <a:pPr/>
              <a:t>11/13/2012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56251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042350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434399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8399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053A90-9517-4E45-9374-39717B0DB888}" type="datetime1">
              <a:rPr lang="en-US" smtClean="0"/>
              <a:pPr/>
              <a:t>11/13/2012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F1F617-3190-4E6F-A095-48ECBC3DE0D3}" type="datetime1">
              <a:rPr lang="en-US" smtClean="0"/>
              <a:pPr/>
              <a:t>11/13/2012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409D94-978E-4F78-A627-A381866D381B}" type="datetime1">
              <a:rPr lang="en-US" smtClean="0"/>
              <a:pPr/>
              <a:t>11/13/2012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58EFA-2BE3-4CBB-8727-F47C624E6565}" type="datetime1">
              <a:rPr lang="en-US" smtClean="0"/>
              <a:pPr/>
              <a:t>11/13/2012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A5AFE5-3033-49C9-8848-FA1187FE46FD}" type="datetime1">
              <a:rPr lang="en-US" smtClean="0"/>
              <a:pPr/>
              <a:t>11/13/2012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C9225-54AE-43CF-883D-C80E70FD439B}" type="datetime1">
              <a:rPr lang="en-US" smtClean="0"/>
              <a:pPr/>
              <a:t>11/13/2012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EB3642-1813-4C59-9D8F-7A6426104396}" type="datetime1">
              <a:rPr lang="en-US" smtClean="0"/>
              <a:pPr/>
              <a:t>11/13/2012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ABE59-9B7B-4807-8A81-8F4A97CD8D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62068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370FA-6E0E-4976-8D3B-9E758421CF4E}" type="datetimeFigureOut">
              <a:rPr lang="en-GB" smtClean="0">
                <a:solidFill>
                  <a:prstClr val="black">
                    <a:tint val="75000"/>
                  </a:prstClr>
                </a:solidFill>
              </a:rPr>
              <a:pPr/>
              <a:t>13/11/2012</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42A91-5BB0-478D-9AEF-D6C90362534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157361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10.xml"/><Relationship Id="rId7" Type="http://schemas.openxmlformats.org/officeDocument/2006/relationships/image" Target="../media/image15.wmf"/><Relationship Id="rId12"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oleObject" Target="../embeddings/oleObject11.bin"/><Relationship Id="rId5" Type="http://schemas.openxmlformats.org/officeDocument/2006/relationships/image" Target="../media/image14.wmf"/><Relationship Id="rId10" Type="http://schemas.openxmlformats.org/officeDocument/2006/relationships/image" Target="../media/image18.gif"/><Relationship Id="rId4" Type="http://schemas.openxmlformats.org/officeDocument/2006/relationships/oleObject" Target="../embeddings/oleObject8.bin"/><Relationship Id="rId9" Type="http://schemas.openxmlformats.org/officeDocument/2006/relationships/image" Target="../media/image16.wmf"/></Relationships>
</file>

<file path=ppt/slides/_rels/slide11.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22.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3.bin"/><Relationship Id="rId5" Type="http://schemas.openxmlformats.org/officeDocument/2006/relationships/image" Target="../media/image21.wmf"/><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3.wmf"/><Relationship Id="rId4"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6.xml"/><Relationship Id="rId7" Type="http://schemas.openxmlformats.org/officeDocument/2006/relationships/image" Target="../media/image25.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6.bin"/><Relationship Id="rId5" Type="http://schemas.openxmlformats.org/officeDocument/2006/relationships/image" Target="../media/image24.wmf"/><Relationship Id="rId4" Type="http://schemas.openxmlformats.org/officeDocument/2006/relationships/oleObject" Target="../embeddings/oleObject15.bin"/><Relationship Id="rId9" Type="http://schemas.openxmlformats.org/officeDocument/2006/relationships/image" Target="../media/image26.wmf"/></Relationships>
</file>

<file path=ppt/slides/_rels/slide17.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0.png"/><Relationship Id="rId1" Type="http://schemas.openxmlformats.org/officeDocument/2006/relationships/slideLayout" Target="../slideLayouts/slideLayout18.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png"/><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24.wmf"/><Relationship Id="rId4" Type="http://schemas.openxmlformats.org/officeDocument/2006/relationships/oleObject" Target="../embeddings/oleObject18.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34.wmf"/><Relationship Id="rId4" Type="http://schemas.openxmlformats.org/officeDocument/2006/relationships/oleObject" Target="../embeddings/oleObject19.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35.wmf"/><Relationship Id="rId4" Type="http://schemas.openxmlformats.org/officeDocument/2006/relationships/oleObject" Target="../embeddings/oleObject20.bin"/></Relationships>
</file>

<file path=ppt/slides/_rels/slide25.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37.wmf"/><Relationship Id="rId5" Type="http://schemas.openxmlformats.org/officeDocument/2006/relationships/oleObject" Target="../embeddings/oleObject21.bin"/><Relationship Id="rId4" Type="http://schemas.openxmlformats.org/officeDocument/2006/relationships/image" Target="../media/image38.gif"/></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40.wmf"/><Relationship Id="rId4" Type="http://schemas.openxmlformats.org/officeDocument/2006/relationships/oleObject" Target="../embeddings/oleObject22.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0.png"/><Relationship Id="rId1" Type="http://schemas.openxmlformats.org/officeDocument/2006/relationships/slideLayout" Target="../slideLayouts/slideLayout29.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png"/><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47.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4.bin"/><Relationship Id="rId5" Type="http://schemas.openxmlformats.org/officeDocument/2006/relationships/image" Target="../media/image46.wmf"/><Relationship Id="rId4" Type="http://schemas.openxmlformats.org/officeDocument/2006/relationships/oleObject" Target="../embeddings/oleObject23.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23.wmf"/><Relationship Id="rId4" Type="http://schemas.openxmlformats.org/officeDocument/2006/relationships/oleObject" Target="../embeddings/oleObject25.bin"/></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1.tif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1.wmf"/><Relationship Id="rId3" Type="http://schemas.openxmlformats.org/officeDocument/2006/relationships/notesSlide" Target="../notesSlides/notesSlide8.xml"/><Relationship Id="rId7" Type="http://schemas.openxmlformats.org/officeDocument/2006/relationships/image" Target="../media/image8.wmf"/><Relationship Id="rId12" Type="http://schemas.openxmlformats.org/officeDocument/2006/relationships/oleObject" Target="../embeddings/oleObject5.bin"/><Relationship Id="rId17" Type="http://schemas.openxmlformats.org/officeDocument/2006/relationships/image" Target="../media/image13.wmf"/><Relationship Id="rId2" Type="http://schemas.openxmlformats.org/officeDocument/2006/relationships/slideLayout" Target="../slideLayouts/slideLayout7.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0.wmf"/><Relationship Id="rId5" Type="http://schemas.openxmlformats.org/officeDocument/2006/relationships/image" Target="../media/image7.wmf"/><Relationship Id="rId15" Type="http://schemas.openxmlformats.org/officeDocument/2006/relationships/image" Target="../media/image12.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9.wmf"/><Relationship Id="rId1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80" y="1942961"/>
            <a:ext cx="5544616" cy="2062103"/>
          </a:xfrm>
          <a:prstGeom prst="rect">
            <a:avLst/>
          </a:prstGeom>
          <a:noFill/>
        </p:spPr>
        <p:txBody>
          <a:bodyPr wrap="square" rtlCol="0">
            <a:spAutoFit/>
          </a:bodyPr>
          <a:lstStyle/>
          <a:p>
            <a:r>
              <a:rPr lang="en-US" sz="3200" dirty="0" smtClean="0"/>
              <a:t>Course B: rf technology</a:t>
            </a:r>
          </a:p>
          <a:p>
            <a:r>
              <a:rPr lang="en-US" sz="3200" dirty="0" smtClean="0"/>
              <a:t>Normal conducting rf</a:t>
            </a:r>
          </a:p>
          <a:p>
            <a:r>
              <a:rPr lang="en-US" sz="3200" dirty="0" smtClean="0">
                <a:solidFill>
                  <a:schemeClr val="tx2"/>
                </a:solidFill>
              </a:rPr>
              <a:t>Part 4a: Introduction to Wakefields</a:t>
            </a:r>
            <a:endParaRPr lang="en-US" sz="3200" dirty="0">
              <a:solidFill>
                <a:schemeClr val="tx2"/>
              </a:solidFill>
            </a:endParaRPr>
          </a:p>
        </p:txBody>
      </p:sp>
      <p:sp>
        <p:nvSpPr>
          <p:cNvPr id="7" name="Slide Number Placeholder 6"/>
          <p:cNvSpPr>
            <a:spLocks noGrp="1"/>
          </p:cNvSpPr>
          <p:nvPr>
            <p:ph type="sldNum" sz="quarter" idx="12"/>
          </p:nvPr>
        </p:nvSpPr>
        <p:spPr/>
        <p:txBody>
          <a:bodyPr/>
          <a:lstStyle/>
          <a:p>
            <a:fld id="{358ABE59-9B7B-4807-8A81-8F4A97CD8D42}" type="slidenum">
              <a:rPr lang="en-US" smtClean="0"/>
              <a:pPr/>
              <a:t>1</a:t>
            </a:fld>
            <a:endParaRPr lang="en-US"/>
          </a:p>
        </p:txBody>
      </p:sp>
      <p:sp>
        <p:nvSpPr>
          <p:cNvPr id="5" name="TextBox 4"/>
          <p:cNvSpPr txBox="1"/>
          <p:nvPr/>
        </p:nvSpPr>
        <p:spPr>
          <a:xfrm>
            <a:off x="251520" y="5746030"/>
            <a:ext cx="8640960" cy="9233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Walter Wuensch, CERN	</a:t>
            </a:r>
          </a:p>
          <a:p>
            <a:r>
              <a:rPr lang="en-US" dirty="0" smtClean="0"/>
              <a:t>Seventh International Accelerator School for Linear Colliders</a:t>
            </a:r>
          </a:p>
          <a:p>
            <a:r>
              <a:rPr lang="en-US" dirty="0" smtClean="0"/>
              <a:t>1 to 4 December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10</a:t>
            </a:fld>
            <a:endParaRPr lang="en-US"/>
          </a:p>
        </p:txBody>
      </p:sp>
      <p:graphicFrame>
        <p:nvGraphicFramePr>
          <p:cNvPr id="5" name="Object 4"/>
          <p:cNvGraphicFramePr>
            <a:graphicFrameLocks noChangeAspect="1"/>
          </p:cNvGraphicFramePr>
          <p:nvPr/>
        </p:nvGraphicFramePr>
        <p:xfrm>
          <a:off x="683568" y="1196752"/>
          <a:ext cx="1693430" cy="792088"/>
        </p:xfrm>
        <a:graphic>
          <a:graphicData uri="http://schemas.openxmlformats.org/presentationml/2006/ole">
            <mc:AlternateContent xmlns:mc="http://schemas.openxmlformats.org/markup-compatibility/2006">
              <mc:Choice xmlns:v="urn:schemas-microsoft-com:vml" Requires="v">
                <p:oleObj spid="_x0000_s1071" name="Equation" r:id="rId4" imgW="787078" imgH="368185" progId="Equation.3">
                  <p:embed/>
                </p:oleObj>
              </mc:Choice>
              <mc:Fallback>
                <p:oleObj name="Equation" r:id="rId4" imgW="787078" imgH="368185" progId="Equation.3">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1196752"/>
                        <a:ext cx="1693430"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9" name="Object 5"/>
          <p:cNvGraphicFramePr>
            <a:graphicFrameLocks noChangeAspect="1"/>
          </p:cNvGraphicFramePr>
          <p:nvPr/>
        </p:nvGraphicFramePr>
        <p:xfrm>
          <a:off x="3506788" y="1197298"/>
          <a:ext cx="1663700" cy="792162"/>
        </p:xfrm>
        <a:graphic>
          <a:graphicData uri="http://schemas.openxmlformats.org/presentationml/2006/ole">
            <mc:AlternateContent xmlns:mc="http://schemas.openxmlformats.org/markup-compatibility/2006">
              <mc:Choice xmlns:v="urn:schemas-microsoft-com:vml" Requires="v">
                <p:oleObj spid="_x0000_s1072" name="Equation" r:id="rId6" imgW="774401" imgH="368185" progId="Equation.3">
                  <p:embed/>
                </p:oleObj>
              </mc:Choice>
              <mc:Fallback>
                <p:oleObj name="Equation" r:id="rId6" imgW="774401" imgH="368185"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6788" y="1197298"/>
                        <a:ext cx="1663700"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5868988" y="1184598"/>
          <a:ext cx="2482850" cy="819150"/>
        </p:xfrm>
        <a:graphic>
          <a:graphicData uri="http://schemas.openxmlformats.org/presentationml/2006/ole">
            <mc:AlternateContent xmlns:mc="http://schemas.openxmlformats.org/markup-compatibility/2006">
              <mc:Choice xmlns:v="urn:schemas-microsoft-com:vml" Requires="v">
                <p:oleObj spid="_x0000_s1073" name="Equation" r:id="rId8" imgW="1155264" imgH="380862" progId="Equation.3">
                  <p:embed/>
                </p:oleObj>
              </mc:Choice>
              <mc:Fallback>
                <p:oleObj name="Equation" r:id="rId8" imgW="1155264" imgH="380862" progId="Equation.3">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68988" y="1184598"/>
                        <a:ext cx="2482850" cy="819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ight Arrow 7"/>
          <p:cNvSpPr/>
          <p:nvPr/>
        </p:nvSpPr>
        <p:spPr>
          <a:xfrm>
            <a:off x="2771800" y="1628800"/>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5364088" y="1628800"/>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788024" y="836712"/>
            <a:ext cx="1655774" cy="338554"/>
          </a:xfrm>
          <a:prstGeom prst="rect">
            <a:avLst/>
          </a:prstGeom>
          <a:noFill/>
        </p:spPr>
        <p:txBody>
          <a:bodyPr wrap="none" rtlCol="0">
            <a:spAutoFit/>
          </a:bodyPr>
          <a:lstStyle/>
          <a:p>
            <a:r>
              <a:rPr lang="en-US" sz="1600" dirty="0" smtClean="0"/>
              <a:t>Fourier transform</a:t>
            </a:r>
            <a:endParaRPr lang="en-US" sz="1600" dirty="0"/>
          </a:p>
        </p:txBody>
      </p:sp>
      <p:sp>
        <p:nvSpPr>
          <p:cNvPr id="12" name="TextBox 11"/>
          <p:cNvSpPr txBox="1"/>
          <p:nvPr/>
        </p:nvSpPr>
        <p:spPr>
          <a:xfrm>
            <a:off x="323528" y="188640"/>
            <a:ext cx="4291368" cy="400110"/>
          </a:xfrm>
          <a:prstGeom prst="rect">
            <a:avLst/>
          </a:prstGeom>
          <a:noFill/>
        </p:spPr>
        <p:txBody>
          <a:bodyPr wrap="none" rtlCol="0">
            <a:spAutoFit/>
          </a:bodyPr>
          <a:lstStyle/>
          <a:p>
            <a:r>
              <a:rPr lang="en-US" sz="2000" dirty="0" smtClean="0"/>
              <a:t>Frequency content of a Gaussian bunch</a:t>
            </a:r>
            <a:endParaRPr lang="en-US" sz="2000" dirty="0"/>
          </a:p>
        </p:txBody>
      </p:sp>
      <p:sp>
        <p:nvSpPr>
          <p:cNvPr id="13" name="TextBox 12"/>
          <p:cNvSpPr txBox="1"/>
          <p:nvPr/>
        </p:nvSpPr>
        <p:spPr>
          <a:xfrm>
            <a:off x="2411760" y="836712"/>
            <a:ext cx="1458541" cy="369332"/>
          </a:xfrm>
          <a:prstGeom prst="rect">
            <a:avLst/>
          </a:prstGeom>
          <a:noFill/>
        </p:spPr>
        <p:txBody>
          <a:bodyPr wrap="none" rtlCol="0">
            <a:spAutoFit/>
          </a:bodyPr>
          <a:lstStyle/>
          <a:p>
            <a:r>
              <a:rPr lang="en-US" dirty="0" smtClean="0"/>
              <a:t>speed of light</a:t>
            </a:r>
            <a:endParaRPr lang="en-US" dirty="0"/>
          </a:p>
        </p:txBody>
      </p:sp>
      <p:pic>
        <p:nvPicPr>
          <p:cNvPr id="1032" name="Picture 8" descr="\\CERN\dfs\Workspaces\w\Wuensch\Talks\2011\LC school 2011\calculations\bunch length frequency spectrum.gif"/>
          <p:cNvPicPr>
            <a:picLocks noChangeAspect="1" noChangeArrowheads="1" noCrop="1"/>
          </p:cNvPicPr>
          <p:nvPr/>
        </p:nvPicPr>
        <p:blipFill>
          <a:blip r:embed="rId10" cstate="print"/>
          <a:srcRect/>
          <a:stretch>
            <a:fillRect/>
          </a:stretch>
        </p:blipFill>
        <p:spPr bwMode="auto">
          <a:xfrm>
            <a:off x="44896" y="2132856"/>
            <a:ext cx="8991600" cy="3962400"/>
          </a:xfrm>
          <a:prstGeom prst="rect">
            <a:avLst/>
          </a:prstGeom>
          <a:noFill/>
        </p:spPr>
      </p:pic>
      <p:sp>
        <p:nvSpPr>
          <p:cNvPr id="15" name="TextBox 14"/>
          <p:cNvSpPr txBox="1"/>
          <p:nvPr/>
        </p:nvSpPr>
        <p:spPr>
          <a:xfrm>
            <a:off x="6732240" y="2276872"/>
            <a:ext cx="1168910" cy="369332"/>
          </a:xfrm>
          <a:prstGeom prst="rect">
            <a:avLst/>
          </a:prstGeom>
          <a:noFill/>
        </p:spPr>
        <p:txBody>
          <a:bodyPr wrap="none" rtlCol="0">
            <a:spAutoFit/>
          </a:bodyPr>
          <a:lstStyle/>
          <a:p>
            <a:r>
              <a:rPr lang="en-US" dirty="0" smtClean="0"/>
              <a:t>Blue dot is</a:t>
            </a:r>
            <a:endParaRPr lang="en-US" dirty="0"/>
          </a:p>
        </p:txBody>
      </p:sp>
      <p:graphicFrame>
        <p:nvGraphicFramePr>
          <p:cNvPr id="16" name="Object 15"/>
          <p:cNvGraphicFramePr>
            <a:graphicFrameLocks noChangeAspect="1"/>
          </p:cNvGraphicFramePr>
          <p:nvPr/>
        </p:nvGraphicFramePr>
        <p:xfrm>
          <a:off x="7884368" y="2204864"/>
          <a:ext cx="720080" cy="544451"/>
        </p:xfrm>
        <a:graphic>
          <a:graphicData uri="http://schemas.openxmlformats.org/presentationml/2006/ole">
            <mc:AlternateContent xmlns:mc="http://schemas.openxmlformats.org/markup-compatibility/2006">
              <mc:Choice xmlns:v="urn:schemas-microsoft-com:vml" Requires="v">
                <p:oleObj spid="_x0000_s1074" name="Equation" r:id="rId11" imgW="520547" imgH="393302" progId="Equation.3">
                  <p:embed/>
                </p:oleObj>
              </mc:Choice>
              <mc:Fallback>
                <p:oleObj name="Equation" r:id="rId11" imgW="520547" imgH="393302" progId="Equation.3">
                  <p:embed/>
                  <p:pic>
                    <p:nvPicPr>
                      <p:cNvPr id="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84368" y="2204864"/>
                        <a:ext cx="720080" cy="5444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1547664" y="6237312"/>
            <a:ext cx="1982017" cy="369332"/>
          </a:xfrm>
          <a:prstGeom prst="rect">
            <a:avLst/>
          </a:prstGeom>
          <a:noFill/>
        </p:spPr>
        <p:txBody>
          <a:bodyPr wrap="none" rtlCol="0">
            <a:spAutoFit/>
          </a:bodyPr>
          <a:lstStyle/>
          <a:p>
            <a:r>
              <a:rPr lang="en-US" dirty="0" smtClean="0"/>
              <a:t>Charge distribution</a:t>
            </a:r>
            <a:endParaRPr lang="en-US" dirty="0"/>
          </a:p>
        </p:txBody>
      </p:sp>
      <p:sp>
        <p:nvSpPr>
          <p:cNvPr id="17" name="TextBox 16"/>
          <p:cNvSpPr txBox="1"/>
          <p:nvPr/>
        </p:nvSpPr>
        <p:spPr>
          <a:xfrm>
            <a:off x="5868144" y="6237312"/>
            <a:ext cx="2272610" cy="369332"/>
          </a:xfrm>
          <a:prstGeom prst="rect">
            <a:avLst/>
          </a:prstGeom>
          <a:noFill/>
        </p:spPr>
        <p:txBody>
          <a:bodyPr wrap="none" rtlCol="0">
            <a:spAutoFit/>
          </a:bodyPr>
          <a:lstStyle/>
          <a:p>
            <a:r>
              <a:rPr lang="en-US" dirty="0" smtClean="0"/>
              <a:t>frequency distribution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11</a:t>
            </a:fld>
            <a:endParaRPr lang="en-US"/>
          </a:p>
        </p:txBody>
      </p:sp>
      <p:pic>
        <p:nvPicPr>
          <p:cNvPr id="34817" name="Picture 1" descr="C:\temp for cst\simple cavity wake_02.gif"/>
          <p:cNvPicPr>
            <a:picLocks noChangeAspect="1" noChangeArrowheads="1" noCrop="1"/>
          </p:cNvPicPr>
          <p:nvPr/>
        </p:nvPicPr>
        <p:blipFill>
          <a:blip r:embed="rId3" cstate="print"/>
          <a:srcRect/>
          <a:stretch>
            <a:fillRect/>
          </a:stretch>
        </p:blipFill>
        <p:spPr bwMode="auto">
          <a:xfrm>
            <a:off x="179512" y="764704"/>
            <a:ext cx="8786813" cy="5717858"/>
          </a:xfrm>
          <a:prstGeom prst="rect">
            <a:avLst/>
          </a:prstGeom>
          <a:noFill/>
        </p:spPr>
      </p:pic>
      <p:sp>
        <p:nvSpPr>
          <p:cNvPr id="4" name="TextBox 3"/>
          <p:cNvSpPr txBox="1"/>
          <p:nvPr/>
        </p:nvSpPr>
        <p:spPr>
          <a:xfrm>
            <a:off x="2267744" y="260648"/>
            <a:ext cx="4588820" cy="400110"/>
          </a:xfrm>
          <a:prstGeom prst="rect">
            <a:avLst/>
          </a:prstGeom>
          <a:noFill/>
        </p:spPr>
        <p:txBody>
          <a:bodyPr wrap="none" rtlCol="0">
            <a:spAutoFit/>
          </a:bodyPr>
          <a:lstStyle/>
          <a:p>
            <a:r>
              <a:rPr lang="en-US" sz="2000" dirty="0" smtClean="0"/>
              <a:t>The fields left behind a finite length bunch</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12</a:t>
            </a:fld>
            <a:endParaRPr lang="en-US"/>
          </a:p>
        </p:txBody>
      </p:sp>
      <p:sp>
        <p:nvSpPr>
          <p:cNvPr id="3" name="TextBox 2"/>
          <p:cNvSpPr txBox="1"/>
          <p:nvPr/>
        </p:nvSpPr>
        <p:spPr>
          <a:xfrm>
            <a:off x="395536" y="1052736"/>
            <a:ext cx="8424936" cy="3693319"/>
          </a:xfrm>
          <a:prstGeom prst="rect">
            <a:avLst/>
          </a:prstGeom>
          <a:noFill/>
        </p:spPr>
        <p:txBody>
          <a:bodyPr wrap="square" rtlCol="0">
            <a:spAutoFit/>
          </a:bodyPr>
          <a:lstStyle/>
          <a:p>
            <a:r>
              <a:rPr lang="en-US" dirty="0" smtClean="0"/>
              <a:t>We are now going to introduce the idea of a </a:t>
            </a:r>
            <a:r>
              <a:rPr lang="en-US" b="1" dirty="0" smtClean="0"/>
              <a:t>wake potential</a:t>
            </a:r>
            <a:r>
              <a:rPr lang="en-US" dirty="0" smtClean="0"/>
              <a:t>.</a:t>
            </a:r>
          </a:p>
          <a:p>
            <a:endParaRPr lang="en-US" dirty="0" smtClean="0"/>
          </a:p>
          <a:p>
            <a:r>
              <a:rPr lang="en-US" dirty="0" smtClean="0"/>
              <a:t>This is the potential, measured in volts, a driving bunch leaves behind it, which is experienced by a witness charge.</a:t>
            </a:r>
          </a:p>
          <a:p>
            <a:endParaRPr lang="en-US" dirty="0" smtClean="0"/>
          </a:p>
          <a:p>
            <a:r>
              <a:rPr lang="en-US" dirty="0" smtClean="0"/>
              <a:t>In the standard formalism the bunches both travel at the speed of light, along straight lines parallel to the structure axis. </a:t>
            </a:r>
          </a:p>
          <a:p>
            <a:endParaRPr lang="en-US" dirty="0" smtClean="0"/>
          </a:p>
          <a:p>
            <a:r>
              <a:rPr lang="en-US" dirty="0" smtClean="0"/>
              <a:t>This is the information needed for beam dynamics simulations which calculate instabilities caused by charges acting on following charges.</a:t>
            </a:r>
          </a:p>
          <a:p>
            <a:endParaRPr lang="en-US" dirty="0" smtClean="0"/>
          </a:p>
          <a:p>
            <a:r>
              <a:rPr lang="en-US" dirty="0" smtClean="0"/>
              <a:t>The wake potential can be given for the whole of a finite length structure or per unit length for a infinitely long periodic structure.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13</a:t>
            </a:fld>
            <a:endParaRPr lang="en-US"/>
          </a:p>
        </p:txBody>
      </p:sp>
      <p:sp>
        <p:nvSpPr>
          <p:cNvPr id="3" name="TextBox 2"/>
          <p:cNvSpPr txBox="1"/>
          <p:nvPr/>
        </p:nvSpPr>
        <p:spPr>
          <a:xfrm>
            <a:off x="2987824" y="476672"/>
            <a:ext cx="3008131" cy="461665"/>
          </a:xfrm>
          <a:prstGeom prst="rect">
            <a:avLst/>
          </a:prstGeom>
          <a:noFill/>
        </p:spPr>
        <p:txBody>
          <a:bodyPr wrap="none" rtlCol="0">
            <a:spAutoFit/>
          </a:bodyPr>
          <a:lstStyle/>
          <a:p>
            <a:r>
              <a:rPr lang="en-US" sz="2400" dirty="0" smtClean="0"/>
              <a:t>Our coordinate system</a:t>
            </a:r>
            <a:endParaRPr lang="en-US" sz="2400" dirty="0"/>
          </a:p>
        </p:txBody>
      </p:sp>
      <p:pic>
        <p:nvPicPr>
          <p:cNvPr id="4098" name="Picture 2"/>
          <p:cNvPicPr>
            <a:picLocks noChangeAspect="1" noChangeArrowheads="1"/>
          </p:cNvPicPr>
          <p:nvPr/>
        </p:nvPicPr>
        <p:blipFill>
          <a:blip r:embed="rId3" cstate="print"/>
          <a:srcRect/>
          <a:stretch>
            <a:fillRect/>
          </a:stretch>
        </p:blipFill>
        <p:spPr bwMode="auto">
          <a:xfrm>
            <a:off x="1691680" y="1556792"/>
            <a:ext cx="5050904" cy="4138935"/>
          </a:xfrm>
          <a:prstGeom prst="rect">
            <a:avLst/>
          </a:prstGeom>
          <a:noFill/>
          <a:ln w="9525">
            <a:noFill/>
            <a:miter lim="800000"/>
            <a:headEnd/>
            <a:tailEnd/>
          </a:ln>
        </p:spPr>
      </p:pic>
      <p:cxnSp>
        <p:nvCxnSpPr>
          <p:cNvPr id="6" name="Straight Arrow Connector 5"/>
          <p:cNvCxnSpPr/>
          <p:nvPr/>
        </p:nvCxnSpPr>
        <p:spPr>
          <a:xfrm rot="300000">
            <a:off x="1029839" y="4682034"/>
            <a:ext cx="7272808"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100392" y="5157192"/>
            <a:ext cx="285656" cy="400110"/>
          </a:xfrm>
          <a:prstGeom prst="rect">
            <a:avLst/>
          </a:prstGeom>
          <a:noFill/>
        </p:spPr>
        <p:txBody>
          <a:bodyPr wrap="none" rtlCol="0">
            <a:spAutoFit/>
          </a:bodyPr>
          <a:lstStyle/>
          <a:p>
            <a:r>
              <a:rPr lang="en-US" sz="2000" i="1" dirty="0" smtClean="0"/>
              <a:t>z</a:t>
            </a:r>
            <a:endParaRPr lang="en-US" sz="2000" i="1" dirty="0"/>
          </a:p>
        </p:txBody>
      </p:sp>
      <p:sp>
        <p:nvSpPr>
          <p:cNvPr id="8" name="Oval 7"/>
          <p:cNvSpPr/>
          <p:nvPr/>
        </p:nvSpPr>
        <p:spPr>
          <a:xfrm>
            <a:off x="5940152" y="4752000"/>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236296" y="4860000"/>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11100000">
            <a:off x="6009764" y="4565600"/>
            <a:ext cx="1296144"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76256" y="4149080"/>
            <a:ext cx="284052" cy="400110"/>
          </a:xfrm>
          <a:prstGeom prst="rect">
            <a:avLst/>
          </a:prstGeom>
          <a:noFill/>
        </p:spPr>
        <p:txBody>
          <a:bodyPr wrap="none" rtlCol="0">
            <a:spAutoFit/>
          </a:bodyPr>
          <a:lstStyle/>
          <a:p>
            <a:r>
              <a:rPr lang="en-US" sz="2000" i="1" dirty="0" smtClean="0"/>
              <a:t>s</a:t>
            </a:r>
            <a:endParaRPr lang="en-US" sz="2000" i="1" dirty="0"/>
          </a:p>
        </p:txBody>
      </p:sp>
      <p:cxnSp>
        <p:nvCxnSpPr>
          <p:cNvPr id="18" name="Straight Arrow Connector 17"/>
          <p:cNvCxnSpPr/>
          <p:nvPr/>
        </p:nvCxnSpPr>
        <p:spPr>
          <a:xfrm rot="5400000" flipH="1" flipV="1">
            <a:off x="6553411" y="4975981"/>
            <a:ext cx="21523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588224" y="5229200"/>
            <a:ext cx="272832" cy="400110"/>
          </a:xfrm>
          <a:prstGeom prst="rect">
            <a:avLst/>
          </a:prstGeom>
          <a:noFill/>
        </p:spPr>
        <p:txBody>
          <a:bodyPr wrap="square" rtlCol="0">
            <a:spAutoFit/>
          </a:bodyPr>
          <a:lstStyle/>
          <a:p>
            <a:r>
              <a:rPr lang="en-US" sz="2000" i="1" dirty="0" smtClean="0"/>
              <a:t>r</a:t>
            </a:r>
            <a:endParaRPr lang="en-US" sz="2000" i="1" dirty="0"/>
          </a:p>
        </p:txBody>
      </p:sp>
      <p:sp>
        <p:nvSpPr>
          <p:cNvPr id="21" name="TextBox 20"/>
          <p:cNvSpPr txBox="1"/>
          <p:nvPr/>
        </p:nvSpPr>
        <p:spPr>
          <a:xfrm>
            <a:off x="7164288" y="3789040"/>
            <a:ext cx="1465466" cy="369332"/>
          </a:xfrm>
          <a:prstGeom prst="rect">
            <a:avLst/>
          </a:prstGeom>
          <a:noFill/>
        </p:spPr>
        <p:txBody>
          <a:bodyPr wrap="none" rtlCol="0">
            <a:spAutoFit/>
          </a:bodyPr>
          <a:lstStyle/>
          <a:p>
            <a:r>
              <a:rPr lang="en-US" dirty="0" smtClean="0"/>
              <a:t>driving bunch</a:t>
            </a:r>
            <a:endParaRPr lang="en-US" dirty="0"/>
          </a:p>
        </p:txBody>
      </p:sp>
      <p:sp>
        <p:nvSpPr>
          <p:cNvPr id="22" name="TextBox 21"/>
          <p:cNvSpPr txBox="1"/>
          <p:nvPr/>
        </p:nvSpPr>
        <p:spPr>
          <a:xfrm>
            <a:off x="4644008" y="5517232"/>
            <a:ext cx="1685718" cy="369332"/>
          </a:xfrm>
          <a:prstGeom prst="rect">
            <a:avLst/>
          </a:prstGeom>
          <a:noFill/>
        </p:spPr>
        <p:txBody>
          <a:bodyPr wrap="none" rtlCol="0">
            <a:spAutoFit/>
          </a:bodyPr>
          <a:lstStyle/>
          <a:p>
            <a:r>
              <a:rPr lang="en-US" dirty="0" smtClean="0"/>
              <a:t>following bunch</a:t>
            </a:r>
            <a:endParaRPr lang="en-US" dirty="0"/>
          </a:p>
        </p:txBody>
      </p:sp>
      <p:cxnSp>
        <p:nvCxnSpPr>
          <p:cNvPr id="15" name="Straight Arrow Connector 14"/>
          <p:cNvCxnSpPr>
            <a:cxnSpLocks noChangeAspect="1"/>
          </p:cNvCxnSpPr>
          <p:nvPr/>
        </p:nvCxnSpPr>
        <p:spPr>
          <a:xfrm>
            <a:off x="3658220" y="1450657"/>
            <a:ext cx="1921669" cy="16812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652120" y="1124744"/>
            <a:ext cx="314510" cy="461665"/>
          </a:xfrm>
          <a:prstGeom prst="rect">
            <a:avLst/>
          </a:prstGeom>
          <a:noFill/>
        </p:spPr>
        <p:txBody>
          <a:bodyPr wrap="none" rtlCol="0">
            <a:spAutoFit/>
          </a:bodyPr>
          <a:lstStyle/>
          <a:p>
            <a:r>
              <a:rPr lang="en-US" sz="2400" i="1" dirty="0" smtClean="0"/>
              <a:t>L</a:t>
            </a:r>
            <a:endParaRPr lang="en-US" sz="2400"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14</a:t>
            </a:fld>
            <a:endParaRPr lang="en-US" dirty="0"/>
          </a:p>
        </p:txBody>
      </p:sp>
      <p:sp>
        <p:nvSpPr>
          <p:cNvPr id="3" name="TextBox 2"/>
          <p:cNvSpPr txBox="1"/>
          <p:nvPr/>
        </p:nvSpPr>
        <p:spPr>
          <a:xfrm>
            <a:off x="2555776" y="188640"/>
            <a:ext cx="4118050" cy="461665"/>
          </a:xfrm>
          <a:prstGeom prst="rect">
            <a:avLst/>
          </a:prstGeom>
          <a:noFill/>
        </p:spPr>
        <p:txBody>
          <a:bodyPr wrap="none" rtlCol="0">
            <a:spAutoFit/>
          </a:bodyPr>
          <a:lstStyle/>
          <a:p>
            <a:r>
              <a:rPr lang="en-US" sz="2400" dirty="0" smtClean="0"/>
              <a:t>The </a:t>
            </a:r>
            <a:r>
              <a:rPr lang="en-US" sz="2400" i="1" dirty="0" smtClean="0"/>
              <a:t>longitudinal</a:t>
            </a:r>
            <a:r>
              <a:rPr lang="en-US" sz="2400" dirty="0" smtClean="0"/>
              <a:t> wake potential</a:t>
            </a:r>
            <a:endParaRPr lang="en-US" sz="2400" dirty="0"/>
          </a:p>
        </p:txBody>
      </p:sp>
      <p:graphicFrame>
        <p:nvGraphicFramePr>
          <p:cNvPr id="4" name="Object 3"/>
          <p:cNvGraphicFramePr>
            <a:graphicFrameLocks noChangeAspect="1"/>
          </p:cNvGraphicFramePr>
          <p:nvPr/>
        </p:nvGraphicFramePr>
        <p:xfrm>
          <a:off x="1979712" y="3933056"/>
          <a:ext cx="3988668" cy="1009789"/>
        </p:xfrm>
        <a:graphic>
          <a:graphicData uri="http://schemas.openxmlformats.org/presentationml/2006/ole">
            <mc:AlternateContent xmlns:mc="http://schemas.openxmlformats.org/markup-compatibility/2006">
              <mc:Choice xmlns:v="urn:schemas-microsoft-com:vml" Requires="v">
                <p:oleObj spid="_x0000_s3095" name="Equation" r:id="rId4" imgW="1904862" imgH="482278" progId="Equation.3">
                  <p:embed/>
                </p:oleObj>
              </mc:Choice>
              <mc:Fallback>
                <p:oleObj name="Equation" r:id="rId4" imgW="1904862" imgH="482278"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2" y="3933056"/>
                        <a:ext cx="3988668" cy="10097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23528" y="764704"/>
            <a:ext cx="8136904" cy="2308324"/>
          </a:xfrm>
          <a:prstGeom prst="rect">
            <a:avLst/>
          </a:prstGeom>
          <a:noFill/>
        </p:spPr>
        <p:txBody>
          <a:bodyPr wrap="square" rtlCol="0">
            <a:spAutoFit/>
          </a:bodyPr>
          <a:lstStyle/>
          <a:p>
            <a:r>
              <a:rPr lang="en-US" dirty="0" smtClean="0"/>
              <a:t>This the total voltage that is lost (or gained) by a test charge following a driving charge q at distance </a:t>
            </a:r>
            <a:r>
              <a:rPr lang="en-US" i="1" dirty="0" smtClean="0"/>
              <a:t>s.</a:t>
            </a:r>
            <a:r>
              <a:rPr lang="en-US" dirty="0" smtClean="0"/>
              <a:t> </a:t>
            </a:r>
          </a:p>
          <a:p>
            <a:endParaRPr lang="en-US" dirty="0" smtClean="0"/>
          </a:p>
          <a:p>
            <a:r>
              <a:rPr lang="en-US" dirty="0" smtClean="0"/>
              <a:t>It induces an energy spread in the beam which causes emittance growth through effects like chromaticity.  </a:t>
            </a:r>
          </a:p>
          <a:p>
            <a:endParaRPr lang="en-US" dirty="0" smtClean="0"/>
          </a:p>
          <a:p>
            <a:r>
              <a:rPr lang="en-US" dirty="0" smtClean="0"/>
              <a:t>The wake potential is given by the integral of the fields that are left behind by a very short driving bunch,</a:t>
            </a:r>
            <a:endParaRPr lang="en-US" dirty="0"/>
          </a:p>
        </p:txBody>
      </p:sp>
      <p:cxnSp>
        <p:nvCxnSpPr>
          <p:cNvPr id="11" name="Straight Arrow Connector 10"/>
          <p:cNvCxnSpPr/>
          <p:nvPr/>
        </p:nvCxnSpPr>
        <p:spPr>
          <a:xfrm flipV="1">
            <a:off x="3779912" y="4725144"/>
            <a:ext cx="432048"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076056" y="4725144"/>
            <a:ext cx="432048"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31840" y="5949280"/>
            <a:ext cx="966355" cy="369332"/>
          </a:xfrm>
          <a:prstGeom prst="rect">
            <a:avLst/>
          </a:prstGeom>
          <a:noFill/>
        </p:spPr>
        <p:txBody>
          <a:bodyPr wrap="none" rtlCol="0">
            <a:spAutoFit/>
          </a:bodyPr>
          <a:lstStyle/>
          <a:p>
            <a:r>
              <a:rPr lang="en-US" dirty="0" smtClean="0"/>
              <a:t>distance</a:t>
            </a:r>
            <a:endParaRPr lang="en-US" dirty="0"/>
          </a:p>
        </p:txBody>
      </p:sp>
      <p:sp>
        <p:nvSpPr>
          <p:cNvPr id="15" name="TextBox 14"/>
          <p:cNvSpPr txBox="1"/>
          <p:nvPr/>
        </p:nvSpPr>
        <p:spPr>
          <a:xfrm>
            <a:off x="5292080" y="5949280"/>
            <a:ext cx="614271" cy="369332"/>
          </a:xfrm>
          <a:prstGeom prst="rect">
            <a:avLst/>
          </a:prstGeom>
          <a:noFill/>
        </p:spPr>
        <p:txBody>
          <a:bodyPr wrap="none" rtlCol="0">
            <a:spAutoFit/>
          </a:bodyPr>
          <a:lstStyle/>
          <a:p>
            <a:r>
              <a:rPr lang="en-US" dirty="0" smtClean="0"/>
              <a:t>time</a:t>
            </a:r>
            <a:endParaRPr lang="en-US" dirty="0"/>
          </a:p>
        </p:txBody>
      </p:sp>
      <p:graphicFrame>
        <p:nvGraphicFramePr>
          <p:cNvPr id="10" name="Object 9"/>
          <p:cNvGraphicFramePr>
            <a:graphicFrameLocks noChangeAspect="1"/>
          </p:cNvGraphicFramePr>
          <p:nvPr/>
        </p:nvGraphicFramePr>
        <p:xfrm>
          <a:off x="6804248" y="4005064"/>
          <a:ext cx="720080" cy="810090"/>
        </p:xfrm>
        <a:graphic>
          <a:graphicData uri="http://schemas.openxmlformats.org/presentationml/2006/ole">
            <mc:AlternateContent xmlns:mc="http://schemas.openxmlformats.org/markup-compatibility/2006">
              <mc:Choice xmlns:v="urn:schemas-microsoft-com:vml" Requires="v">
                <p:oleObj spid="_x0000_s3096" name="Equation" r:id="rId6" imgW="406080" imgH="457200" progId="Equation.3">
                  <p:embed/>
                </p:oleObj>
              </mc:Choice>
              <mc:Fallback>
                <p:oleObj name="Equation" r:id="rId6" imgW="406080" imgH="457200" progId="Equation.3">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4248" y="4005064"/>
                        <a:ext cx="720080" cy="8100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15</a:t>
            </a:fld>
            <a:endParaRPr lang="en-US"/>
          </a:p>
        </p:txBody>
      </p:sp>
      <p:sp>
        <p:nvSpPr>
          <p:cNvPr id="3" name="TextBox 2"/>
          <p:cNvSpPr txBox="1"/>
          <p:nvPr/>
        </p:nvSpPr>
        <p:spPr>
          <a:xfrm>
            <a:off x="323528" y="836712"/>
            <a:ext cx="7992888" cy="1754326"/>
          </a:xfrm>
          <a:prstGeom prst="rect">
            <a:avLst/>
          </a:prstGeom>
          <a:noFill/>
        </p:spPr>
        <p:txBody>
          <a:bodyPr wrap="square" rtlCol="0">
            <a:spAutoFit/>
          </a:bodyPr>
          <a:lstStyle/>
          <a:p>
            <a:r>
              <a:rPr lang="en-US" dirty="0" smtClean="0"/>
              <a:t>As we have seen, high frequency part of the wake will depend on how long the bunch is. It is cut-off at half-wavelengths which correspond to the bunch length.</a:t>
            </a:r>
          </a:p>
          <a:p>
            <a:endParaRPr lang="en-US" dirty="0" smtClean="0"/>
          </a:p>
          <a:p>
            <a:r>
              <a:rPr lang="en-US" dirty="0" smtClean="0"/>
              <a:t>This comes out rigorously because the delta wake-potential on the previous slide can then be used as a Green’s function to get the voltage loss/gain from a bunch of arbitrary shape by convoluting with the shape of the current,</a:t>
            </a:r>
            <a:endParaRPr lang="en-US" dirty="0"/>
          </a:p>
        </p:txBody>
      </p:sp>
      <p:graphicFrame>
        <p:nvGraphicFramePr>
          <p:cNvPr id="4" name="Object 3"/>
          <p:cNvGraphicFramePr>
            <a:graphicFrameLocks noChangeAspect="1"/>
          </p:cNvGraphicFramePr>
          <p:nvPr/>
        </p:nvGraphicFramePr>
        <p:xfrm>
          <a:off x="2339752" y="2924944"/>
          <a:ext cx="3312368" cy="982299"/>
        </p:xfrm>
        <a:graphic>
          <a:graphicData uri="http://schemas.openxmlformats.org/presentationml/2006/ole">
            <mc:AlternateContent xmlns:mc="http://schemas.openxmlformats.org/markup-compatibility/2006">
              <mc:Choice xmlns:v="urn:schemas-microsoft-com:vml" Requires="v">
                <p:oleObj spid="_x0000_s66571" name="Equation" r:id="rId4" imgW="1625416" imgH="482278" progId="Equation.3">
                  <p:embed/>
                </p:oleObj>
              </mc:Choice>
              <mc:Fallback>
                <p:oleObj name="Equation" r:id="rId4" imgW="1625416" imgH="4822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2924944"/>
                        <a:ext cx="3312368" cy="9822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467544" y="4437112"/>
            <a:ext cx="8208912" cy="646331"/>
          </a:xfrm>
          <a:prstGeom prst="rect">
            <a:avLst/>
          </a:prstGeom>
          <a:noFill/>
        </p:spPr>
        <p:txBody>
          <a:bodyPr wrap="square" rtlCol="0">
            <a:spAutoFit/>
          </a:bodyPr>
          <a:lstStyle/>
          <a:p>
            <a:r>
              <a:rPr lang="en-US" dirty="0" smtClean="0"/>
              <a:t>Now we will look at how you would approach calculating the longitudinal wake for a resonant cavity which has lots of modes, and then look at a numerical example.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16</a:t>
            </a:fld>
            <a:endParaRPr lang="en-US"/>
          </a:p>
        </p:txBody>
      </p:sp>
      <p:sp>
        <p:nvSpPr>
          <p:cNvPr id="3" name="TextBox 2"/>
          <p:cNvSpPr txBox="1"/>
          <p:nvPr/>
        </p:nvSpPr>
        <p:spPr>
          <a:xfrm>
            <a:off x="611560" y="188640"/>
            <a:ext cx="7920880" cy="461665"/>
          </a:xfrm>
          <a:prstGeom prst="rect">
            <a:avLst/>
          </a:prstGeom>
          <a:noFill/>
        </p:spPr>
        <p:txBody>
          <a:bodyPr wrap="square" rtlCol="0">
            <a:spAutoFit/>
          </a:bodyPr>
          <a:lstStyle/>
          <a:p>
            <a:pPr algn="ctr"/>
            <a:r>
              <a:rPr lang="en-US" sz="2400" dirty="0" smtClean="0"/>
              <a:t>Longitudinal wake by expanding the normal modes in a cavity </a:t>
            </a:r>
            <a:endParaRPr lang="en-US" sz="2400" dirty="0"/>
          </a:p>
        </p:txBody>
      </p:sp>
      <p:sp>
        <p:nvSpPr>
          <p:cNvPr id="4" name="TextBox 3"/>
          <p:cNvSpPr txBox="1"/>
          <p:nvPr/>
        </p:nvSpPr>
        <p:spPr>
          <a:xfrm>
            <a:off x="179512" y="1124744"/>
            <a:ext cx="4752528" cy="646331"/>
          </a:xfrm>
          <a:prstGeom prst="rect">
            <a:avLst/>
          </a:prstGeom>
          <a:noFill/>
        </p:spPr>
        <p:txBody>
          <a:bodyPr wrap="square" rtlCol="0">
            <a:spAutoFit/>
          </a:bodyPr>
          <a:lstStyle/>
          <a:p>
            <a:r>
              <a:rPr lang="en-US" dirty="0" smtClean="0"/>
              <a:t>Reminder from section 2, the loss factor from a mode </a:t>
            </a:r>
            <a:r>
              <a:rPr lang="en-US" i="1" dirty="0" smtClean="0">
                <a:sym typeface="Symbol"/>
              </a:rPr>
              <a:t></a:t>
            </a:r>
            <a:r>
              <a:rPr lang="en-US" dirty="0" smtClean="0"/>
              <a:t> is,  </a:t>
            </a:r>
            <a:endParaRPr lang="en-US" dirty="0"/>
          </a:p>
        </p:txBody>
      </p:sp>
      <p:graphicFrame>
        <p:nvGraphicFramePr>
          <p:cNvPr id="5" name="Object 4"/>
          <p:cNvGraphicFramePr>
            <a:graphicFrameLocks noChangeAspect="1"/>
          </p:cNvGraphicFramePr>
          <p:nvPr/>
        </p:nvGraphicFramePr>
        <p:xfrm>
          <a:off x="5976938" y="873125"/>
          <a:ext cx="1195387" cy="933450"/>
        </p:xfrm>
        <a:graphic>
          <a:graphicData uri="http://schemas.openxmlformats.org/presentationml/2006/ole">
            <mc:AlternateContent xmlns:mc="http://schemas.openxmlformats.org/markup-compatibility/2006">
              <mc:Choice xmlns:v="urn:schemas-microsoft-com:vml" Requires="v">
                <p:oleObj spid="_x0000_s37921" name="Equation" r:id="rId4" imgW="634954" imgH="494956" progId="Equation.3">
                  <p:embed/>
                </p:oleObj>
              </mc:Choice>
              <mc:Fallback>
                <p:oleObj name="Equation" r:id="rId4" imgW="634954" imgH="494956"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6938" y="873125"/>
                        <a:ext cx="1195387" cy="933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179512" y="2420888"/>
            <a:ext cx="4680520" cy="646331"/>
          </a:xfrm>
          <a:prstGeom prst="rect">
            <a:avLst/>
          </a:prstGeom>
          <a:noFill/>
        </p:spPr>
        <p:txBody>
          <a:bodyPr wrap="square" rtlCol="0">
            <a:spAutoFit/>
          </a:bodyPr>
          <a:lstStyle/>
          <a:p>
            <a:r>
              <a:rPr lang="en-US" dirty="0" smtClean="0"/>
              <a:t>The total acceleration left behind in the mode is (the bunch sees half its own field),</a:t>
            </a:r>
            <a:endParaRPr lang="en-US" dirty="0"/>
          </a:p>
        </p:txBody>
      </p:sp>
      <p:graphicFrame>
        <p:nvGraphicFramePr>
          <p:cNvPr id="37891" name="Object 3"/>
          <p:cNvGraphicFramePr>
            <a:graphicFrameLocks noChangeAspect="1"/>
          </p:cNvGraphicFramePr>
          <p:nvPr/>
        </p:nvGraphicFramePr>
        <p:xfrm>
          <a:off x="6327775" y="2311400"/>
          <a:ext cx="477838" cy="430213"/>
        </p:xfrm>
        <a:graphic>
          <a:graphicData uri="http://schemas.openxmlformats.org/presentationml/2006/ole">
            <mc:AlternateContent xmlns:mc="http://schemas.openxmlformats.org/markup-compatibility/2006">
              <mc:Choice xmlns:v="urn:schemas-microsoft-com:vml" Requires="v">
                <p:oleObj spid="_x0000_s37922" name="Equation" r:id="rId6" imgW="253939" imgH="228600" progId="Equation.3">
                  <p:embed/>
                </p:oleObj>
              </mc:Choice>
              <mc:Fallback>
                <p:oleObj name="Equation" r:id="rId6" imgW="253939" imgH="22860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7775" y="2311400"/>
                        <a:ext cx="477838" cy="430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179512" y="3429000"/>
            <a:ext cx="4680520" cy="646331"/>
          </a:xfrm>
          <a:prstGeom prst="rect">
            <a:avLst/>
          </a:prstGeom>
          <a:noFill/>
        </p:spPr>
        <p:txBody>
          <a:bodyPr wrap="square" rtlCol="0">
            <a:spAutoFit/>
          </a:bodyPr>
          <a:lstStyle/>
          <a:p>
            <a:r>
              <a:rPr lang="en-US" dirty="0" smtClean="0"/>
              <a:t>To get the total wake potential we sum over all the modes  (that is really about all there is to it),</a:t>
            </a:r>
            <a:endParaRPr lang="en-US" dirty="0"/>
          </a:p>
        </p:txBody>
      </p:sp>
      <p:graphicFrame>
        <p:nvGraphicFramePr>
          <p:cNvPr id="37892" name="Object 4"/>
          <p:cNvGraphicFramePr>
            <a:graphicFrameLocks noChangeAspect="1"/>
          </p:cNvGraphicFramePr>
          <p:nvPr/>
        </p:nvGraphicFramePr>
        <p:xfrm>
          <a:off x="5110163" y="3348038"/>
          <a:ext cx="2914650" cy="812800"/>
        </p:xfrm>
        <a:graphic>
          <a:graphicData uri="http://schemas.openxmlformats.org/presentationml/2006/ole">
            <mc:AlternateContent xmlns:mc="http://schemas.openxmlformats.org/markup-compatibility/2006">
              <mc:Choice xmlns:v="urn:schemas-microsoft-com:vml" Requires="v">
                <p:oleObj spid="_x0000_s37923" name="Equation" r:id="rId8" imgW="1549354" imgH="431570" progId="Equation.3">
                  <p:embed/>
                </p:oleObj>
              </mc:Choice>
              <mc:Fallback>
                <p:oleObj name="Equation" r:id="rId8" imgW="1549354" imgH="431570" progId="Equation.3">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10163" y="3348038"/>
                        <a:ext cx="2914650"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2" name="Straight Arrow Connector 11"/>
          <p:cNvCxnSpPr/>
          <p:nvPr/>
        </p:nvCxnSpPr>
        <p:spPr>
          <a:xfrm rot="5400000" flipH="1" flipV="1">
            <a:off x="7056276" y="4689140"/>
            <a:ext cx="792088"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5445224"/>
            <a:ext cx="5832648" cy="646331"/>
          </a:xfrm>
          <a:prstGeom prst="rect">
            <a:avLst/>
          </a:prstGeom>
          <a:noFill/>
        </p:spPr>
        <p:txBody>
          <a:bodyPr wrap="square" rtlCol="0">
            <a:spAutoFit/>
          </a:bodyPr>
          <a:lstStyle/>
          <a:p>
            <a:r>
              <a:rPr lang="en-US" dirty="0" smtClean="0"/>
              <a:t>The terms of the longitudinal wake are cosine-like, which is reasonable, because the driving bunch itself loses energy.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17</a:t>
            </a:fld>
            <a:endParaRPr lang="en-US"/>
          </a:p>
        </p:txBody>
      </p:sp>
      <p:pic>
        <p:nvPicPr>
          <p:cNvPr id="37891" name="Picture 3" descr="C:\temp for cst\simple cavity wake_03.gif"/>
          <p:cNvPicPr>
            <a:picLocks noChangeAspect="1" noChangeArrowheads="1" noCrop="1"/>
          </p:cNvPicPr>
          <p:nvPr/>
        </p:nvPicPr>
        <p:blipFill>
          <a:blip r:embed="rId3" cstate="print"/>
          <a:srcRect/>
          <a:stretch>
            <a:fillRect/>
          </a:stretch>
        </p:blipFill>
        <p:spPr bwMode="auto">
          <a:xfrm>
            <a:off x="0" y="2410777"/>
            <a:ext cx="6834188" cy="4447223"/>
          </a:xfrm>
          <a:prstGeom prst="rect">
            <a:avLst/>
          </a:prstGeom>
          <a:noFill/>
        </p:spPr>
      </p:pic>
      <p:pic>
        <p:nvPicPr>
          <p:cNvPr id="37890" name="Picture 2"/>
          <p:cNvPicPr>
            <a:picLocks noChangeAspect="1" noChangeArrowheads="1"/>
          </p:cNvPicPr>
          <p:nvPr/>
        </p:nvPicPr>
        <p:blipFill>
          <a:blip r:embed="rId4" cstate="print"/>
          <a:srcRect/>
          <a:stretch>
            <a:fillRect/>
          </a:stretch>
        </p:blipFill>
        <p:spPr bwMode="auto">
          <a:xfrm>
            <a:off x="3641663" y="1"/>
            <a:ext cx="5502337" cy="3573016"/>
          </a:xfrm>
          <a:prstGeom prst="rect">
            <a:avLst/>
          </a:prstGeom>
          <a:noFill/>
          <a:ln w="9525">
            <a:noFill/>
            <a:miter lim="800000"/>
            <a:headEnd/>
            <a:tailEnd/>
          </a:ln>
        </p:spPr>
      </p:pic>
      <p:sp>
        <p:nvSpPr>
          <p:cNvPr id="5" name="TextBox 4"/>
          <p:cNvSpPr txBox="1"/>
          <p:nvPr/>
        </p:nvSpPr>
        <p:spPr>
          <a:xfrm>
            <a:off x="107504" y="260648"/>
            <a:ext cx="3456384" cy="707886"/>
          </a:xfrm>
          <a:prstGeom prst="rect">
            <a:avLst/>
          </a:prstGeom>
          <a:noFill/>
        </p:spPr>
        <p:txBody>
          <a:bodyPr wrap="square" rtlCol="0">
            <a:spAutoFit/>
          </a:bodyPr>
          <a:lstStyle/>
          <a:p>
            <a:r>
              <a:rPr lang="en-US" sz="2000" dirty="0" smtClean="0"/>
              <a:t>Longitudinal wake potential from in a pillbox cavity</a:t>
            </a:r>
            <a:endParaRPr lang="en-US" sz="2000" dirty="0"/>
          </a:p>
        </p:txBody>
      </p:sp>
      <p:sp>
        <p:nvSpPr>
          <p:cNvPr id="6" name="TextBox 5"/>
          <p:cNvSpPr txBox="1"/>
          <p:nvPr/>
        </p:nvSpPr>
        <p:spPr>
          <a:xfrm>
            <a:off x="7092280" y="3933056"/>
            <a:ext cx="1616148" cy="646331"/>
          </a:xfrm>
          <a:prstGeom prst="rect">
            <a:avLst/>
          </a:prstGeom>
          <a:noFill/>
        </p:spPr>
        <p:txBody>
          <a:bodyPr wrap="none" rtlCol="0">
            <a:spAutoFit/>
          </a:bodyPr>
          <a:lstStyle/>
          <a:p>
            <a:r>
              <a:rPr lang="en-US" i="1" dirty="0" smtClean="0">
                <a:sym typeface="Symbol"/>
              </a:rPr>
              <a:t></a:t>
            </a:r>
            <a:r>
              <a:rPr lang="en-US" dirty="0" smtClean="0">
                <a:sym typeface="Symbol"/>
              </a:rPr>
              <a:t>=</a:t>
            </a:r>
            <a:r>
              <a:rPr lang="en-US" dirty="0" smtClean="0"/>
              <a:t>2 mm bunch</a:t>
            </a:r>
          </a:p>
          <a:p>
            <a:endParaRPr lang="en-US" dirty="0"/>
          </a:p>
        </p:txBody>
      </p:sp>
      <p:sp>
        <p:nvSpPr>
          <p:cNvPr id="7" name="TextBox 6"/>
          <p:cNvSpPr txBox="1"/>
          <p:nvPr/>
        </p:nvSpPr>
        <p:spPr>
          <a:xfrm>
            <a:off x="6804248" y="5192032"/>
            <a:ext cx="2304256" cy="1477328"/>
          </a:xfrm>
          <a:prstGeom prst="rect">
            <a:avLst/>
          </a:prstGeom>
          <a:noFill/>
        </p:spPr>
        <p:txBody>
          <a:bodyPr wrap="square" rtlCol="0">
            <a:spAutoFit/>
          </a:bodyPr>
          <a:lstStyle/>
          <a:p>
            <a:r>
              <a:rPr lang="en-US" dirty="0" smtClean="0">
                <a:solidFill>
                  <a:schemeClr val="bg1">
                    <a:lumMod val="50000"/>
                  </a:schemeClr>
                </a:solidFill>
              </a:rPr>
              <a:t>Philosophy: Here we see better where the fundamental theorem of beam loading is coming from</a:t>
            </a:r>
            <a:endParaRPr lang="en-US"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ERN\dfs\Workspaces\w\Wuensch\Talks\2012\Linear collider school 2012\Calculations\Microwave studio\longitudinal wakefield.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487841" y="-263224"/>
            <a:ext cx="14332649" cy="714860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11346" y="764704"/>
            <a:ext cx="2445926" cy="2616101"/>
          </a:xfrm>
          <a:prstGeom prst="rect">
            <a:avLst/>
          </a:prstGeom>
          <a:noFill/>
        </p:spPr>
        <p:txBody>
          <a:bodyPr wrap="none" rtlCol="0">
            <a:spAutoFit/>
          </a:bodyPr>
          <a:lstStyle/>
          <a:p>
            <a:r>
              <a:rPr lang="en-GB" sz="2400" dirty="0" smtClean="0">
                <a:solidFill>
                  <a:prstClr val="black"/>
                </a:solidFill>
              </a:rPr>
              <a:t>Longitudinal wake</a:t>
            </a:r>
          </a:p>
          <a:p>
            <a:r>
              <a:rPr lang="en-GB" sz="2000" dirty="0" smtClean="0">
                <a:solidFill>
                  <a:prstClr val="black"/>
                </a:solidFill>
              </a:rPr>
              <a:t>Cavity:</a:t>
            </a:r>
          </a:p>
          <a:p>
            <a:r>
              <a:rPr lang="en-GB" sz="2000" dirty="0" smtClean="0">
                <a:solidFill>
                  <a:prstClr val="black"/>
                </a:solidFill>
              </a:rPr>
              <a:t>r=10 mm radius</a:t>
            </a:r>
          </a:p>
          <a:p>
            <a:r>
              <a:rPr lang="en-GB" sz="2000" dirty="0" smtClean="0">
                <a:solidFill>
                  <a:prstClr val="black"/>
                </a:solidFill>
              </a:rPr>
              <a:t>d=2 mm thick</a:t>
            </a:r>
          </a:p>
          <a:p>
            <a:r>
              <a:rPr lang="en-GB" sz="2000" dirty="0" smtClean="0">
                <a:solidFill>
                  <a:prstClr val="black"/>
                </a:solidFill>
              </a:rPr>
              <a:t>Beam pipe:</a:t>
            </a:r>
          </a:p>
          <a:p>
            <a:r>
              <a:rPr lang="en-GB" sz="2000" dirty="0" smtClean="0">
                <a:solidFill>
                  <a:prstClr val="black"/>
                </a:solidFill>
              </a:rPr>
              <a:t>1 mm radius</a:t>
            </a:r>
          </a:p>
          <a:p>
            <a:r>
              <a:rPr lang="en-GB" sz="2000" dirty="0" smtClean="0">
                <a:solidFill>
                  <a:prstClr val="black"/>
                </a:solidFill>
              </a:rPr>
              <a:t>Beam:</a:t>
            </a:r>
          </a:p>
          <a:p>
            <a:r>
              <a:rPr lang="el-GR" sz="2000" dirty="0">
                <a:solidFill>
                  <a:prstClr val="black"/>
                </a:solidFill>
              </a:rPr>
              <a:t>σ</a:t>
            </a:r>
            <a:r>
              <a:rPr lang="en-GB" sz="2000" dirty="0" smtClean="0">
                <a:solidFill>
                  <a:prstClr val="black"/>
                </a:solidFill>
              </a:rPr>
              <a:t> = 0.5 mm</a:t>
            </a:r>
            <a:endParaRPr lang="en-GB" sz="2000" dirty="0">
              <a:solidFill>
                <a:prstClr val="black"/>
              </a:solidFill>
            </a:endParaRPr>
          </a:p>
        </p:txBody>
      </p:sp>
    </p:spTree>
    <p:extLst>
      <p:ext uri="{BB962C8B-B14F-4D97-AF65-F5344CB8AC3E}">
        <p14:creationId xmlns:p14="http://schemas.microsoft.com/office/powerpoint/2010/main" val="41516883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6516216" y="1844824"/>
                <a:ext cx="2111155"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i="1" smtClean="0">
                          <a:solidFill>
                            <a:prstClr val="black"/>
                          </a:solidFill>
                          <a:latin typeface="Cambria Math"/>
                          <a:ea typeface="Cambria Math"/>
                        </a:rPr>
                        <m:t>𝜎</m:t>
                      </m:r>
                      <m:r>
                        <a:rPr lang="en-GB" sz="2800" i="1" smtClean="0">
                          <a:solidFill>
                            <a:prstClr val="black"/>
                          </a:solidFill>
                          <a:latin typeface="Cambria Math"/>
                          <a:ea typeface="Cambria Math"/>
                        </a:rPr>
                        <m:t>=0.5 </m:t>
                      </m:r>
                      <m:r>
                        <a:rPr lang="en-GB" sz="2800" i="1" smtClean="0">
                          <a:solidFill>
                            <a:prstClr val="black"/>
                          </a:solidFill>
                          <a:latin typeface="Cambria Math"/>
                          <a:ea typeface="Cambria Math"/>
                        </a:rPr>
                        <m:t>𝑚𝑚</m:t>
                      </m:r>
                    </m:oMath>
                  </m:oMathPara>
                </a14:m>
                <a:endParaRPr lang="en-GB" sz="2800" dirty="0">
                  <a:solidFill>
                    <a:prstClr val="black"/>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6516216" y="1844824"/>
                <a:ext cx="2111155" cy="523220"/>
              </a:xfrm>
              <a:prstGeom prst="rect">
                <a:avLst/>
              </a:prstGeom>
              <a:blipFill rotWithShape="1">
                <a:blip r:embed="rId2"/>
                <a:stretch>
                  <a:fillRect/>
                </a:stretch>
              </a:blipFill>
            </p:spPr>
            <p:txBody>
              <a:bodyPr/>
              <a:lstStyle/>
              <a:p>
                <a:r>
                  <a:rPr lang="en-GB">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428316"/>
            <a:ext cx="6710872" cy="333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223" y="30527"/>
            <a:ext cx="6783033" cy="3374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0717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a:t>
            </a:fld>
            <a:endParaRPr lang="en-US"/>
          </a:p>
        </p:txBody>
      </p:sp>
      <p:sp>
        <p:nvSpPr>
          <p:cNvPr id="3" name="TextBox 2"/>
          <p:cNvSpPr txBox="1"/>
          <p:nvPr/>
        </p:nvSpPr>
        <p:spPr>
          <a:xfrm>
            <a:off x="179512" y="764704"/>
            <a:ext cx="8640960" cy="2585323"/>
          </a:xfrm>
          <a:prstGeom prst="rect">
            <a:avLst/>
          </a:prstGeom>
          <a:noFill/>
        </p:spPr>
        <p:txBody>
          <a:bodyPr wrap="square" rtlCol="0">
            <a:spAutoFit/>
          </a:bodyPr>
          <a:lstStyle/>
          <a:p>
            <a:r>
              <a:rPr lang="en-US" dirty="0" smtClean="0"/>
              <a:t>We will now discuss how charges, which travel through rf structures (and beam pipes with features) , leave behind fields and how these fields act on following charges.</a:t>
            </a:r>
          </a:p>
          <a:p>
            <a:endParaRPr lang="en-US" dirty="0" smtClean="0"/>
          </a:p>
          <a:p>
            <a:r>
              <a:rPr lang="en-US" dirty="0" smtClean="0"/>
              <a:t>In the previous section we restricted ourselves only to the interaction between a current and a single (the main one) mode of an rf structure. We focused on </a:t>
            </a:r>
            <a:r>
              <a:rPr lang="en-US" i="1" dirty="0" smtClean="0"/>
              <a:t>acceleration</a:t>
            </a:r>
            <a:r>
              <a:rPr lang="en-US" dirty="0" smtClean="0"/>
              <a:t>.</a:t>
            </a:r>
          </a:p>
          <a:p>
            <a:endParaRPr lang="en-US" dirty="0" smtClean="0"/>
          </a:p>
          <a:p>
            <a:r>
              <a:rPr lang="en-US" dirty="0" smtClean="0"/>
              <a:t>Now we will consider the interaction with many modes, in particular on transverse ones. We address for the purposes of studying </a:t>
            </a:r>
            <a:r>
              <a:rPr lang="en-US" i="1" dirty="0" smtClean="0"/>
              <a:t>beam stability</a:t>
            </a:r>
            <a:r>
              <a:rPr lang="en-US" dirty="0" smtClean="0"/>
              <a:t>. A beam picks up energy spread and transverse kicks from wakefields.</a:t>
            </a:r>
          </a:p>
        </p:txBody>
      </p:sp>
      <p:sp>
        <p:nvSpPr>
          <p:cNvPr id="4" name="TextBox 3"/>
          <p:cNvSpPr txBox="1"/>
          <p:nvPr/>
        </p:nvSpPr>
        <p:spPr>
          <a:xfrm>
            <a:off x="3779912" y="188640"/>
            <a:ext cx="1547988" cy="461665"/>
          </a:xfrm>
          <a:prstGeom prst="rect">
            <a:avLst/>
          </a:prstGeom>
          <a:noFill/>
        </p:spPr>
        <p:txBody>
          <a:bodyPr wrap="none" rtlCol="0">
            <a:spAutoFit/>
          </a:bodyPr>
          <a:lstStyle/>
          <a:p>
            <a:r>
              <a:rPr lang="en-US" sz="2400" dirty="0" smtClean="0"/>
              <a:t>Wakefields</a:t>
            </a:r>
            <a:endParaRPr lang="en-US" sz="2400" dirty="0"/>
          </a:p>
        </p:txBody>
      </p:sp>
      <p:pic>
        <p:nvPicPr>
          <p:cNvPr id="1026" name="Picture 2"/>
          <p:cNvPicPr>
            <a:picLocks noChangeAspect="1" noChangeArrowheads="1"/>
          </p:cNvPicPr>
          <p:nvPr/>
        </p:nvPicPr>
        <p:blipFill>
          <a:blip r:embed="rId3" cstate="print"/>
          <a:srcRect/>
          <a:stretch>
            <a:fillRect/>
          </a:stretch>
        </p:blipFill>
        <p:spPr bwMode="auto">
          <a:xfrm>
            <a:off x="4604205" y="3495849"/>
            <a:ext cx="4485021" cy="2981061"/>
          </a:xfrm>
          <a:prstGeom prst="rect">
            <a:avLst/>
          </a:prstGeom>
          <a:noFill/>
          <a:ln w="9525">
            <a:noFill/>
            <a:miter lim="800000"/>
            <a:headEnd/>
            <a:tailEnd/>
          </a:ln>
        </p:spPr>
      </p:pic>
      <p:pic>
        <p:nvPicPr>
          <p:cNvPr id="6" name="Picture 3" descr="\\CERN\dfs\Workspaces\w\Wuensch\Talks\2012\Linear collider school 2012\IMG_0719.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20866" t="15118" r="19764" b="29029"/>
          <a:stretch/>
        </p:blipFill>
        <p:spPr bwMode="auto">
          <a:xfrm>
            <a:off x="107504" y="3495850"/>
            <a:ext cx="4225038" cy="29810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7308303" cy="3636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033"/>
          <a:stretch/>
        </p:blipFill>
        <p:spPr bwMode="auto">
          <a:xfrm>
            <a:off x="2483768" y="3636038"/>
            <a:ext cx="6678563" cy="3221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81469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033"/>
          <a:stretch/>
        </p:blipFill>
        <p:spPr bwMode="auto">
          <a:xfrm>
            <a:off x="458598" y="188640"/>
            <a:ext cx="8507821"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TextBox 1"/>
              <p:cNvSpPr txBox="1"/>
              <p:nvPr/>
            </p:nvSpPr>
            <p:spPr>
              <a:xfrm>
                <a:off x="179512" y="5317325"/>
                <a:ext cx="3065455" cy="10016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prstClr val="black"/>
                              </a:solidFill>
                              <a:latin typeface="Cambria Math"/>
                            </a:rPr>
                          </m:ctrlPr>
                        </m:sSubPr>
                        <m:e>
                          <m:r>
                            <a:rPr lang="en-GB" sz="2000" i="1" smtClean="0">
                              <a:solidFill>
                                <a:prstClr val="black"/>
                              </a:solidFill>
                              <a:latin typeface="Cambria Math"/>
                            </a:rPr>
                            <m:t>𝑓</m:t>
                          </m:r>
                        </m:e>
                        <m:sub>
                          <m:r>
                            <a:rPr lang="en-GB" sz="2000" i="1" smtClean="0">
                              <a:solidFill>
                                <a:prstClr val="black"/>
                              </a:solidFill>
                              <a:latin typeface="Cambria Math"/>
                            </a:rPr>
                            <m:t>𝑛</m:t>
                          </m:r>
                          <m:r>
                            <a:rPr lang="en-GB" sz="2000" i="1" smtClean="0">
                              <a:solidFill>
                                <a:prstClr val="black"/>
                              </a:solidFill>
                              <a:latin typeface="Cambria Math"/>
                            </a:rPr>
                            <m:t>,</m:t>
                          </m:r>
                          <m:r>
                            <a:rPr lang="en-GB" sz="2000" i="1" smtClean="0">
                              <a:solidFill>
                                <a:prstClr val="black"/>
                              </a:solidFill>
                              <a:latin typeface="Cambria Math"/>
                            </a:rPr>
                            <m:t>𝑚</m:t>
                          </m:r>
                          <m:r>
                            <a:rPr lang="en-GB" sz="2000" i="1" smtClean="0">
                              <a:solidFill>
                                <a:prstClr val="black"/>
                              </a:solidFill>
                              <a:latin typeface="Cambria Math"/>
                            </a:rPr>
                            <m:t>,</m:t>
                          </m:r>
                          <m:r>
                            <a:rPr lang="en-GB" sz="2000" i="1" smtClean="0">
                              <a:solidFill>
                                <a:prstClr val="black"/>
                              </a:solidFill>
                              <a:latin typeface="Cambria Math"/>
                            </a:rPr>
                            <m:t>𝑝</m:t>
                          </m:r>
                        </m:sub>
                      </m:sSub>
                      <m:r>
                        <a:rPr lang="en-GB" sz="2000" i="1" smtClean="0">
                          <a:solidFill>
                            <a:prstClr val="black"/>
                          </a:solidFill>
                          <a:latin typeface="Cambria Math"/>
                        </a:rPr>
                        <m:t>=</m:t>
                      </m:r>
                      <m:f>
                        <m:fPr>
                          <m:ctrlPr>
                            <a:rPr lang="en-GB" sz="2000" i="1" smtClean="0">
                              <a:solidFill>
                                <a:prstClr val="black"/>
                              </a:solidFill>
                              <a:latin typeface="Cambria Math"/>
                            </a:rPr>
                          </m:ctrlPr>
                        </m:fPr>
                        <m:num>
                          <m:r>
                            <a:rPr lang="en-GB" sz="2000" i="1" smtClean="0">
                              <a:solidFill>
                                <a:prstClr val="black"/>
                              </a:solidFill>
                              <a:latin typeface="Cambria Math"/>
                            </a:rPr>
                            <m:t>𝑐</m:t>
                          </m:r>
                        </m:num>
                        <m:den>
                          <m:r>
                            <a:rPr lang="en-GB" sz="2000" i="1" smtClean="0">
                              <a:solidFill>
                                <a:prstClr val="black"/>
                              </a:solidFill>
                              <a:latin typeface="Cambria Math"/>
                            </a:rPr>
                            <m:t>2</m:t>
                          </m:r>
                          <m:r>
                            <a:rPr lang="en-GB" sz="2000" i="1" smtClean="0">
                              <a:solidFill>
                                <a:prstClr val="black"/>
                              </a:solidFill>
                              <a:latin typeface="Cambria Math"/>
                              <a:ea typeface="Cambria Math"/>
                            </a:rPr>
                            <m:t>𝜋</m:t>
                          </m:r>
                        </m:den>
                      </m:f>
                      <m:rad>
                        <m:radPr>
                          <m:degHide m:val="on"/>
                          <m:ctrlPr>
                            <a:rPr lang="en-GB" sz="2000" i="1" smtClean="0">
                              <a:solidFill>
                                <a:prstClr val="black"/>
                              </a:solidFill>
                              <a:latin typeface="Cambria Math"/>
                              <a:ea typeface="Cambria Math"/>
                            </a:rPr>
                          </m:ctrlPr>
                        </m:radPr>
                        <m:deg/>
                        <m:e>
                          <m:f>
                            <m:fPr>
                              <m:ctrlPr>
                                <a:rPr lang="en-GB" sz="2000" i="1" smtClean="0">
                                  <a:solidFill>
                                    <a:prstClr val="black"/>
                                  </a:solidFill>
                                  <a:latin typeface="Cambria Math"/>
                                  <a:ea typeface="Cambria Math"/>
                                </a:rPr>
                              </m:ctrlPr>
                            </m:fPr>
                            <m:num>
                              <m:sSubSup>
                                <m:sSubSupPr>
                                  <m:ctrlPr>
                                    <a:rPr lang="en-GB" sz="2000" i="1" smtClean="0">
                                      <a:solidFill>
                                        <a:prstClr val="black"/>
                                      </a:solidFill>
                                      <a:latin typeface="Cambria Math"/>
                                      <a:ea typeface="Cambria Math"/>
                                    </a:rPr>
                                  </m:ctrlPr>
                                </m:sSubSupPr>
                                <m:e>
                                  <m:r>
                                    <a:rPr lang="en-GB" sz="2000" i="1" smtClean="0">
                                      <a:solidFill>
                                        <a:prstClr val="black"/>
                                      </a:solidFill>
                                      <a:latin typeface="Cambria Math"/>
                                    </a:rPr>
                                    <m:t>𝑥</m:t>
                                  </m:r>
                                </m:e>
                                <m:sub>
                                  <m:r>
                                    <a:rPr lang="en-GB" sz="2000" i="1" smtClean="0">
                                      <a:solidFill>
                                        <a:prstClr val="black"/>
                                      </a:solidFill>
                                      <a:latin typeface="Cambria Math"/>
                                    </a:rPr>
                                    <m:t>𝑛</m:t>
                                  </m:r>
                                  <m:r>
                                    <a:rPr lang="en-GB" sz="2000" i="1" smtClean="0">
                                      <a:solidFill>
                                        <a:prstClr val="black"/>
                                      </a:solidFill>
                                      <a:latin typeface="Cambria Math"/>
                                    </a:rPr>
                                    <m:t>,</m:t>
                                  </m:r>
                                  <m:r>
                                    <a:rPr lang="en-GB" sz="2000" i="1" smtClean="0">
                                      <a:solidFill>
                                        <a:prstClr val="black"/>
                                      </a:solidFill>
                                      <a:latin typeface="Cambria Math"/>
                                    </a:rPr>
                                    <m:t>𝑚</m:t>
                                  </m:r>
                                </m:sub>
                                <m:sup>
                                  <m:r>
                                    <a:rPr lang="en-GB" sz="2000" i="1" smtClean="0">
                                      <a:solidFill>
                                        <a:prstClr val="black"/>
                                      </a:solidFill>
                                      <a:latin typeface="Cambria Math"/>
                                    </a:rPr>
                                    <m:t>2</m:t>
                                  </m:r>
                                </m:sup>
                              </m:sSubSup>
                            </m:num>
                            <m:den>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𝑟</m:t>
                                  </m:r>
                                </m:e>
                                <m:sup>
                                  <m:r>
                                    <a:rPr lang="en-GB" sz="2000" i="1" smtClean="0">
                                      <a:solidFill>
                                        <a:prstClr val="black"/>
                                      </a:solidFill>
                                      <a:latin typeface="Cambria Math"/>
                                      <a:ea typeface="Cambria Math"/>
                                    </a:rPr>
                                    <m:t>2</m:t>
                                  </m:r>
                                </m:sup>
                              </m:sSup>
                            </m:den>
                          </m:f>
                          <m:r>
                            <a:rPr lang="en-GB" sz="2000" i="1" smtClean="0">
                              <a:solidFill>
                                <a:prstClr val="black"/>
                              </a:solidFill>
                              <a:latin typeface="Cambria Math"/>
                              <a:ea typeface="Cambria Math"/>
                            </a:rPr>
                            <m:t>+</m:t>
                          </m:r>
                          <m:f>
                            <m:fPr>
                              <m:ctrlPr>
                                <a:rPr lang="en-GB" sz="2000" i="1" smtClean="0">
                                  <a:solidFill>
                                    <a:prstClr val="black"/>
                                  </a:solidFill>
                                  <a:latin typeface="Cambria Math"/>
                                  <a:ea typeface="Cambria Math"/>
                                </a:rPr>
                              </m:ctrlPr>
                            </m:fPr>
                            <m:num>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𝑝</m:t>
                                  </m:r>
                                </m:e>
                                <m:sup>
                                  <m:r>
                                    <a:rPr lang="en-GB" sz="2000" i="1" smtClean="0">
                                      <a:solidFill>
                                        <a:prstClr val="black"/>
                                      </a:solidFill>
                                      <a:latin typeface="Cambria Math"/>
                                      <a:ea typeface="Cambria Math"/>
                                    </a:rPr>
                                    <m:t>2</m:t>
                                  </m:r>
                                </m:sup>
                              </m:sSup>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𝜋</m:t>
                                  </m:r>
                                </m:e>
                                <m:sup>
                                  <m:r>
                                    <a:rPr lang="en-GB" sz="2000" i="1" smtClean="0">
                                      <a:solidFill>
                                        <a:prstClr val="black"/>
                                      </a:solidFill>
                                      <a:latin typeface="Cambria Math"/>
                                      <a:ea typeface="Cambria Math"/>
                                    </a:rPr>
                                    <m:t>2</m:t>
                                  </m:r>
                                </m:sup>
                              </m:sSup>
                            </m:num>
                            <m:den>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𝑑</m:t>
                                  </m:r>
                                </m:e>
                                <m:sup>
                                  <m:r>
                                    <a:rPr lang="en-GB" sz="2000" i="1" smtClean="0">
                                      <a:solidFill>
                                        <a:prstClr val="black"/>
                                      </a:solidFill>
                                      <a:latin typeface="Cambria Math"/>
                                      <a:ea typeface="Cambria Math"/>
                                    </a:rPr>
                                    <m:t>2</m:t>
                                  </m:r>
                                </m:sup>
                              </m:sSup>
                            </m:den>
                          </m:f>
                        </m:e>
                      </m:rad>
                    </m:oMath>
                  </m:oMathPara>
                </a14:m>
                <a:endParaRPr lang="en-GB" sz="2000" dirty="0">
                  <a:solidFill>
                    <a:prstClr val="black"/>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79512" y="5317325"/>
                <a:ext cx="3065455" cy="1001684"/>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706072" y="5356136"/>
                <a:ext cx="5184575" cy="935513"/>
              </a:xfrm>
              <a:prstGeom prst="rect">
                <a:avLst/>
              </a:prstGeom>
              <a:noFill/>
            </p:spPr>
            <p:txBody>
              <a:bodyPr wrap="square" rtlCol="0">
                <a:spAutoFit/>
              </a:bodyPr>
              <a:lstStyle/>
              <a:p>
                <a:r>
                  <a:rPr lang="en-GB" dirty="0" smtClean="0">
                    <a:solidFill>
                      <a:prstClr val="black"/>
                    </a:solidFill>
                  </a:rPr>
                  <a:t>Where for TM modes</a:t>
                </a:r>
                <a14:m>
                  <m:oMath xmlns:m="http://schemas.openxmlformats.org/officeDocument/2006/math">
                    <m:r>
                      <a:rPr lang="en-GB" smtClean="0">
                        <a:solidFill>
                          <a:prstClr val="black"/>
                        </a:solidFill>
                        <a:latin typeface="Cambria Math"/>
                      </a:rPr>
                      <m:t> </m:t>
                    </m:r>
                    <m:sSub>
                      <m:sSubPr>
                        <m:ctrlPr>
                          <a:rPr lang="en-GB" i="1" smtClean="0">
                            <a:solidFill>
                              <a:prstClr val="black"/>
                            </a:solidFill>
                            <a:latin typeface="Cambria Math"/>
                          </a:rPr>
                        </m:ctrlPr>
                      </m:sSubPr>
                      <m:e>
                        <m:r>
                          <a:rPr lang="en-GB" i="1" smtClean="0">
                            <a:solidFill>
                              <a:prstClr val="black"/>
                            </a:solidFill>
                            <a:latin typeface="Cambria Math"/>
                          </a:rPr>
                          <m:t>𝑥</m:t>
                        </m:r>
                      </m:e>
                      <m:sub>
                        <m:r>
                          <a:rPr lang="en-GB" i="1" smtClean="0">
                            <a:solidFill>
                              <a:prstClr val="black"/>
                            </a:solidFill>
                            <a:latin typeface="Cambria Math"/>
                          </a:rPr>
                          <m:t>𝑛</m:t>
                        </m:r>
                        <m:r>
                          <a:rPr lang="en-GB" i="1" smtClean="0">
                            <a:solidFill>
                              <a:prstClr val="black"/>
                            </a:solidFill>
                            <a:latin typeface="Cambria Math"/>
                          </a:rPr>
                          <m:t>,</m:t>
                        </m:r>
                        <m:r>
                          <a:rPr lang="en-GB" i="1" smtClean="0">
                            <a:solidFill>
                              <a:prstClr val="black"/>
                            </a:solidFill>
                            <a:latin typeface="Cambria Math"/>
                          </a:rPr>
                          <m:t>𝑚</m:t>
                        </m:r>
                      </m:sub>
                    </m:sSub>
                  </m:oMath>
                </a14:m>
                <a:r>
                  <a:rPr lang="en-GB" dirty="0" smtClean="0">
                    <a:solidFill>
                      <a:prstClr val="black"/>
                    </a:solidFill>
                  </a:rPr>
                  <a:t> is the </a:t>
                </a:r>
                <a:r>
                  <a:rPr lang="en-GB" i="1" dirty="0" smtClean="0">
                    <a:solidFill>
                      <a:prstClr val="black"/>
                    </a:solidFill>
                  </a:rPr>
                  <a:t>n</a:t>
                </a:r>
                <a:r>
                  <a:rPr lang="en-GB" baseline="30000" dirty="0" smtClean="0">
                    <a:solidFill>
                      <a:prstClr val="black"/>
                    </a:solidFill>
                  </a:rPr>
                  <a:t>th</a:t>
                </a:r>
                <a:r>
                  <a:rPr lang="en-GB" dirty="0" smtClean="0">
                    <a:solidFill>
                      <a:prstClr val="black"/>
                    </a:solidFill>
                  </a:rPr>
                  <a:t> root of </a:t>
                </a:r>
                <a:r>
                  <a:rPr lang="en-GB" i="1" dirty="0" err="1" smtClean="0">
                    <a:solidFill>
                      <a:prstClr val="black"/>
                    </a:solidFill>
                  </a:rPr>
                  <a:t>J</a:t>
                </a:r>
                <a:r>
                  <a:rPr lang="en-GB" i="1" baseline="-25000" dirty="0" err="1" smtClean="0">
                    <a:solidFill>
                      <a:prstClr val="black"/>
                    </a:solidFill>
                  </a:rPr>
                  <a:t>m</a:t>
                </a:r>
                <a:r>
                  <a:rPr lang="en-GB" i="1" dirty="0" smtClean="0">
                    <a:solidFill>
                      <a:prstClr val="black"/>
                    </a:solidFill>
                  </a:rPr>
                  <a:t>(r)</a:t>
                </a:r>
              </a:p>
              <a:p>
                <a:r>
                  <a:rPr lang="en-GB" i="1" dirty="0" smtClean="0">
                    <a:solidFill>
                      <a:prstClr val="black"/>
                    </a:solidFill>
                  </a:rPr>
                  <a:t>r</a:t>
                </a:r>
                <a:r>
                  <a:rPr lang="en-GB" dirty="0" smtClean="0">
                    <a:solidFill>
                      <a:prstClr val="black"/>
                    </a:solidFill>
                  </a:rPr>
                  <a:t> is the cell radius </a:t>
                </a:r>
              </a:p>
              <a:p>
                <a:r>
                  <a:rPr lang="en-GB" dirty="0" smtClean="0">
                    <a:solidFill>
                      <a:prstClr val="black"/>
                    </a:solidFill>
                  </a:rPr>
                  <a:t>d is the cell length</a:t>
                </a:r>
                <a:endParaRPr lang="en-GB" dirty="0">
                  <a:solidFill>
                    <a:prstClr val="black"/>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706072" y="5356136"/>
                <a:ext cx="5184575" cy="935513"/>
              </a:xfrm>
              <a:prstGeom prst="rect">
                <a:avLst/>
              </a:prstGeom>
              <a:blipFill rotWithShape="1">
                <a:blip r:embed="rId4"/>
                <a:stretch>
                  <a:fillRect l="-1059" t="-2614" b="-9804"/>
                </a:stretch>
              </a:blipFill>
            </p:spPr>
            <p:txBody>
              <a:bodyPr/>
              <a:lstStyle/>
              <a:p>
                <a:r>
                  <a:rPr lang="en-GB">
                    <a:noFill/>
                  </a:rPr>
                  <a:t> </a:t>
                </a:r>
              </a:p>
            </p:txBody>
          </p:sp>
        </mc:Fallback>
      </mc:AlternateContent>
      <p:sp>
        <p:nvSpPr>
          <p:cNvPr id="9" name="TextBox 8"/>
          <p:cNvSpPr txBox="1"/>
          <p:nvPr/>
        </p:nvSpPr>
        <p:spPr>
          <a:xfrm>
            <a:off x="1475656" y="4108430"/>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0,1,0</a:t>
            </a:r>
            <a:endParaRPr lang="en-GB" baseline="-25000" dirty="0">
              <a:solidFill>
                <a:prstClr val="black"/>
              </a:solidFill>
            </a:endParaRPr>
          </a:p>
        </p:txBody>
      </p:sp>
      <p:sp>
        <p:nvSpPr>
          <p:cNvPr id="10" name="TextBox 9"/>
          <p:cNvSpPr txBox="1"/>
          <p:nvPr/>
        </p:nvSpPr>
        <p:spPr>
          <a:xfrm>
            <a:off x="2627784" y="4116693"/>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0,2,0</a:t>
            </a:r>
            <a:endParaRPr lang="en-GB" baseline="-25000" dirty="0">
              <a:solidFill>
                <a:prstClr val="black"/>
              </a:solidFill>
            </a:endParaRPr>
          </a:p>
        </p:txBody>
      </p:sp>
      <p:sp>
        <p:nvSpPr>
          <p:cNvPr id="11" name="TextBox 10"/>
          <p:cNvSpPr txBox="1"/>
          <p:nvPr/>
        </p:nvSpPr>
        <p:spPr>
          <a:xfrm>
            <a:off x="3779912" y="4116693"/>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0,3,0</a:t>
            </a:r>
            <a:endParaRPr lang="en-GB" baseline="-25000" dirty="0">
              <a:solidFill>
                <a:prstClr val="black"/>
              </a:solidFill>
            </a:endParaRPr>
          </a:p>
        </p:txBody>
      </p:sp>
      <p:sp>
        <p:nvSpPr>
          <p:cNvPr id="13" name="TextBox 12"/>
          <p:cNvSpPr txBox="1"/>
          <p:nvPr/>
        </p:nvSpPr>
        <p:spPr>
          <a:xfrm>
            <a:off x="4932040" y="4122918"/>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0,4,0</a:t>
            </a:r>
            <a:endParaRPr lang="en-GB" baseline="-25000" dirty="0">
              <a:solidFill>
                <a:prstClr val="black"/>
              </a:solidFill>
            </a:endParaRPr>
          </a:p>
        </p:txBody>
      </p:sp>
      <p:sp>
        <p:nvSpPr>
          <p:cNvPr id="14" name="TextBox 13"/>
          <p:cNvSpPr txBox="1"/>
          <p:nvPr/>
        </p:nvSpPr>
        <p:spPr>
          <a:xfrm>
            <a:off x="6084168" y="4122918"/>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0,5,0</a:t>
            </a:r>
            <a:endParaRPr lang="en-GB" baseline="-25000" dirty="0">
              <a:solidFill>
                <a:prstClr val="black"/>
              </a:solidFill>
            </a:endParaRPr>
          </a:p>
        </p:txBody>
      </p:sp>
      <p:sp>
        <p:nvSpPr>
          <p:cNvPr id="15" name="TextBox 14"/>
          <p:cNvSpPr txBox="1"/>
          <p:nvPr/>
        </p:nvSpPr>
        <p:spPr>
          <a:xfrm>
            <a:off x="7236296" y="4122918"/>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0,6,0</a:t>
            </a:r>
            <a:endParaRPr lang="en-GB" baseline="-25000" dirty="0">
              <a:solidFill>
                <a:prstClr val="black"/>
              </a:solidFill>
            </a:endParaRPr>
          </a:p>
        </p:txBody>
      </p:sp>
      <p:sp>
        <p:nvSpPr>
          <p:cNvPr id="16" name="TextBox 15"/>
          <p:cNvSpPr txBox="1"/>
          <p:nvPr/>
        </p:nvSpPr>
        <p:spPr>
          <a:xfrm>
            <a:off x="6417476" y="4492250"/>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0,1,1</a:t>
            </a:r>
            <a:endParaRPr lang="en-GB" baseline="-25000" dirty="0">
              <a:solidFill>
                <a:prstClr val="black"/>
              </a:solidFill>
            </a:endParaRPr>
          </a:p>
        </p:txBody>
      </p:sp>
      <p:sp>
        <p:nvSpPr>
          <p:cNvPr id="17" name="TextBox 16"/>
          <p:cNvSpPr txBox="1"/>
          <p:nvPr/>
        </p:nvSpPr>
        <p:spPr>
          <a:xfrm>
            <a:off x="6732240" y="4860250"/>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0,2,1</a:t>
            </a:r>
            <a:endParaRPr lang="en-GB" baseline="-25000" dirty="0">
              <a:solidFill>
                <a:prstClr val="black"/>
              </a:solidFill>
            </a:endParaRPr>
          </a:p>
        </p:txBody>
      </p:sp>
      <p:sp>
        <p:nvSpPr>
          <p:cNvPr id="18" name="TextBox 17"/>
          <p:cNvSpPr txBox="1"/>
          <p:nvPr/>
        </p:nvSpPr>
        <p:spPr>
          <a:xfrm>
            <a:off x="7308304" y="4560028"/>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0,3,1</a:t>
            </a:r>
            <a:endParaRPr lang="en-GB" baseline="-25000" dirty="0">
              <a:solidFill>
                <a:prstClr val="black"/>
              </a:solidFill>
            </a:endParaRPr>
          </a:p>
        </p:txBody>
      </p:sp>
      <p:sp>
        <p:nvSpPr>
          <p:cNvPr id="19" name="TextBox 18"/>
          <p:cNvSpPr txBox="1"/>
          <p:nvPr/>
        </p:nvSpPr>
        <p:spPr>
          <a:xfrm>
            <a:off x="8009659" y="4185482"/>
            <a:ext cx="806631" cy="369332"/>
          </a:xfrm>
          <a:prstGeom prst="rect">
            <a:avLst/>
          </a:prstGeom>
          <a:noFill/>
        </p:spPr>
        <p:txBody>
          <a:bodyPr wrap="none" rtlCol="0">
            <a:spAutoFit/>
          </a:bodyPr>
          <a:lstStyle/>
          <a:p>
            <a:r>
              <a:rPr lang="en-GB" dirty="0" smtClean="0">
                <a:solidFill>
                  <a:prstClr val="black"/>
                </a:solidFill>
              </a:rPr>
              <a:t>TM</a:t>
            </a:r>
            <a:r>
              <a:rPr lang="en-GB" baseline="-25000" dirty="0" smtClean="0">
                <a:solidFill>
                  <a:prstClr val="black"/>
                </a:solidFill>
              </a:rPr>
              <a:t>0,4,1</a:t>
            </a:r>
            <a:endParaRPr lang="en-GB" baseline="-25000" dirty="0">
              <a:solidFill>
                <a:prstClr val="black"/>
              </a:solidFill>
            </a:endParaRPr>
          </a:p>
        </p:txBody>
      </p:sp>
      <p:sp>
        <p:nvSpPr>
          <p:cNvPr id="20" name="TextBox 19"/>
          <p:cNvSpPr txBox="1"/>
          <p:nvPr/>
        </p:nvSpPr>
        <p:spPr>
          <a:xfrm>
            <a:off x="912701" y="4744694"/>
            <a:ext cx="1796389" cy="461665"/>
          </a:xfrm>
          <a:prstGeom prst="rect">
            <a:avLst/>
          </a:prstGeom>
          <a:noFill/>
        </p:spPr>
        <p:txBody>
          <a:bodyPr wrap="none" rtlCol="0">
            <a:spAutoFit/>
          </a:bodyPr>
          <a:lstStyle/>
          <a:p>
            <a:r>
              <a:rPr lang="en-GB" sz="2400" dirty="0" smtClean="0">
                <a:solidFill>
                  <a:prstClr val="black"/>
                </a:solidFill>
              </a:rPr>
              <a:t>Pillbox cavity</a:t>
            </a:r>
            <a:endParaRPr lang="en-GB" sz="2400" dirty="0">
              <a:solidFill>
                <a:prstClr val="black"/>
              </a:solidFill>
            </a:endParaRPr>
          </a:p>
        </p:txBody>
      </p:sp>
    </p:spTree>
    <p:extLst>
      <p:ext uri="{BB962C8B-B14F-4D97-AF65-F5344CB8AC3E}">
        <p14:creationId xmlns:p14="http://schemas.microsoft.com/office/powerpoint/2010/main" val="3126480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22</a:t>
            </a:fld>
            <a:endParaRPr lang="en-US"/>
          </a:p>
        </p:txBody>
      </p:sp>
      <p:sp>
        <p:nvSpPr>
          <p:cNvPr id="3" name="TextBox 2"/>
          <p:cNvSpPr txBox="1"/>
          <p:nvPr/>
        </p:nvSpPr>
        <p:spPr>
          <a:xfrm>
            <a:off x="2267744" y="476672"/>
            <a:ext cx="4527201" cy="461665"/>
          </a:xfrm>
          <a:prstGeom prst="rect">
            <a:avLst/>
          </a:prstGeom>
          <a:noFill/>
        </p:spPr>
        <p:txBody>
          <a:bodyPr wrap="none" rtlCol="0">
            <a:spAutoFit/>
          </a:bodyPr>
          <a:lstStyle/>
          <a:p>
            <a:r>
              <a:rPr lang="en-US" sz="2400" dirty="0" smtClean="0"/>
              <a:t>Now the </a:t>
            </a:r>
            <a:r>
              <a:rPr lang="en-US" sz="2400" i="1" dirty="0" smtClean="0"/>
              <a:t>transverse</a:t>
            </a:r>
            <a:r>
              <a:rPr lang="en-US" sz="2400" dirty="0" smtClean="0"/>
              <a:t> wake potential</a:t>
            </a:r>
            <a:endParaRPr lang="en-US" sz="2400" dirty="0"/>
          </a:p>
        </p:txBody>
      </p:sp>
      <p:sp>
        <p:nvSpPr>
          <p:cNvPr id="4" name="TextBox 3"/>
          <p:cNvSpPr txBox="1"/>
          <p:nvPr/>
        </p:nvSpPr>
        <p:spPr>
          <a:xfrm>
            <a:off x="251520" y="1412776"/>
            <a:ext cx="8424936" cy="2031325"/>
          </a:xfrm>
          <a:prstGeom prst="rect">
            <a:avLst/>
          </a:prstGeom>
          <a:noFill/>
        </p:spPr>
        <p:txBody>
          <a:bodyPr wrap="square" rtlCol="0">
            <a:spAutoFit/>
          </a:bodyPr>
          <a:lstStyle/>
          <a:p>
            <a:r>
              <a:rPr lang="en-US" dirty="0" smtClean="0"/>
              <a:t>It tells us how a transversely offset bunches gives a transverse kick to following charges.</a:t>
            </a:r>
          </a:p>
          <a:p>
            <a:endParaRPr lang="en-US" dirty="0" smtClean="0"/>
          </a:p>
          <a:p>
            <a:r>
              <a:rPr lang="en-US" dirty="0" smtClean="0"/>
              <a:t>BUT this one is significantly trickier. We have seen how fields are excited as a function of offset and now we need to understand how they kick following bunches.</a:t>
            </a:r>
          </a:p>
          <a:p>
            <a:endParaRPr lang="en-US" dirty="0" smtClean="0"/>
          </a:p>
          <a:p>
            <a:r>
              <a:rPr lang="en-US" dirty="0" smtClean="0"/>
              <a:t>We already have all the formalism to deal with the excitation of the bunch, the loss factor </a:t>
            </a:r>
            <a:r>
              <a:rPr lang="en-US" i="1" dirty="0" smtClean="0"/>
              <a:t>k</a:t>
            </a:r>
            <a:r>
              <a:rPr lang="en-US" dirty="0" smtClean="0"/>
              <a:t>:</a:t>
            </a:r>
          </a:p>
        </p:txBody>
      </p:sp>
      <p:graphicFrame>
        <p:nvGraphicFramePr>
          <p:cNvPr id="40964" name="Object 4"/>
          <p:cNvGraphicFramePr>
            <a:graphicFrameLocks noChangeAspect="1"/>
          </p:cNvGraphicFramePr>
          <p:nvPr/>
        </p:nvGraphicFramePr>
        <p:xfrm>
          <a:off x="3563888" y="3789040"/>
          <a:ext cx="1193800" cy="927100"/>
        </p:xfrm>
        <a:graphic>
          <a:graphicData uri="http://schemas.openxmlformats.org/presentationml/2006/ole">
            <mc:AlternateContent xmlns:mc="http://schemas.openxmlformats.org/markup-compatibility/2006">
              <mc:Choice xmlns:v="urn:schemas-microsoft-com:vml" Requires="v">
                <p:oleObj spid="_x0000_s40973" name="Equation" r:id="rId4" imgW="634954" imgH="494956" progId="Equation.3">
                  <p:embed/>
                </p:oleObj>
              </mc:Choice>
              <mc:Fallback>
                <p:oleObj name="Equation" r:id="rId4" imgW="634954" imgH="494956"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8" y="3789040"/>
                        <a:ext cx="1193800"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323528" y="4941168"/>
            <a:ext cx="8280920" cy="646331"/>
          </a:xfrm>
          <a:prstGeom prst="rect">
            <a:avLst/>
          </a:prstGeom>
          <a:noFill/>
        </p:spPr>
        <p:txBody>
          <a:bodyPr wrap="square" rtlCol="0">
            <a:spAutoFit/>
          </a:bodyPr>
          <a:lstStyle/>
          <a:p>
            <a:r>
              <a:rPr lang="en-US" dirty="0" smtClean="0"/>
              <a:t>We just need to do the integral along a path with the correct transverse offset. </a:t>
            </a:r>
            <a:r>
              <a:rPr lang="en-US" i="1" dirty="0" smtClean="0"/>
              <a:t>k</a:t>
            </a:r>
            <a:r>
              <a:rPr lang="en-US" dirty="0" smtClean="0"/>
              <a:t> goes to being </a:t>
            </a:r>
            <a:r>
              <a:rPr lang="en-US" i="1" dirty="0" smtClean="0"/>
              <a:t>k(r,</a:t>
            </a:r>
            <a:r>
              <a:rPr lang="en-US" i="1" dirty="0" smtClean="0">
                <a:sym typeface="Symbol"/>
              </a:rPr>
              <a:t>)</a:t>
            </a:r>
            <a:r>
              <a:rPr lang="en-US" dirty="0" smtClean="0"/>
              <a:t>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23</a:t>
            </a:fld>
            <a:endParaRPr lang="en-US" dirty="0"/>
          </a:p>
        </p:txBody>
      </p:sp>
      <p:sp>
        <p:nvSpPr>
          <p:cNvPr id="3" name="Rectangle 2"/>
          <p:cNvSpPr/>
          <p:nvPr/>
        </p:nvSpPr>
        <p:spPr>
          <a:xfrm>
            <a:off x="611560" y="1124744"/>
            <a:ext cx="7848872" cy="646331"/>
          </a:xfrm>
          <a:prstGeom prst="rect">
            <a:avLst/>
          </a:prstGeom>
        </p:spPr>
        <p:txBody>
          <a:bodyPr wrap="square">
            <a:spAutoFit/>
          </a:bodyPr>
          <a:lstStyle/>
          <a:p>
            <a:r>
              <a:rPr lang="en-US" dirty="0" smtClean="0"/>
              <a:t>The physics of how rf fields kick a particle is of course all completely contained in the Lorenz force,</a:t>
            </a:r>
          </a:p>
        </p:txBody>
      </p:sp>
      <p:graphicFrame>
        <p:nvGraphicFramePr>
          <p:cNvPr id="87042" name="Object 2"/>
          <p:cNvGraphicFramePr>
            <a:graphicFrameLocks noChangeAspect="1"/>
          </p:cNvGraphicFramePr>
          <p:nvPr/>
        </p:nvGraphicFramePr>
        <p:xfrm>
          <a:off x="3275856" y="2276872"/>
          <a:ext cx="2087563" cy="825500"/>
        </p:xfrm>
        <a:graphic>
          <a:graphicData uri="http://schemas.openxmlformats.org/presentationml/2006/ole">
            <mc:AlternateContent xmlns:mc="http://schemas.openxmlformats.org/markup-compatibility/2006">
              <mc:Choice xmlns:v="urn:schemas-microsoft-com:vml" Requires="v">
                <p:oleObj spid="_x0000_s87051" name="Equation" r:id="rId4" imgW="1091878" imgH="431570" progId="Equation.3">
                  <p:embed/>
                </p:oleObj>
              </mc:Choice>
              <mc:Fallback>
                <p:oleObj name="Equation" r:id="rId4" imgW="1091878" imgH="43157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2276872"/>
                        <a:ext cx="2087563"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11560" y="4005064"/>
            <a:ext cx="8208912" cy="1477328"/>
          </a:xfrm>
          <a:prstGeom prst="rect">
            <a:avLst/>
          </a:prstGeom>
          <a:noFill/>
        </p:spPr>
        <p:txBody>
          <a:bodyPr wrap="square" rtlCol="0">
            <a:spAutoFit/>
          </a:bodyPr>
          <a:lstStyle/>
          <a:p>
            <a:r>
              <a:rPr lang="en-US" dirty="0" smtClean="0"/>
              <a:t>But there is a simpler way of looking at the kick from rf cavities.</a:t>
            </a:r>
          </a:p>
          <a:p>
            <a:r>
              <a:rPr lang="en-US" dirty="0" smtClean="0"/>
              <a:t>You can put in some properties which come from E and B being related through Maxwell’s equations,</a:t>
            </a:r>
          </a:p>
          <a:p>
            <a:r>
              <a:rPr lang="en-US" dirty="0" smtClean="0"/>
              <a:t>and that we are considering the special case that </a:t>
            </a:r>
            <a:r>
              <a:rPr lang="en-US" i="1" dirty="0" smtClean="0"/>
              <a:t>v</a:t>
            </a:r>
            <a:r>
              <a:rPr lang="en-US" dirty="0" smtClean="0"/>
              <a:t>=c,</a:t>
            </a:r>
          </a:p>
          <a:p>
            <a:r>
              <a:rPr lang="en-US" dirty="0" smtClean="0"/>
              <a:t>and derive something called the </a:t>
            </a:r>
            <a:r>
              <a:rPr lang="en-US" b="1" dirty="0" smtClean="0"/>
              <a:t>Panofsky-Wenzel theorem</a:t>
            </a:r>
            <a:r>
              <a:rPr lang="en-US" dirty="0" smtClean="0"/>
              <a:t>.</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24</a:t>
            </a:fld>
            <a:endParaRPr lang="en-US"/>
          </a:p>
        </p:txBody>
      </p:sp>
      <p:sp>
        <p:nvSpPr>
          <p:cNvPr id="3" name="TextBox 2"/>
          <p:cNvSpPr txBox="1"/>
          <p:nvPr/>
        </p:nvSpPr>
        <p:spPr>
          <a:xfrm>
            <a:off x="2555776" y="332656"/>
            <a:ext cx="4045466" cy="461665"/>
          </a:xfrm>
          <a:prstGeom prst="rect">
            <a:avLst/>
          </a:prstGeom>
          <a:noFill/>
        </p:spPr>
        <p:txBody>
          <a:bodyPr wrap="none" rtlCol="0">
            <a:spAutoFit/>
          </a:bodyPr>
          <a:lstStyle/>
          <a:p>
            <a:r>
              <a:rPr lang="en-US" sz="2400" dirty="0" smtClean="0"/>
              <a:t>The Panofsky-Wenzel Theorem</a:t>
            </a:r>
            <a:endParaRPr lang="en-US" sz="2400" dirty="0"/>
          </a:p>
        </p:txBody>
      </p:sp>
      <p:sp>
        <p:nvSpPr>
          <p:cNvPr id="4" name="TextBox 3"/>
          <p:cNvSpPr txBox="1"/>
          <p:nvPr/>
        </p:nvSpPr>
        <p:spPr>
          <a:xfrm>
            <a:off x="323528" y="1052736"/>
            <a:ext cx="8208912" cy="1477328"/>
          </a:xfrm>
          <a:prstGeom prst="rect">
            <a:avLst/>
          </a:prstGeom>
          <a:noFill/>
        </p:spPr>
        <p:txBody>
          <a:bodyPr wrap="square" rtlCol="0">
            <a:spAutoFit/>
          </a:bodyPr>
          <a:lstStyle/>
          <a:p>
            <a:r>
              <a:rPr lang="en-US" dirty="0" smtClean="0"/>
              <a:t>We don’t have time to do the derivation, I will just state the result, and then we will look at the consequences of it in a couple of special cases.</a:t>
            </a:r>
          </a:p>
          <a:p>
            <a:endParaRPr lang="en-US" dirty="0" smtClean="0"/>
          </a:p>
          <a:p>
            <a:r>
              <a:rPr lang="en-US" dirty="0" smtClean="0"/>
              <a:t>The Panofsky-Wenzel theorem says that you can get the total transverse kick of an rf cavity by integrating the </a:t>
            </a:r>
            <a:r>
              <a:rPr lang="en-US" i="1" dirty="0" smtClean="0"/>
              <a:t>radial</a:t>
            </a:r>
            <a:r>
              <a:rPr lang="en-US" dirty="0" smtClean="0"/>
              <a:t> variation of the </a:t>
            </a:r>
            <a:r>
              <a:rPr lang="en-US" i="1" dirty="0" smtClean="0"/>
              <a:t>longitudinal </a:t>
            </a:r>
            <a:r>
              <a:rPr lang="en-US" dirty="0" smtClean="0"/>
              <a:t>acceleration,</a:t>
            </a:r>
            <a:endParaRPr lang="en-US" dirty="0"/>
          </a:p>
        </p:txBody>
      </p:sp>
      <p:graphicFrame>
        <p:nvGraphicFramePr>
          <p:cNvPr id="5" name="Object 4"/>
          <p:cNvGraphicFramePr>
            <a:graphicFrameLocks noChangeAspect="1"/>
          </p:cNvGraphicFramePr>
          <p:nvPr/>
        </p:nvGraphicFramePr>
        <p:xfrm>
          <a:off x="2771800" y="2996952"/>
          <a:ext cx="2725714" cy="936104"/>
        </p:xfrm>
        <a:graphic>
          <a:graphicData uri="http://schemas.openxmlformats.org/presentationml/2006/ole">
            <mc:AlternateContent xmlns:mc="http://schemas.openxmlformats.org/markup-compatibility/2006">
              <mc:Choice xmlns:v="urn:schemas-microsoft-com:vml" Requires="v">
                <p:oleObj spid="_x0000_s46093" name="Equation" r:id="rId4" imgW="1257231" imgH="431570" progId="Equation.3">
                  <p:embed/>
                </p:oleObj>
              </mc:Choice>
              <mc:Fallback>
                <p:oleObj name="Equation" r:id="rId4" imgW="1257231" imgH="43157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2996952"/>
                        <a:ext cx="2725714" cy="9361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23528" y="4293096"/>
            <a:ext cx="8352928" cy="2308324"/>
          </a:xfrm>
          <a:prstGeom prst="rect">
            <a:avLst/>
          </a:prstGeom>
          <a:noFill/>
        </p:spPr>
        <p:txBody>
          <a:bodyPr wrap="square" rtlCol="0">
            <a:spAutoFit/>
          </a:bodyPr>
          <a:lstStyle/>
          <a:p>
            <a:r>
              <a:rPr lang="en-US" dirty="0" smtClean="0"/>
              <a:t>The Panofsky-Wenzel theorem relates the transverse wake to changes in the longitudinal one.</a:t>
            </a:r>
          </a:p>
          <a:p>
            <a:endParaRPr lang="en-US" dirty="0" smtClean="0"/>
          </a:p>
          <a:p>
            <a:r>
              <a:rPr lang="en-US" dirty="0" smtClean="0"/>
              <a:t>It also tends to be computationally simpler than calculating the forces directly and can be very, very useful in quickly settling arguments with your colleagues. You can easily see what the fields will do.</a:t>
            </a:r>
          </a:p>
          <a:p>
            <a:endParaRPr lang="en-US" dirty="0" smtClean="0"/>
          </a:p>
          <a:p>
            <a:r>
              <a:rPr lang="en-US" dirty="0" smtClean="0"/>
              <a:t>Let’s look at some special cases to get a feeling for this equation.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4" descr="\\CERN\dfs\Workspaces\w\Wuensch\Talks\2011\LC school 2011\calculations\TE111 mode fields.gif"/>
          <p:cNvPicPr>
            <a:picLocks noChangeAspect="1" noChangeArrowheads="1"/>
          </p:cNvPicPr>
          <p:nvPr/>
        </p:nvPicPr>
        <p:blipFill>
          <a:blip r:embed="rId3" cstate="print"/>
          <a:srcRect/>
          <a:stretch>
            <a:fillRect/>
          </a:stretch>
        </p:blipFill>
        <p:spPr bwMode="auto">
          <a:xfrm>
            <a:off x="35496" y="1844824"/>
            <a:ext cx="5360325" cy="4392488"/>
          </a:xfrm>
          <a:prstGeom prst="rect">
            <a:avLst/>
          </a:prstGeom>
          <a:noFill/>
        </p:spPr>
      </p:pic>
      <p:sp>
        <p:nvSpPr>
          <p:cNvPr id="2" name="Slide Number Placeholder 1"/>
          <p:cNvSpPr>
            <a:spLocks noGrp="1"/>
          </p:cNvSpPr>
          <p:nvPr>
            <p:ph type="sldNum" sz="quarter" idx="12"/>
          </p:nvPr>
        </p:nvSpPr>
        <p:spPr/>
        <p:txBody>
          <a:bodyPr/>
          <a:lstStyle/>
          <a:p>
            <a:fld id="{358ABE59-9B7B-4807-8A81-8F4A97CD8D42}" type="slidenum">
              <a:rPr lang="en-US" smtClean="0"/>
              <a:pPr/>
              <a:t>25</a:t>
            </a:fld>
            <a:endParaRPr lang="en-US" dirty="0"/>
          </a:p>
        </p:txBody>
      </p:sp>
      <p:sp>
        <p:nvSpPr>
          <p:cNvPr id="4" name="TextBox 3"/>
          <p:cNvSpPr txBox="1"/>
          <p:nvPr/>
        </p:nvSpPr>
        <p:spPr>
          <a:xfrm>
            <a:off x="1403648" y="332656"/>
            <a:ext cx="6509154" cy="461665"/>
          </a:xfrm>
          <a:prstGeom prst="rect">
            <a:avLst/>
          </a:prstGeom>
          <a:noFill/>
        </p:spPr>
        <p:txBody>
          <a:bodyPr wrap="none" rtlCol="0">
            <a:spAutoFit/>
          </a:bodyPr>
          <a:lstStyle/>
          <a:p>
            <a:r>
              <a:rPr lang="en-US" sz="2400" dirty="0" smtClean="0"/>
              <a:t>A surprise - the TE</a:t>
            </a:r>
            <a:r>
              <a:rPr lang="en-US" sz="2400" baseline="-25000" dirty="0" smtClean="0"/>
              <a:t>1,1,1</a:t>
            </a:r>
            <a:r>
              <a:rPr lang="en-US" sz="2400" dirty="0" smtClean="0"/>
              <a:t> mode cannot kick the beam!</a:t>
            </a:r>
            <a:endParaRPr lang="en-US" sz="2400" dirty="0"/>
          </a:p>
        </p:txBody>
      </p:sp>
      <p:sp>
        <p:nvSpPr>
          <p:cNvPr id="5" name="TextBox 4"/>
          <p:cNvSpPr txBox="1"/>
          <p:nvPr/>
        </p:nvSpPr>
        <p:spPr>
          <a:xfrm>
            <a:off x="5436096" y="1628800"/>
            <a:ext cx="3456384" cy="4524315"/>
          </a:xfrm>
          <a:prstGeom prst="rect">
            <a:avLst/>
          </a:prstGeom>
          <a:noFill/>
        </p:spPr>
        <p:txBody>
          <a:bodyPr wrap="square" rtlCol="0">
            <a:spAutoFit/>
          </a:bodyPr>
          <a:lstStyle/>
          <a:p>
            <a:r>
              <a:rPr lang="en-US" dirty="0" smtClean="0"/>
              <a:t>Because it has no longitudinal electric field so Panofsky-Wenzel says it won’t!</a:t>
            </a:r>
          </a:p>
          <a:p>
            <a:endParaRPr lang="en-US" dirty="0" smtClean="0"/>
          </a:p>
          <a:p>
            <a:r>
              <a:rPr lang="en-US" dirty="0" smtClean="0"/>
              <a:t>But certainly the transverse electric field must kick the beam?</a:t>
            </a:r>
          </a:p>
          <a:p>
            <a:r>
              <a:rPr lang="en-US" dirty="0" smtClean="0"/>
              <a:t> </a:t>
            </a:r>
          </a:p>
          <a:p>
            <a:r>
              <a:rPr lang="en-US" dirty="0" smtClean="0"/>
              <a:t>You can look at the problem more closely and in this specific case convince yourself the magnetic field magnetic field  cancels  the kick from the electric field. </a:t>
            </a:r>
          </a:p>
          <a:p>
            <a:endParaRPr lang="en-US" dirty="0" smtClean="0"/>
          </a:p>
          <a:p>
            <a:r>
              <a:rPr lang="en-US" dirty="0" smtClean="0"/>
              <a:t>But it’s easier just to use the Panofsky-Wenzel theorem, no </a:t>
            </a:r>
            <a:r>
              <a:rPr lang="en-US" dirty="0" err="1" smtClean="0"/>
              <a:t>E</a:t>
            </a:r>
            <a:r>
              <a:rPr lang="en-US" baseline="-25000" dirty="0" err="1" smtClean="0"/>
              <a:t>z</a:t>
            </a:r>
            <a:r>
              <a:rPr lang="en-US" dirty="0" smtClean="0"/>
              <a:t> so no variation in </a:t>
            </a:r>
            <a:r>
              <a:rPr lang="en-US" dirty="0" err="1" smtClean="0"/>
              <a:t>E</a:t>
            </a:r>
            <a:r>
              <a:rPr lang="en-US" baseline="-25000" dirty="0" err="1" smtClean="0"/>
              <a:t>z</a:t>
            </a:r>
            <a:r>
              <a:rPr lang="en-US" dirty="0" smtClean="0"/>
              <a:t> so no kick!</a:t>
            </a:r>
            <a:endParaRPr lang="en-US" dirty="0"/>
          </a:p>
        </p:txBody>
      </p:sp>
      <p:cxnSp>
        <p:nvCxnSpPr>
          <p:cNvPr id="8" name="Straight Arrow Connector 7"/>
          <p:cNvCxnSpPr/>
          <p:nvPr/>
        </p:nvCxnSpPr>
        <p:spPr>
          <a:xfrm rot="16200000" flipH="1">
            <a:off x="971600" y="1700808"/>
            <a:ext cx="86409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79512" y="980728"/>
            <a:ext cx="3633687" cy="369332"/>
          </a:xfrm>
          <a:prstGeom prst="rect">
            <a:avLst/>
          </a:prstGeom>
          <a:noFill/>
        </p:spPr>
        <p:txBody>
          <a:bodyPr wrap="none" rtlCol="0">
            <a:spAutoFit/>
          </a:bodyPr>
          <a:lstStyle/>
          <a:p>
            <a:r>
              <a:rPr lang="en-US" dirty="0" smtClean="0"/>
              <a:t>E fields on magnetic symmetry plane</a:t>
            </a:r>
            <a:endParaRPr lang="en-US" dirty="0"/>
          </a:p>
        </p:txBody>
      </p:sp>
      <p:cxnSp>
        <p:nvCxnSpPr>
          <p:cNvPr id="11" name="Straight Arrow Connector 10"/>
          <p:cNvCxnSpPr/>
          <p:nvPr/>
        </p:nvCxnSpPr>
        <p:spPr>
          <a:xfrm rot="5400000">
            <a:off x="4175956" y="1448780"/>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499992" y="980728"/>
            <a:ext cx="3487430" cy="369332"/>
          </a:xfrm>
          <a:prstGeom prst="rect">
            <a:avLst/>
          </a:prstGeom>
          <a:noFill/>
        </p:spPr>
        <p:txBody>
          <a:bodyPr wrap="none" rtlCol="0">
            <a:spAutoFit/>
          </a:bodyPr>
          <a:lstStyle/>
          <a:p>
            <a:r>
              <a:rPr lang="en-US" dirty="0" smtClean="0"/>
              <a:t>H fields on electric symmetry plane</a:t>
            </a:r>
            <a:endParaRPr lang="en-US" dirty="0"/>
          </a:p>
        </p:txBody>
      </p:sp>
      <p:sp>
        <p:nvSpPr>
          <p:cNvPr id="14" name="TextBox 13"/>
          <p:cNvSpPr txBox="1"/>
          <p:nvPr/>
        </p:nvSpPr>
        <p:spPr>
          <a:xfrm>
            <a:off x="2051720" y="6372036"/>
            <a:ext cx="3633687" cy="369332"/>
          </a:xfrm>
          <a:prstGeom prst="rect">
            <a:avLst/>
          </a:prstGeom>
          <a:noFill/>
        </p:spPr>
        <p:txBody>
          <a:bodyPr wrap="none" rtlCol="0">
            <a:spAutoFit/>
          </a:bodyPr>
          <a:lstStyle/>
          <a:p>
            <a:r>
              <a:rPr lang="en-US" dirty="0" smtClean="0"/>
              <a:t>E fields on magnetic symmetry plane</a:t>
            </a:r>
            <a:endParaRPr lang="en-US" dirty="0"/>
          </a:p>
        </p:txBody>
      </p:sp>
      <p:cxnSp>
        <p:nvCxnSpPr>
          <p:cNvPr id="16" name="Straight Arrow Connector 15"/>
          <p:cNvCxnSpPr/>
          <p:nvPr/>
        </p:nvCxnSpPr>
        <p:spPr>
          <a:xfrm rot="5400000" flipH="1" flipV="1">
            <a:off x="1763688" y="6309320"/>
            <a:ext cx="432048"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26</a:t>
            </a:fld>
            <a:endParaRPr lang="en-US" dirty="0"/>
          </a:p>
        </p:txBody>
      </p:sp>
      <p:pic>
        <p:nvPicPr>
          <p:cNvPr id="51202" name="Picture 2" descr="\\CERN\dfs\Workspaces\w\Wuensch\Talks\2011\LC school 2011\calculations\TM110 mode fields.gif"/>
          <p:cNvPicPr>
            <a:picLocks noChangeAspect="1" noChangeArrowheads="1"/>
          </p:cNvPicPr>
          <p:nvPr/>
        </p:nvPicPr>
        <p:blipFill>
          <a:blip r:embed="rId4" cstate="print"/>
          <a:srcRect/>
          <a:stretch>
            <a:fillRect/>
          </a:stretch>
        </p:blipFill>
        <p:spPr bwMode="auto">
          <a:xfrm>
            <a:off x="107504" y="1484784"/>
            <a:ext cx="5272450" cy="4320480"/>
          </a:xfrm>
          <a:prstGeom prst="rect">
            <a:avLst/>
          </a:prstGeom>
          <a:noFill/>
        </p:spPr>
      </p:pic>
      <p:sp>
        <p:nvSpPr>
          <p:cNvPr id="5" name="TextBox 4"/>
          <p:cNvSpPr txBox="1"/>
          <p:nvPr/>
        </p:nvSpPr>
        <p:spPr>
          <a:xfrm>
            <a:off x="2339752" y="476672"/>
            <a:ext cx="4393062" cy="461665"/>
          </a:xfrm>
          <a:prstGeom prst="rect">
            <a:avLst/>
          </a:prstGeom>
          <a:noFill/>
        </p:spPr>
        <p:txBody>
          <a:bodyPr wrap="none" rtlCol="0">
            <a:spAutoFit/>
          </a:bodyPr>
          <a:lstStyle/>
          <a:p>
            <a:r>
              <a:rPr lang="en-US" sz="2400" dirty="0" smtClean="0"/>
              <a:t>But the TM</a:t>
            </a:r>
            <a:r>
              <a:rPr lang="en-US" sz="2400" baseline="-25000" dirty="0" smtClean="0"/>
              <a:t>1,1,0</a:t>
            </a:r>
            <a:r>
              <a:rPr lang="en-US" sz="2400" dirty="0" smtClean="0"/>
              <a:t> mode does deflect</a:t>
            </a:r>
            <a:endParaRPr lang="en-US" sz="2400" dirty="0"/>
          </a:p>
        </p:txBody>
      </p:sp>
      <p:sp>
        <p:nvSpPr>
          <p:cNvPr id="6" name="TextBox 5"/>
          <p:cNvSpPr txBox="1"/>
          <p:nvPr/>
        </p:nvSpPr>
        <p:spPr>
          <a:xfrm>
            <a:off x="4355976" y="1412776"/>
            <a:ext cx="3633687" cy="369332"/>
          </a:xfrm>
          <a:prstGeom prst="rect">
            <a:avLst/>
          </a:prstGeom>
          <a:noFill/>
        </p:spPr>
        <p:txBody>
          <a:bodyPr wrap="none" rtlCol="0">
            <a:spAutoFit/>
          </a:bodyPr>
          <a:lstStyle/>
          <a:p>
            <a:r>
              <a:rPr lang="en-US" dirty="0" smtClean="0"/>
              <a:t>E fields on magnetic symmetry plane</a:t>
            </a:r>
            <a:endParaRPr lang="en-US" dirty="0"/>
          </a:p>
        </p:txBody>
      </p:sp>
      <p:sp>
        <p:nvSpPr>
          <p:cNvPr id="7" name="TextBox 6"/>
          <p:cNvSpPr txBox="1"/>
          <p:nvPr/>
        </p:nvSpPr>
        <p:spPr>
          <a:xfrm>
            <a:off x="179512" y="1124744"/>
            <a:ext cx="3120085" cy="369332"/>
          </a:xfrm>
          <a:prstGeom prst="rect">
            <a:avLst/>
          </a:prstGeom>
          <a:noFill/>
        </p:spPr>
        <p:txBody>
          <a:bodyPr wrap="none" rtlCol="0">
            <a:spAutoFit/>
          </a:bodyPr>
          <a:lstStyle/>
          <a:p>
            <a:r>
              <a:rPr lang="en-US" dirty="0" smtClean="0"/>
              <a:t>H fields on conducting end wall</a:t>
            </a:r>
            <a:endParaRPr lang="en-US" dirty="0"/>
          </a:p>
        </p:txBody>
      </p:sp>
      <p:cxnSp>
        <p:nvCxnSpPr>
          <p:cNvPr id="9" name="Straight Arrow Connector 8"/>
          <p:cNvCxnSpPr/>
          <p:nvPr/>
        </p:nvCxnSpPr>
        <p:spPr>
          <a:xfrm rot="16200000" flipH="1">
            <a:off x="1475656" y="1844824"/>
            <a:ext cx="57606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4932040" y="1988840"/>
            <a:ext cx="93610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51203" name="Object 3"/>
          <p:cNvGraphicFramePr>
            <a:graphicFrameLocks noChangeAspect="1"/>
          </p:cNvGraphicFramePr>
          <p:nvPr/>
        </p:nvGraphicFramePr>
        <p:xfrm>
          <a:off x="6876256" y="2132856"/>
          <a:ext cx="798512" cy="468312"/>
        </p:xfrm>
        <a:graphic>
          <a:graphicData uri="http://schemas.openxmlformats.org/presentationml/2006/ole">
            <mc:AlternateContent xmlns:mc="http://schemas.openxmlformats.org/markup-compatibility/2006">
              <mc:Choice xmlns:v="urn:schemas-microsoft-com:vml" Requires="v">
                <p:oleObj spid="_x0000_s51214" name="Equation" r:id="rId5" imgW="367963" imgH="215931" progId="Equation.3">
                  <p:embed/>
                </p:oleObj>
              </mc:Choice>
              <mc:Fallback>
                <p:oleObj name="Equation" r:id="rId5" imgW="367963" imgH="215931"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2132856"/>
                        <a:ext cx="798512" cy="468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5508104" y="2780928"/>
            <a:ext cx="3384376" cy="2862322"/>
          </a:xfrm>
          <a:prstGeom prst="rect">
            <a:avLst/>
          </a:prstGeom>
          <a:noFill/>
        </p:spPr>
        <p:txBody>
          <a:bodyPr wrap="square" rtlCol="0">
            <a:spAutoFit/>
          </a:bodyPr>
          <a:lstStyle/>
          <a:p>
            <a:r>
              <a:rPr lang="en-US" dirty="0" smtClean="0"/>
              <a:t>There’s both </a:t>
            </a:r>
            <a:r>
              <a:rPr lang="en-US" dirty="0" err="1" smtClean="0"/>
              <a:t>E</a:t>
            </a:r>
            <a:r>
              <a:rPr lang="en-US" baseline="-25000" dirty="0" err="1" smtClean="0"/>
              <a:t>z</a:t>
            </a:r>
            <a:r>
              <a:rPr lang="en-US" dirty="0" smtClean="0"/>
              <a:t> and a transverse gradient of it – hence the mode kicks the beam.</a:t>
            </a:r>
          </a:p>
          <a:p>
            <a:endParaRPr lang="en-US" dirty="0" smtClean="0"/>
          </a:p>
          <a:p>
            <a:r>
              <a:rPr lang="en-US" dirty="0" smtClean="0"/>
              <a:t>The excitation by the beam is proportional to E so increases ‘linearly’ with transverse offset.</a:t>
            </a:r>
          </a:p>
          <a:p>
            <a:endParaRPr lang="en-US" dirty="0" smtClean="0"/>
          </a:p>
          <a:p>
            <a:r>
              <a:rPr lang="en-US" dirty="0" smtClean="0"/>
              <a:t>This is the “cavity BPM” and “rf kicker” mode.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27</a:t>
            </a:fld>
            <a:endParaRPr lang="en-US"/>
          </a:p>
        </p:txBody>
      </p:sp>
      <p:pic>
        <p:nvPicPr>
          <p:cNvPr id="60417" name="Picture 1"/>
          <p:cNvPicPr>
            <a:picLocks noChangeAspect="1" noChangeArrowheads="1"/>
          </p:cNvPicPr>
          <p:nvPr/>
        </p:nvPicPr>
        <p:blipFill>
          <a:blip r:embed="rId3" cstate="print"/>
          <a:srcRect/>
          <a:stretch>
            <a:fillRect/>
          </a:stretch>
        </p:blipFill>
        <p:spPr bwMode="auto">
          <a:xfrm>
            <a:off x="1763688" y="2276872"/>
            <a:ext cx="5432913" cy="4451970"/>
          </a:xfrm>
          <a:prstGeom prst="rect">
            <a:avLst/>
          </a:prstGeom>
          <a:noFill/>
          <a:ln w="9525">
            <a:noFill/>
            <a:miter lim="800000"/>
            <a:headEnd/>
            <a:tailEnd/>
          </a:ln>
        </p:spPr>
      </p:pic>
      <p:sp>
        <p:nvSpPr>
          <p:cNvPr id="6" name="TextBox 5"/>
          <p:cNvSpPr txBox="1"/>
          <p:nvPr/>
        </p:nvSpPr>
        <p:spPr>
          <a:xfrm>
            <a:off x="251520" y="620688"/>
            <a:ext cx="8640960" cy="1200329"/>
          </a:xfrm>
          <a:prstGeom prst="rect">
            <a:avLst/>
          </a:prstGeom>
          <a:noFill/>
        </p:spPr>
        <p:txBody>
          <a:bodyPr wrap="square" rtlCol="0">
            <a:spAutoFit/>
          </a:bodyPr>
          <a:lstStyle/>
          <a:p>
            <a:r>
              <a:rPr lang="en-US" dirty="0" smtClean="0"/>
              <a:t>Now there’s an amazing thing about beam apertures.</a:t>
            </a:r>
          </a:p>
          <a:p>
            <a:endParaRPr lang="en-US" dirty="0" smtClean="0"/>
          </a:p>
          <a:p>
            <a:r>
              <a:rPr lang="en-US" dirty="0" smtClean="0"/>
              <a:t>It’s one of the rare occasions where a necessary, practical, feature (you’ve got to get the beam through the cavity) gives you a simplified behavior.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28</a:t>
            </a:fld>
            <a:endParaRPr lang="en-US"/>
          </a:p>
        </p:txBody>
      </p:sp>
      <p:sp>
        <p:nvSpPr>
          <p:cNvPr id="3" name="TextBox 2"/>
          <p:cNvSpPr txBox="1"/>
          <p:nvPr/>
        </p:nvSpPr>
        <p:spPr>
          <a:xfrm>
            <a:off x="251520" y="404664"/>
            <a:ext cx="8568952" cy="5232202"/>
          </a:xfrm>
          <a:prstGeom prst="rect">
            <a:avLst/>
          </a:prstGeom>
          <a:noFill/>
        </p:spPr>
        <p:txBody>
          <a:bodyPr wrap="square" rtlCol="0">
            <a:spAutoFit/>
          </a:bodyPr>
          <a:lstStyle/>
          <a:p>
            <a:r>
              <a:rPr lang="en-US" dirty="0" smtClean="0"/>
              <a:t>What do I mean by this?</a:t>
            </a:r>
          </a:p>
          <a:p>
            <a:endParaRPr lang="en-US" dirty="0" smtClean="0"/>
          </a:p>
          <a:p>
            <a:r>
              <a:rPr lang="en-US" dirty="0" smtClean="0"/>
              <a:t>Consider the acceleration by the TM</a:t>
            </a:r>
            <a:r>
              <a:rPr lang="en-US" baseline="-25000" dirty="0" smtClean="0"/>
              <a:t>0,1,0</a:t>
            </a:r>
            <a:r>
              <a:rPr lang="en-US" dirty="0" smtClean="0"/>
              <a:t> mode in a pillbox cavity.</a:t>
            </a:r>
          </a:p>
          <a:p>
            <a:endParaRPr lang="en-US" dirty="0" smtClean="0"/>
          </a:p>
          <a:p>
            <a:r>
              <a:rPr lang="en-US" dirty="0" smtClean="0"/>
              <a:t>The field pattern is J</a:t>
            </a:r>
            <a:r>
              <a:rPr lang="en-US" baseline="-25000" dirty="0" smtClean="0"/>
              <a:t>0</a:t>
            </a:r>
            <a:r>
              <a:rPr lang="en-US" dirty="0" smtClean="0"/>
              <a:t>, a Bessel function. Consequently you have a radial dependence of the integral and you expect to have rf (de)focusing.</a:t>
            </a:r>
          </a:p>
          <a:p>
            <a:endParaRPr lang="en-US" dirty="0" smtClean="0"/>
          </a:p>
          <a:p>
            <a:pPr algn="ctr"/>
            <a:r>
              <a:rPr lang="en-US" sz="2800" b="1" dirty="0" smtClean="0"/>
              <a:t>BUT</a:t>
            </a:r>
          </a:p>
          <a:p>
            <a:endParaRPr lang="en-US" dirty="0" smtClean="0"/>
          </a:p>
          <a:p>
            <a:r>
              <a:rPr lang="en-US" dirty="0" smtClean="0"/>
              <a:t>over a circular beam aperture there is no variation of the integral of </a:t>
            </a:r>
            <a:r>
              <a:rPr lang="en-US" dirty="0" err="1" smtClean="0"/>
              <a:t>E</a:t>
            </a:r>
            <a:r>
              <a:rPr lang="en-US" baseline="-25000" dirty="0" err="1" smtClean="0"/>
              <a:t>z</a:t>
            </a:r>
            <a:r>
              <a:rPr lang="en-US" dirty="0" smtClean="0"/>
              <a:t> so no focusing!</a:t>
            </a:r>
          </a:p>
          <a:p>
            <a:endParaRPr lang="en-US" dirty="0" smtClean="0"/>
          </a:p>
          <a:p>
            <a:r>
              <a:rPr lang="en-US" dirty="0" smtClean="0"/>
              <a:t>Why? I would need to study this proof more to be in a position to teach it… But the essential element is that with a beam pipe, the bunch does not cross any conducting charges. This means that there are conservation of flux integrals over volumes inside the beam aperture.</a:t>
            </a:r>
          </a:p>
          <a:p>
            <a:endParaRPr lang="en-US" dirty="0" smtClean="0"/>
          </a:p>
          <a:p>
            <a:r>
              <a:rPr lang="en-US" dirty="0" smtClean="0"/>
              <a:t>For the TM</a:t>
            </a:r>
            <a:r>
              <a:rPr lang="en-US" baseline="-25000" dirty="0" smtClean="0"/>
              <a:t>0,1,0</a:t>
            </a:r>
            <a:r>
              <a:rPr lang="en-US" dirty="0" smtClean="0"/>
              <a:t> mode the flux lines in the center of the cavity only end on the cavity beam pipe, so you get the same projected and integrated </a:t>
            </a:r>
            <a:r>
              <a:rPr lang="en-US" dirty="0" err="1" smtClean="0"/>
              <a:t>E</a:t>
            </a:r>
            <a:r>
              <a:rPr lang="en-US" baseline="-25000" dirty="0" err="1" smtClean="0"/>
              <a:t>z</a:t>
            </a:r>
            <a:r>
              <a:rPr lang="en-US" dirty="0" smtClean="0"/>
              <a:t> at all radii inside the beam pipe.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29</a:t>
            </a:fld>
            <a:endParaRPr lang="en-US"/>
          </a:p>
        </p:txBody>
      </p:sp>
      <p:sp>
        <p:nvSpPr>
          <p:cNvPr id="3" name="TextBox 2"/>
          <p:cNvSpPr txBox="1"/>
          <p:nvPr/>
        </p:nvSpPr>
        <p:spPr>
          <a:xfrm>
            <a:off x="467544" y="476672"/>
            <a:ext cx="8280920" cy="646331"/>
          </a:xfrm>
          <a:prstGeom prst="rect">
            <a:avLst/>
          </a:prstGeom>
          <a:noFill/>
        </p:spPr>
        <p:txBody>
          <a:bodyPr wrap="square" rtlCol="0">
            <a:spAutoFit/>
          </a:bodyPr>
          <a:lstStyle/>
          <a:p>
            <a:r>
              <a:rPr lang="en-US" dirty="0" smtClean="0"/>
              <a:t>The consequence of this is that, for a circular geometry, with a  circular beam pipe, you can expand the </a:t>
            </a:r>
            <a:r>
              <a:rPr lang="en-US" dirty="0" err="1" smtClean="0"/>
              <a:t>E</a:t>
            </a:r>
            <a:r>
              <a:rPr lang="en-US" baseline="-25000" dirty="0" err="1" smtClean="0"/>
              <a:t>z</a:t>
            </a:r>
            <a:r>
              <a:rPr lang="en-US" dirty="0" smtClean="0"/>
              <a:t> integral as,</a:t>
            </a:r>
            <a:endParaRPr lang="en-US" dirty="0"/>
          </a:p>
        </p:txBody>
      </p:sp>
      <p:graphicFrame>
        <p:nvGraphicFramePr>
          <p:cNvPr id="4" name="Object 3"/>
          <p:cNvGraphicFramePr>
            <a:graphicFrameLocks noChangeAspect="1"/>
          </p:cNvGraphicFramePr>
          <p:nvPr/>
        </p:nvGraphicFramePr>
        <p:xfrm>
          <a:off x="3419872" y="1340768"/>
          <a:ext cx="1456928" cy="1123049"/>
        </p:xfrm>
        <a:graphic>
          <a:graphicData uri="http://schemas.openxmlformats.org/presentationml/2006/ole">
            <mc:AlternateContent xmlns:mc="http://schemas.openxmlformats.org/markup-compatibility/2006">
              <mc:Choice xmlns:v="urn:schemas-microsoft-com:vml" Requires="v">
                <p:oleObj spid="_x0000_s88075" name="Equation" r:id="rId4" imgW="609480" imgH="469800" progId="Equation.3">
                  <p:embed/>
                </p:oleObj>
              </mc:Choice>
              <mc:Fallback>
                <p:oleObj name="Equation" r:id="rId4" imgW="609480" imgH="4698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2" y="1340768"/>
                        <a:ext cx="1456928" cy="11230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539552" y="2780928"/>
            <a:ext cx="8064896" cy="2862322"/>
          </a:xfrm>
          <a:prstGeom prst="rect">
            <a:avLst/>
          </a:prstGeom>
          <a:noFill/>
        </p:spPr>
        <p:txBody>
          <a:bodyPr wrap="square" rtlCol="0">
            <a:spAutoFit/>
          </a:bodyPr>
          <a:lstStyle/>
          <a:p>
            <a:r>
              <a:rPr lang="en-US" dirty="0" smtClean="0"/>
              <a:t>And the consequence of being able to expand the fields in such a way is that for modes with</a:t>
            </a:r>
          </a:p>
          <a:p>
            <a:endParaRPr lang="en-US" dirty="0" smtClean="0"/>
          </a:p>
          <a:p>
            <a:r>
              <a:rPr lang="en-US" dirty="0" smtClean="0"/>
              <a:t>m=0: The </a:t>
            </a:r>
            <a:r>
              <a:rPr lang="en-US" dirty="0" err="1" smtClean="0"/>
              <a:t>E</a:t>
            </a:r>
            <a:r>
              <a:rPr lang="en-US" baseline="-25000" dirty="0" err="1" smtClean="0"/>
              <a:t>z</a:t>
            </a:r>
            <a:r>
              <a:rPr lang="en-US" dirty="0" smtClean="0"/>
              <a:t> integral is constant so no kick.</a:t>
            </a:r>
          </a:p>
          <a:p>
            <a:r>
              <a:rPr lang="en-US" dirty="0" smtClean="0"/>
              <a:t>m=1: The </a:t>
            </a:r>
            <a:r>
              <a:rPr lang="en-US" dirty="0" err="1" smtClean="0"/>
              <a:t>E</a:t>
            </a:r>
            <a:r>
              <a:rPr lang="en-US" baseline="-25000" dirty="0" err="1" smtClean="0"/>
              <a:t>z</a:t>
            </a:r>
            <a:r>
              <a:rPr lang="en-US" dirty="0" smtClean="0"/>
              <a:t> integral varies strictly linearly across the beam aperture</a:t>
            </a:r>
          </a:p>
          <a:p>
            <a:r>
              <a:rPr lang="en-US" dirty="0" smtClean="0"/>
              <a:t>m=2: etc.</a:t>
            </a:r>
          </a:p>
          <a:p>
            <a:endParaRPr lang="en-US" dirty="0" smtClean="0"/>
          </a:p>
          <a:p>
            <a:r>
              <a:rPr lang="en-US" dirty="0" smtClean="0"/>
              <a:t>On the other hand if the beam aperture, or the cavity, is not circular then you cannot expand the fields like shown above and you get variation in </a:t>
            </a:r>
            <a:r>
              <a:rPr lang="en-US" i="1" dirty="0" smtClean="0"/>
              <a:t>r</a:t>
            </a:r>
            <a:r>
              <a:rPr lang="en-US" dirty="0" smtClean="0"/>
              <a:t> and </a:t>
            </a:r>
            <a:r>
              <a:rPr lang="en-US" i="1" dirty="0" smtClean="0">
                <a:sym typeface="Symbol"/>
              </a:rPr>
              <a:t></a:t>
            </a:r>
            <a:r>
              <a:rPr lang="en-US" dirty="0" smtClean="0">
                <a:sym typeface="Symbol"/>
              </a:rPr>
              <a:t>. You can make a rf quadrupole from oval cells or apertures.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a:t>
            </a:fld>
            <a:endParaRPr lang="en-US" dirty="0"/>
          </a:p>
        </p:txBody>
      </p:sp>
      <p:sp>
        <p:nvSpPr>
          <p:cNvPr id="3" name="Rectangle 2"/>
          <p:cNvSpPr/>
          <p:nvPr/>
        </p:nvSpPr>
        <p:spPr>
          <a:xfrm>
            <a:off x="323528" y="1052736"/>
            <a:ext cx="8208912" cy="5016758"/>
          </a:xfrm>
          <a:prstGeom prst="rect">
            <a:avLst/>
          </a:prstGeom>
        </p:spPr>
        <p:txBody>
          <a:bodyPr wrap="square">
            <a:spAutoFit/>
          </a:bodyPr>
          <a:lstStyle/>
          <a:p>
            <a:r>
              <a:rPr lang="en-US" sz="2000" dirty="0" smtClean="0"/>
              <a:t>In this section we are going to consider only highly relativistic driving and following bunches: </a:t>
            </a:r>
          </a:p>
          <a:p>
            <a:pPr>
              <a:buFont typeface="Arial" pitchFamily="34" charset="0"/>
              <a:buChar char="•"/>
            </a:pPr>
            <a:r>
              <a:rPr lang="en-US" sz="2000" dirty="0" smtClean="0"/>
              <a:t> using the (really good) approximation that </a:t>
            </a:r>
            <a:r>
              <a:rPr lang="en-US" sz="2000" i="1" dirty="0" smtClean="0"/>
              <a:t>v=c</a:t>
            </a:r>
            <a:endParaRPr lang="en-US" sz="2000" dirty="0" smtClean="0"/>
          </a:p>
          <a:p>
            <a:pPr>
              <a:buFont typeface="Arial" pitchFamily="34" charset="0"/>
              <a:buChar char="•"/>
            </a:pPr>
            <a:r>
              <a:rPr lang="en-US" sz="2000" dirty="0" smtClean="0"/>
              <a:t> that the beam trajectories through the structures we study are not affected by the fields, i.e. they follow straight unbendable lines</a:t>
            </a:r>
          </a:p>
          <a:p>
            <a:pPr>
              <a:buFont typeface="Arial" pitchFamily="34" charset="0"/>
              <a:buChar char="•"/>
            </a:pPr>
            <a:r>
              <a:rPr lang="en-US" sz="2000" dirty="0" smtClean="0"/>
              <a:t> we will calculate the momentum “kicks” the particles are subject to and pass them on to the beam dynamics gang. They will deal with the trajectories on bigger scales through particle tracking. </a:t>
            </a:r>
          </a:p>
          <a:p>
            <a:pPr>
              <a:buFont typeface="Arial" pitchFamily="34" charset="0"/>
              <a:buChar char="•"/>
            </a:pPr>
            <a:endParaRPr lang="en-US" sz="2000" dirty="0" smtClean="0"/>
          </a:p>
          <a:p>
            <a:r>
              <a:rPr lang="en-US" sz="2000" dirty="0" smtClean="0"/>
              <a:t>This is a very special case of moving charges, radiated fields along with conductors – luckily for us the charge movement is fixed before hand and we only need to understand the fields.</a:t>
            </a:r>
          </a:p>
          <a:p>
            <a:pPr>
              <a:buFont typeface="Arial" pitchFamily="34" charset="0"/>
              <a:buChar char="•"/>
            </a:pPr>
            <a:endParaRPr lang="en-US" sz="2000" dirty="0" smtClean="0"/>
          </a:p>
          <a:p>
            <a:r>
              <a:rPr lang="en-US" sz="2000" dirty="0" smtClean="0"/>
              <a:t>This is for example not the case in the injector where the beam is not relativistic yet. There you need to solve field and particle trajectories self consistently using PIC (Particle In Cell) codes.</a:t>
            </a:r>
          </a:p>
        </p:txBody>
      </p:sp>
      <p:sp>
        <p:nvSpPr>
          <p:cNvPr id="5" name="TextBox 4"/>
          <p:cNvSpPr txBox="1"/>
          <p:nvPr/>
        </p:nvSpPr>
        <p:spPr>
          <a:xfrm>
            <a:off x="3203848" y="404664"/>
            <a:ext cx="2461187" cy="461665"/>
          </a:xfrm>
          <a:prstGeom prst="rect">
            <a:avLst/>
          </a:prstGeom>
          <a:noFill/>
        </p:spPr>
        <p:txBody>
          <a:bodyPr wrap="none" rtlCol="0">
            <a:spAutoFit/>
          </a:bodyPr>
          <a:lstStyle/>
          <a:p>
            <a:r>
              <a:rPr lang="en-US" sz="2400" dirty="0" smtClean="0"/>
              <a:t>Basic assumptions</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30</a:t>
            </a:fld>
            <a:endParaRPr lang="en-US"/>
          </a:p>
        </p:txBody>
      </p:sp>
      <p:pic>
        <p:nvPicPr>
          <p:cNvPr id="59396" name="Picture 4" descr="C:\temp for cst\transverse_cavity wake 2.gif"/>
          <p:cNvPicPr>
            <a:picLocks noChangeAspect="1" noChangeArrowheads="1" noCrop="1"/>
          </p:cNvPicPr>
          <p:nvPr/>
        </p:nvPicPr>
        <p:blipFill>
          <a:blip r:embed="rId3" cstate="print"/>
          <a:srcRect/>
          <a:stretch>
            <a:fillRect/>
          </a:stretch>
        </p:blipFill>
        <p:spPr bwMode="auto">
          <a:xfrm>
            <a:off x="0" y="2276872"/>
            <a:ext cx="6834188" cy="4447223"/>
          </a:xfrm>
          <a:prstGeom prst="rect">
            <a:avLst/>
          </a:prstGeom>
          <a:noFill/>
        </p:spPr>
      </p:pic>
      <p:pic>
        <p:nvPicPr>
          <p:cNvPr id="59394" name="Picture 2"/>
          <p:cNvPicPr>
            <a:picLocks noChangeAspect="1" noChangeArrowheads="1"/>
          </p:cNvPicPr>
          <p:nvPr/>
        </p:nvPicPr>
        <p:blipFill>
          <a:blip r:embed="rId4" cstate="print"/>
          <a:srcRect/>
          <a:stretch>
            <a:fillRect/>
          </a:stretch>
        </p:blipFill>
        <p:spPr bwMode="auto">
          <a:xfrm>
            <a:off x="3779912" y="0"/>
            <a:ext cx="5364088" cy="3483242"/>
          </a:xfrm>
          <a:prstGeom prst="rect">
            <a:avLst/>
          </a:prstGeom>
          <a:noFill/>
          <a:ln w="9525">
            <a:noFill/>
            <a:miter lim="800000"/>
            <a:headEnd/>
            <a:tailEnd/>
          </a:ln>
        </p:spPr>
      </p:pic>
      <p:sp>
        <p:nvSpPr>
          <p:cNvPr id="6" name="TextBox 5"/>
          <p:cNvSpPr txBox="1"/>
          <p:nvPr/>
        </p:nvSpPr>
        <p:spPr>
          <a:xfrm>
            <a:off x="107504" y="188640"/>
            <a:ext cx="3744416" cy="923330"/>
          </a:xfrm>
          <a:prstGeom prst="rect">
            <a:avLst/>
          </a:prstGeom>
          <a:noFill/>
        </p:spPr>
        <p:txBody>
          <a:bodyPr wrap="square" rtlCol="0">
            <a:spAutoFit/>
          </a:bodyPr>
          <a:lstStyle/>
          <a:p>
            <a:r>
              <a:rPr lang="en-US" dirty="0" smtClean="0"/>
              <a:t>Transverse wake potential in pillbox cavity. </a:t>
            </a:r>
          </a:p>
          <a:p>
            <a:r>
              <a:rPr lang="en-US" dirty="0" smtClean="0"/>
              <a:t>3 mm </a:t>
            </a:r>
            <a:r>
              <a:rPr lang="en-US" dirty="0" smtClean="0">
                <a:sym typeface="Symbol"/>
              </a:rPr>
              <a:t> beam, </a:t>
            </a:r>
            <a:r>
              <a:rPr lang="en-US" dirty="0" smtClean="0"/>
              <a:t>1 mm off-set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ERN\dfs\Workspaces\w\Wuensch\Talks\2012\Linear collider school 2012\Calculations\Microwave studio\transverse wakefield.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366008" y="-349808"/>
            <a:ext cx="14794992" cy="737920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11346" y="764704"/>
            <a:ext cx="2560894" cy="2985433"/>
          </a:xfrm>
          <a:prstGeom prst="rect">
            <a:avLst/>
          </a:prstGeom>
          <a:noFill/>
        </p:spPr>
        <p:txBody>
          <a:bodyPr wrap="none" rtlCol="0">
            <a:spAutoFit/>
          </a:bodyPr>
          <a:lstStyle/>
          <a:p>
            <a:r>
              <a:rPr lang="en-GB" sz="2800" dirty="0" smtClean="0">
                <a:solidFill>
                  <a:prstClr val="black"/>
                </a:solidFill>
              </a:rPr>
              <a:t>Transverse wake</a:t>
            </a:r>
          </a:p>
          <a:p>
            <a:r>
              <a:rPr lang="en-GB" sz="2000" dirty="0" smtClean="0">
                <a:solidFill>
                  <a:prstClr val="black"/>
                </a:solidFill>
              </a:rPr>
              <a:t>Cavity:</a:t>
            </a:r>
          </a:p>
          <a:p>
            <a:r>
              <a:rPr lang="en-GB" sz="2000" dirty="0" smtClean="0">
                <a:solidFill>
                  <a:prstClr val="black"/>
                </a:solidFill>
              </a:rPr>
              <a:t>10 mm radius</a:t>
            </a:r>
          </a:p>
          <a:p>
            <a:r>
              <a:rPr lang="en-GB" sz="2000" dirty="0" smtClean="0">
                <a:solidFill>
                  <a:prstClr val="black"/>
                </a:solidFill>
              </a:rPr>
              <a:t>2 mm thick</a:t>
            </a:r>
          </a:p>
          <a:p>
            <a:r>
              <a:rPr lang="en-GB" sz="2000" dirty="0" smtClean="0">
                <a:solidFill>
                  <a:prstClr val="black"/>
                </a:solidFill>
              </a:rPr>
              <a:t>Beam pipe:</a:t>
            </a:r>
          </a:p>
          <a:p>
            <a:r>
              <a:rPr lang="en-GB" sz="2000" dirty="0" smtClean="0">
                <a:solidFill>
                  <a:prstClr val="black"/>
                </a:solidFill>
              </a:rPr>
              <a:t>1 mm radius</a:t>
            </a:r>
          </a:p>
          <a:p>
            <a:r>
              <a:rPr lang="en-GB" sz="2000" dirty="0" smtClean="0">
                <a:solidFill>
                  <a:prstClr val="black"/>
                </a:solidFill>
              </a:rPr>
              <a:t>Beam:</a:t>
            </a:r>
          </a:p>
          <a:p>
            <a:r>
              <a:rPr lang="el-GR" sz="2000" dirty="0">
                <a:solidFill>
                  <a:prstClr val="black"/>
                </a:solidFill>
              </a:rPr>
              <a:t>σ</a:t>
            </a:r>
            <a:r>
              <a:rPr lang="en-GB" sz="2000" dirty="0" smtClean="0">
                <a:solidFill>
                  <a:prstClr val="black"/>
                </a:solidFill>
              </a:rPr>
              <a:t> = 0.5 mm</a:t>
            </a:r>
          </a:p>
          <a:p>
            <a:r>
              <a:rPr lang="en-GB" sz="2000" dirty="0" smtClean="0">
                <a:solidFill>
                  <a:prstClr val="black"/>
                </a:solidFill>
              </a:rPr>
              <a:t>Offset 0.5 mm</a:t>
            </a:r>
            <a:endParaRPr lang="en-GB" sz="2000" dirty="0">
              <a:solidFill>
                <a:prstClr val="black"/>
              </a:solidFill>
            </a:endParaRPr>
          </a:p>
        </p:txBody>
      </p:sp>
    </p:spTree>
    <p:extLst>
      <p:ext uri="{BB962C8B-B14F-4D97-AF65-F5344CB8AC3E}">
        <p14:creationId xmlns:p14="http://schemas.microsoft.com/office/powerpoint/2010/main" val="24675900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6869496" y="1844824"/>
                <a:ext cx="2111155"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i="1" smtClean="0">
                          <a:solidFill>
                            <a:prstClr val="black"/>
                          </a:solidFill>
                          <a:latin typeface="Cambria Math"/>
                          <a:ea typeface="Cambria Math"/>
                        </a:rPr>
                        <m:t>𝜎</m:t>
                      </m:r>
                      <m:r>
                        <a:rPr lang="en-GB" sz="2800" i="1" smtClean="0">
                          <a:solidFill>
                            <a:prstClr val="black"/>
                          </a:solidFill>
                          <a:latin typeface="Cambria Math"/>
                          <a:ea typeface="Cambria Math"/>
                        </a:rPr>
                        <m:t>=0.5 </m:t>
                      </m:r>
                      <m:r>
                        <a:rPr lang="en-GB" sz="2800" i="1" smtClean="0">
                          <a:solidFill>
                            <a:prstClr val="black"/>
                          </a:solidFill>
                          <a:latin typeface="Cambria Math"/>
                          <a:ea typeface="Cambria Math"/>
                        </a:rPr>
                        <m:t>𝑚𝑚</m:t>
                      </m:r>
                    </m:oMath>
                  </m:oMathPara>
                </a14:m>
                <a:endParaRPr lang="en-GB" sz="2800" dirty="0">
                  <a:solidFill>
                    <a:prstClr val="black"/>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6869496" y="1844824"/>
                <a:ext cx="2111155" cy="523220"/>
              </a:xfrm>
              <a:prstGeom prst="rect">
                <a:avLst/>
              </a:prstGeom>
              <a:blipFill rotWithShape="1">
                <a:blip r:embed="rId2"/>
                <a:stretch>
                  <a:fillRect/>
                </a:stretch>
              </a:blipFill>
            </p:spPr>
            <p:txBody>
              <a:bodyPr/>
              <a:lstStyle/>
              <a:p>
                <a:r>
                  <a:rPr lang="en-GB">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428316"/>
            <a:ext cx="6710872" cy="333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223" y="30527"/>
            <a:ext cx="6783033" cy="3374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75239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599"/>
          <a:stretch/>
        </p:blipFill>
        <p:spPr bwMode="auto">
          <a:xfrm>
            <a:off x="2" y="0"/>
            <a:ext cx="7076066"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3798"/>
          <a:stretch/>
        </p:blipFill>
        <p:spPr bwMode="auto">
          <a:xfrm>
            <a:off x="1979712" y="3429000"/>
            <a:ext cx="7164288"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16364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3798"/>
          <a:stretch/>
        </p:blipFill>
        <p:spPr bwMode="auto">
          <a:xfrm>
            <a:off x="395536" y="72008"/>
            <a:ext cx="8367872" cy="4005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TextBox 3"/>
              <p:cNvSpPr txBox="1"/>
              <p:nvPr/>
            </p:nvSpPr>
            <p:spPr>
              <a:xfrm>
                <a:off x="179512" y="5317325"/>
                <a:ext cx="3065455" cy="10016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prstClr val="black"/>
                              </a:solidFill>
                              <a:latin typeface="Cambria Math"/>
                            </a:rPr>
                          </m:ctrlPr>
                        </m:sSubPr>
                        <m:e>
                          <m:r>
                            <a:rPr lang="en-GB" sz="2000" i="1" smtClean="0">
                              <a:solidFill>
                                <a:prstClr val="black"/>
                              </a:solidFill>
                              <a:latin typeface="Cambria Math"/>
                            </a:rPr>
                            <m:t>𝑓</m:t>
                          </m:r>
                        </m:e>
                        <m:sub>
                          <m:r>
                            <a:rPr lang="en-GB" sz="2000" i="1" smtClean="0">
                              <a:solidFill>
                                <a:prstClr val="black"/>
                              </a:solidFill>
                              <a:latin typeface="Cambria Math"/>
                            </a:rPr>
                            <m:t>𝑛</m:t>
                          </m:r>
                          <m:r>
                            <a:rPr lang="en-GB" sz="2000" i="1" smtClean="0">
                              <a:solidFill>
                                <a:prstClr val="black"/>
                              </a:solidFill>
                              <a:latin typeface="Cambria Math"/>
                            </a:rPr>
                            <m:t>,</m:t>
                          </m:r>
                          <m:r>
                            <a:rPr lang="en-GB" sz="2000" i="1" smtClean="0">
                              <a:solidFill>
                                <a:prstClr val="black"/>
                              </a:solidFill>
                              <a:latin typeface="Cambria Math"/>
                            </a:rPr>
                            <m:t>𝑚</m:t>
                          </m:r>
                          <m:r>
                            <a:rPr lang="en-GB" sz="2000" i="1" smtClean="0">
                              <a:solidFill>
                                <a:prstClr val="black"/>
                              </a:solidFill>
                              <a:latin typeface="Cambria Math"/>
                            </a:rPr>
                            <m:t>,</m:t>
                          </m:r>
                          <m:r>
                            <a:rPr lang="en-GB" sz="2000" i="1" smtClean="0">
                              <a:solidFill>
                                <a:prstClr val="black"/>
                              </a:solidFill>
                              <a:latin typeface="Cambria Math"/>
                            </a:rPr>
                            <m:t>𝑝</m:t>
                          </m:r>
                        </m:sub>
                      </m:sSub>
                      <m:r>
                        <a:rPr lang="en-GB" sz="2000" i="1" smtClean="0">
                          <a:solidFill>
                            <a:prstClr val="black"/>
                          </a:solidFill>
                          <a:latin typeface="Cambria Math"/>
                        </a:rPr>
                        <m:t>=</m:t>
                      </m:r>
                      <m:f>
                        <m:fPr>
                          <m:ctrlPr>
                            <a:rPr lang="en-GB" sz="2000" i="1" smtClean="0">
                              <a:solidFill>
                                <a:prstClr val="black"/>
                              </a:solidFill>
                              <a:latin typeface="Cambria Math"/>
                            </a:rPr>
                          </m:ctrlPr>
                        </m:fPr>
                        <m:num>
                          <m:r>
                            <a:rPr lang="en-GB" sz="2000" i="1" smtClean="0">
                              <a:solidFill>
                                <a:prstClr val="black"/>
                              </a:solidFill>
                              <a:latin typeface="Cambria Math"/>
                            </a:rPr>
                            <m:t>𝑐</m:t>
                          </m:r>
                        </m:num>
                        <m:den>
                          <m:r>
                            <a:rPr lang="en-GB" sz="2000" i="1" smtClean="0">
                              <a:solidFill>
                                <a:prstClr val="black"/>
                              </a:solidFill>
                              <a:latin typeface="Cambria Math"/>
                            </a:rPr>
                            <m:t>2</m:t>
                          </m:r>
                          <m:r>
                            <a:rPr lang="en-GB" sz="2000" i="1" smtClean="0">
                              <a:solidFill>
                                <a:prstClr val="black"/>
                              </a:solidFill>
                              <a:latin typeface="Cambria Math"/>
                              <a:ea typeface="Cambria Math"/>
                            </a:rPr>
                            <m:t>𝜋</m:t>
                          </m:r>
                        </m:den>
                      </m:f>
                      <m:rad>
                        <m:radPr>
                          <m:degHide m:val="on"/>
                          <m:ctrlPr>
                            <a:rPr lang="en-GB" sz="2000" i="1" smtClean="0">
                              <a:solidFill>
                                <a:prstClr val="black"/>
                              </a:solidFill>
                              <a:latin typeface="Cambria Math"/>
                              <a:ea typeface="Cambria Math"/>
                            </a:rPr>
                          </m:ctrlPr>
                        </m:radPr>
                        <m:deg/>
                        <m:e>
                          <m:f>
                            <m:fPr>
                              <m:ctrlPr>
                                <a:rPr lang="en-GB" sz="2000" i="1" smtClean="0">
                                  <a:solidFill>
                                    <a:prstClr val="black"/>
                                  </a:solidFill>
                                  <a:latin typeface="Cambria Math"/>
                                  <a:ea typeface="Cambria Math"/>
                                </a:rPr>
                              </m:ctrlPr>
                            </m:fPr>
                            <m:num>
                              <m:sSubSup>
                                <m:sSubSupPr>
                                  <m:ctrlPr>
                                    <a:rPr lang="en-GB" sz="2000" i="1" smtClean="0">
                                      <a:solidFill>
                                        <a:prstClr val="black"/>
                                      </a:solidFill>
                                      <a:latin typeface="Cambria Math"/>
                                      <a:ea typeface="Cambria Math"/>
                                    </a:rPr>
                                  </m:ctrlPr>
                                </m:sSubSupPr>
                                <m:e>
                                  <m:r>
                                    <a:rPr lang="en-GB" sz="2000" i="1" smtClean="0">
                                      <a:solidFill>
                                        <a:prstClr val="black"/>
                                      </a:solidFill>
                                      <a:latin typeface="Cambria Math"/>
                                    </a:rPr>
                                    <m:t>𝑥</m:t>
                                  </m:r>
                                </m:e>
                                <m:sub>
                                  <m:r>
                                    <a:rPr lang="en-GB" sz="2000" i="1" smtClean="0">
                                      <a:solidFill>
                                        <a:prstClr val="black"/>
                                      </a:solidFill>
                                      <a:latin typeface="Cambria Math"/>
                                    </a:rPr>
                                    <m:t>𝑛</m:t>
                                  </m:r>
                                  <m:r>
                                    <a:rPr lang="en-GB" sz="2000" i="1" smtClean="0">
                                      <a:solidFill>
                                        <a:prstClr val="black"/>
                                      </a:solidFill>
                                      <a:latin typeface="Cambria Math"/>
                                    </a:rPr>
                                    <m:t>,</m:t>
                                  </m:r>
                                  <m:r>
                                    <a:rPr lang="en-GB" sz="2000" i="1" smtClean="0">
                                      <a:solidFill>
                                        <a:prstClr val="black"/>
                                      </a:solidFill>
                                      <a:latin typeface="Cambria Math"/>
                                    </a:rPr>
                                    <m:t>𝑚</m:t>
                                  </m:r>
                                </m:sub>
                                <m:sup>
                                  <m:r>
                                    <a:rPr lang="en-GB" sz="2000" i="1" smtClean="0">
                                      <a:solidFill>
                                        <a:prstClr val="black"/>
                                      </a:solidFill>
                                      <a:latin typeface="Cambria Math"/>
                                    </a:rPr>
                                    <m:t>2</m:t>
                                  </m:r>
                                </m:sup>
                              </m:sSubSup>
                            </m:num>
                            <m:den>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𝑟</m:t>
                                  </m:r>
                                </m:e>
                                <m:sup>
                                  <m:r>
                                    <a:rPr lang="en-GB" sz="2000" i="1" smtClean="0">
                                      <a:solidFill>
                                        <a:prstClr val="black"/>
                                      </a:solidFill>
                                      <a:latin typeface="Cambria Math"/>
                                      <a:ea typeface="Cambria Math"/>
                                    </a:rPr>
                                    <m:t>2</m:t>
                                  </m:r>
                                </m:sup>
                              </m:sSup>
                            </m:den>
                          </m:f>
                          <m:r>
                            <a:rPr lang="en-GB" sz="2000" i="1" smtClean="0">
                              <a:solidFill>
                                <a:prstClr val="black"/>
                              </a:solidFill>
                              <a:latin typeface="Cambria Math"/>
                              <a:ea typeface="Cambria Math"/>
                            </a:rPr>
                            <m:t>+</m:t>
                          </m:r>
                          <m:f>
                            <m:fPr>
                              <m:ctrlPr>
                                <a:rPr lang="en-GB" sz="2000" i="1" smtClean="0">
                                  <a:solidFill>
                                    <a:prstClr val="black"/>
                                  </a:solidFill>
                                  <a:latin typeface="Cambria Math"/>
                                  <a:ea typeface="Cambria Math"/>
                                </a:rPr>
                              </m:ctrlPr>
                            </m:fPr>
                            <m:num>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𝑝</m:t>
                                  </m:r>
                                </m:e>
                                <m:sup>
                                  <m:r>
                                    <a:rPr lang="en-GB" sz="2000" i="1" smtClean="0">
                                      <a:solidFill>
                                        <a:prstClr val="black"/>
                                      </a:solidFill>
                                      <a:latin typeface="Cambria Math"/>
                                      <a:ea typeface="Cambria Math"/>
                                    </a:rPr>
                                    <m:t>2</m:t>
                                  </m:r>
                                </m:sup>
                              </m:sSup>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𝜋</m:t>
                                  </m:r>
                                </m:e>
                                <m:sup>
                                  <m:r>
                                    <a:rPr lang="en-GB" sz="2000" i="1" smtClean="0">
                                      <a:solidFill>
                                        <a:prstClr val="black"/>
                                      </a:solidFill>
                                      <a:latin typeface="Cambria Math"/>
                                      <a:ea typeface="Cambria Math"/>
                                    </a:rPr>
                                    <m:t>2</m:t>
                                  </m:r>
                                </m:sup>
                              </m:sSup>
                            </m:num>
                            <m:den>
                              <m:sSup>
                                <m:sSupPr>
                                  <m:ctrlPr>
                                    <a:rPr lang="en-GB" sz="2000" i="1" smtClean="0">
                                      <a:solidFill>
                                        <a:prstClr val="black"/>
                                      </a:solidFill>
                                      <a:latin typeface="Cambria Math"/>
                                      <a:ea typeface="Cambria Math"/>
                                    </a:rPr>
                                  </m:ctrlPr>
                                </m:sSupPr>
                                <m:e>
                                  <m:r>
                                    <a:rPr lang="en-GB" sz="2000" i="1" smtClean="0">
                                      <a:solidFill>
                                        <a:prstClr val="black"/>
                                      </a:solidFill>
                                      <a:latin typeface="Cambria Math"/>
                                      <a:ea typeface="Cambria Math"/>
                                    </a:rPr>
                                    <m:t>𝑑</m:t>
                                  </m:r>
                                </m:e>
                                <m:sup>
                                  <m:r>
                                    <a:rPr lang="en-GB" sz="2000" i="1" smtClean="0">
                                      <a:solidFill>
                                        <a:prstClr val="black"/>
                                      </a:solidFill>
                                      <a:latin typeface="Cambria Math"/>
                                      <a:ea typeface="Cambria Math"/>
                                    </a:rPr>
                                    <m:t>2</m:t>
                                  </m:r>
                                </m:sup>
                              </m:sSup>
                            </m:den>
                          </m:f>
                        </m:e>
                      </m:rad>
                    </m:oMath>
                  </m:oMathPara>
                </a14:m>
                <a:endParaRPr lang="en-GB" sz="2000" dirty="0">
                  <a:solidFill>
                    <a:prstClr val="black"/>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79512" y="5317325"/>
                <a:ext cx="3065455" cy="1001684"/>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706072" y="5356136"/>
                <a:ext cx="5184575" cy="935513"/>
              </a:xfrm>
              <a:prstGeom prst="rect">
                <a:avLst/>
              </a:prstGeom>
              <a:noFill/>
            </p:spPr>
            <p:txBody>
              <a:bodyPr wrap="square" rtlCol="0">
                <a:spAutoFit/>
              </a:bodyPr>
              <a:lstStyle/>
              <a:p>
                <a:r>
                  <a:rPr lang="en-GB" dirty="0" smtClean="0">
                    <a:solidFill>
                      <a:prstClr val="black"/>
                    </a:solidFill>
                  </a:rPr>
                  <a:t>Where for TM modes</a:t>
                </a:r>
                <a14:m>
                  <m:oMath xmlns:m="http://schemas.openxmlformats.org/officeDocument/2006/math">
                    <m:r>
                      <a:rPr lang="en-GB" smtClean="0">
                        <a:solidFill>
                          <a:prstClr val="black"/>
                        </a:solidFill>
                        <a:latin typeface="Cambria Math"/>
                      </a:rPr>
                      <m:t> </m:t>
                    </m:r>
                    <m:sSub>
                      <m:sSubPr>
                        <m:ctrlPr>
                          <a:rPr lang="en-GB" i="1" smtClean="0">
                            <a:solidFill>
                              <a:prstClr val="black"/>
                            </a:solidFill>
                            <a:latin typeface="Cambria Math"/>
                          </a:rPr>
                        </m:ctrlPr>
                      </m:sSubPr>
                      <m:e>
                        <m:r>
                          <a:rPr lang="en-GB" i="1" smtClean="0">
                            <a:solidFill>
                              <a:prstClr val="black"/>
                            </a:solidFill>
                            <a:latin typeface="Cambria Math"/>
                          </a:rPr>
                          <m:t>𝑥</m:t>
                        </m:r>
                      </m:e>
                      <m:sub>
                        <m:r>
                          <a:rPr lang="en-GB" i="1" smtClean="0">
                            <a:solidFill>
                              <a:prstClr val="black"/>
                            </a:solidFill>
                            <a:latin typeface="Cambria Math"/>
                          </a:rPr>
                          <m:t>𝑛</m:t>
                        </m:r>
                        <m:r>
                          <a:rPr lang="en-GB" i="1" smtClean="0">
                            <a:solidFill>
                              <a:prstClr val="black"/>
                            </a:solidFill>
                            <a:latin typeface="Cambria Math"/>
                          </a:rPr>
                          <m:t>,</m:t>
                        </m:r>
                        <m:r>
                          <a:rPr lang="en-GB" i="1" smtClean="0">
                            <a:solidFill>
                              <a:prstClr val="black"/>
                            </a:solidFill>
                            <a:latin typeface="Cambria Math"/>
                          </a:rPr>
                          <m:t>𝑚</m:t>
                        </m:r>
                      </m:sub>
                    </m:sSub>
                  </m:oMath>
                </a14:m>
                <a:r>
                  <a:rPr lang="en-GB" dirty="0" smtClean="0">
                    <a:solidFill>
                      <a:prstClr val="black"/>
                    </a:solidFill>
                  </a:rPr>
                  <a:t> is the </a:t>
                </a:r>
                <a:r>
                  <a:rPr lang="en-GB" i="1" dirty="0" smtClean="0">
                    <a:solidFill>
                      <a:prstClr val="black"/>
                    </a:solidFill>
                  </a:rPr>
                  <a:t>n</a:t>
                </a:r>
                <a:r>
                  <a:rPr lang="en-GB" baseline="30000" dirty="0" smtClean="0">
                    <a:solidFill>
                      <a:prstClr val="black"/>
                    </a:solidFill>
                  </a:rPr>
                  <a:t>th</a:t>
                </a:r>
                <a:r>
                  <a:rPr lang="en-GB" dirty="0" smtClean="0">
                    <a:solidFill>
                      <a:prstClr val="black"/>
                    </a:solidFill>
                  </a:rPr>
                  <a:t> root of </a:t>
                </a:r>
                <a:r>
                  <a:rPr lang="en-GB" i="1" dirty="0" err="1" smtClean="0">
                    <a:solidFill>
                      <a:prstClr val="black"/>
                    </a:solidFill>
                  </a:rPr>
                  <a:t>J</a:t>
                </a:r>
                <a:r>
                  <a:rPr lang="en-GB" i="1" baseline="-25000" dirty="0" err="1" smtClean="0">
                    <a:solidFill>
                      <a:prstClr val="black"/>
                    </a:solidFill>
                  </a:rPr>
                  <a:t>m</a:t>
                </a:r>
                <a:r>
                  <a:rPr lang="en-GB" i="1" dirty="0" smtClean="0">
                    <a:solidFill>
                      <a:prstClr val="black"/>
                    </a:solidFill>
                  </a:rPr>
                  <a:t>(r)</a:t>
                </a:r>
              </a:p>
              <a:p>
                <a:r>
                  <a:rPr lang="en-GB" i="1" dirty="0" smtClean="0">
                    <a:solidFill>
                      <a:prstClr val="black"/>
                    </a:solidFill>
                  </a:rPr>
                  <a:t>r</a:t>
                </a:r>
                <a:r>
                  <a:rPr lang="en-GB" dirty="0" smtClean="0">
                    <a:solidFill>
                      <a:prstClr val="black"/>
                    </a:solidFill>
                  </a:rPr>
                  <a:t> is the cell radius </a:t>
                </a:r>
              </a:p>
              <a:p>
                <a:r>
                  <a:rPr lang="en-GB" dirty="0" smtClean="0">
                    <a:solidFill>
                      <a:prstClr val="black"/>
                    </a:solidFill>
                  </a:rPr>
                  <a:t>d is the cell length</a:t>
                </a:r>
                <a:endParaRPr lang="en-GB" dirty="0">
                  <a:solidFill>
                    <a:prstClr val="black"/>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706072" y="5356136"/>
                <a:ext cx="5184575" cy="935513"/>
              </a:xfrm>
              <a:prstGeom prst="rect">
                <a:avLst/>
              </a:prstGeom>
              <a:blipFill rotWithShape="1">
                <a:blip r:embed="rId4"/>
                <a:stretch>
                  <a:fillRect l="-1059" t="-2614" b="-9804"/>
                </a:stretch>
              </a:blipFill>
            </p:spPr>
            <p:txBody>
              <a:bodyPr/>
              <a:lstStyle/>
              <a:p>
                <a:r>
                  <a:rPr lang="en-GB">
                    <a:noFill/>
                  </a:rPr>
                  <a:t> </a:t>
                </a:r>
              </a:p>
            </p:txBody>
          </p:sp>
        </mc:Fallback>
      </mc:AlternateContent>
      <p:sp>
        <p:nvSpPr>
          <p:cNvPr id="7" name="TextBox 6"/>
          <p:cNvSpPr txBox="1"/>
          <p:nvPr/>
        </p:nvSpPr>
        <p:spPr>
          <a:xfrm>
            <a:off x="1795985" y="4116693"/>
            <a:ext cx="806631" cy="369332"/>
          </a:xfrm>
          <a:prstGeom prst="rect">
            <a:avLst/>
          </a:prstGeom>
          <a:noFill/>
        </p:spPr>
        <p:txBody>
          <a:bodyPr wrap="none" rtlCol="0">
            <a:spAutoFit/>
          </a:bodyPr>
          <a:lstStyle/>
          <a:p>
            <a:r>
              <a:rPr lang="en-GB" dirty="0" smtClean="0">
                <a:solidFill>
                  <a:prstClr val="black"/>
                </a:solidFill>
              </a:rPr>
              <a:t>TM</a:t>
            </a:r>
            <a:r>
              <a:rPr lang="en-GB" baseline="-25000" dirty="0">
                <a:solidFill>
                  <a:prstClr val="black"/>
                </a:solidFill>
              </a:rPr>
              <a:t>1</a:t>
            </a:r>
            <a:r>
              <a:rPr lang="en-GB" baseline="-25000" dirty="0" smtClean="0">
                <a:solidFill>
                  <a:prstClr val="black"/>
                </a:solidFill>
              </a:rPr>
              <a:t>,1,0</a:t>
            </a:r>
            <a:endParaRPr lang="en-GB" baseline="-25000" dirty="0">
              <a:solidFill>
                <a:prstClr val="black"/>
              </a:solidFill>
            </a:endParaRPr>
          </a:p>
        </p:txBody>
      </p:sp>
      <p:sp>
        <p:nvSpPr>
          <p:cNvPr id="8" name="TextBox 7"/>
          <p:cNvSpPr txBox="1"/>
          <p:nvPr/>
        </p:nvSpPr>
        <p:spPr>
          <a:xfrm>
            <a:off x="2973281" y="4105415"/>
            <a:ext cx="806631" cy="369332"/>
          </a:xfrm>
          <a:prstGeom prst="rect">
            <a:avLst/>
          </a:prstGeom>
          <a:noFill/>
        </p:spPr>
        <p:txBody>
          <a:bodyPr wrap="none" rtlCol="0">
            <a:spAutoFit/>
          </a:bodyPr>
          <a:lstStyle/>
          <a:p>
            <a:r>
              <a:rPr lang="en-GB" dirty="0" smtClean="0">
                <a:solidFill>
                  <a:prstClr val="black"/>
                </a:solidFill>
              </a:rPr>
              <a:t>TM</a:t>
            </a:r>
            <a:r>
              <a:rPr lang="en-GB" baseline="-25000" dirty="0">
                <a:solidFill>
                  <a:prstClr val="black"/>
                </a:solidFill>
              </a:rPr>
              <a:t>1</a:t>
            </a:r>
            <a:r>
              <a:rPr lang="en-GB" baseline="-25000" dirty="0" smtClean="0">
                <a:solidFill>
                  <a:prstClr val="black"/>
                </a:solidFill>
              </a:rPr>
              <a:t>,2,0</a:t>
            </a:r>
            <a:endParaRPr lang="en-GB" baseline="-25000" dirty="0">
              <a:solidFill>
                <a:prstClr val="black"/>
              </a:solidFill>
            </a:endParaRPr>
          </a:p>
        </p:txBody>
      </p:sp>
      <p:sp>
        <p:nvSpPr>
          <p:cNvPr id="9" name="TextBox 8"/>
          <p:cNvSpPr txBox="1"/>
          <p:nvPr/>
        </p:nvSpPr>
        <p:spPr>
          <a:xfrm>
            <a:off x="4053401" y="4116693"/>
            <a:ext cx="806631" cy="369332"/>
          </a:xfrm>
          <a:prstGeom prst="rect">
            <a:avLst/>
          </a:prstGeom>
          <a:noFill/>
        </p:spPr>
        <p:txBody>
          <a:bodyPr wrap="none" rtlCol="0">
            <a:spAutoFit/>
          </a:bodyPr>
          <a:lstStyle/>
          <a:p>
            <a:r>
              <a:rPr lang="en-GB" dirty="0" smtClean="0">
                <a:solidFill>
                  <a:prstClr val="black"/>
                </a:solidFill>
              </a:rPr>
              <a:t>TM</a:t>
            </a:r>
            <a:r>
              <a:rPr lang="en-GB" baseline="-25000" dirty="0">
                <a:solidFill>
                  <a:prstClr val="black"/>
                </a:solidFill>
              </a:rPr>
              <a:t>1</a:t>
            </a:r>
            <a:r>
              <a:rPr lang="en-GB" baseline="-25000" dirty="0" smtClean="0">
                <a:solidFill>
                  <a:prstClr val="black"/>
                </a:solidFill>
              </a:rPr>
              <a:t>,3,0</a:t>
            </a:r>
            <a:endParaRPr lang="en-GB" baseline="-25000" dirty="0">
              <a:solidFill>
                <a:prstClr val="black"/>
              </a:solidFill>
            </a:endParaRPr>
          </a:p>
        </p:txBody>
      </p:sp>
      <p:sp>
        <p:nvSpPr>
          <p:cNvPr id="10" name="TextBox 9"/>
          <p:cNvSpPr txBox="1"/>
          <p:nvPr/>
        </p:nvSpPr>
        <p:spPr>
          <a:xfrm>
            <a:off x="5205529" y="4122918"/>
            <a:ext cx="806631" cy="369332"/>
          </a:xfrm>
          <a:prstGeom prst="rect">
            <a:avLst/>
          </a:prstGeom>
          <a:noFill/>
        </p:spPr>
        <p:txBody>
          <a:bodyPr wrap="none" rtlCol="0">
            <a:spAutoFit/>
          </a:bodyPr>
          <a:lstStyle/>
          <a:p>
            <a:r>
              <a:rPr lang="en-GB" dirty="0" smtClean="0">
                <a:solidFill>
                  <a:prstClr val="black"/>
                </a:solidFill>
              </a:rPr>
              <a:t>TM</a:t>
            </a:r>
            <a:r>
              <a:rPr lang="en-GB" baseline="-25000" dirty="0">
                <a:solidFill>
                  <a:prstClr val="black"/>
                </a:solidFill>
              </a:rPr>
              <a:t>1</a:t>
            </a:r>
            <a:r>
              <a:rPr lang="en-GB" baseline="-25000" dirty="0" smtClean="0">
                <a:solidFill>
                  <a:prstClr val="black"/>
                </a:solidFill>
              </a:rPr>
              <a:t>,4,0</a:t>
            </a:r>
            <a:endParaRPr lang="en-GB" baseline="-25000" dirty="0">
              <a:solidFill>
                <a:prstClr val="black"/>
              </a:solidFill>
            </a:endParaRPr>
          </a:p>
        </p:txBody>
      </p:sp>
      <p:sp>
        <p:nvSpPr>
          <p:cNvPr id="17" name="TextBox 16"/>
          <p:cNvSpPr txBox="1"/>
          <p:nvPr/>
        </p:nvSpPr>
        <p:spPr>
          <a:xfrm>
            <a:off x="912701" y="4744694"/>
            <a:ext cx="1796389" cy="461665"/>
          </a:xfrm>
          <a:prstGeom prst="rect">
            <a:avLst/>
          </a:prstGeom>
          <a:noFill/>
        </p:spPr>
        <p:txBody>
          <a:bodyPr wrap="none" rtlCol="0">
            <a:spAutoFit/>
          </a:bodyPr>
          <a:lstStyle/>
          <a:p>
            <a:r>
              <a:rPr lang="en-GB" sz="2400" dirty="0" smtClean="0">
                <a:solidFill>
                  <a:prstClr val="black"/>
                </a:solidFill>
              </a:rPr>
              <a:t>Pillbox cavity</a:t>
            </a:r>
            <a:endParaRPr lang="en-GB" sz="2400" dirty="0">
              <a:solidFill>
                <a:prstClr val="black"/>
              </a:solidFill>
            </a:endParaRPr>
          </a:p>
        </p:txBody>
      </p:sp>
      <p:sp>
        <p:nvSpPr>
          <p:cNvPr id="2" name="TextBox 1"/>
          <p:cNvSpPr txBox="1"/>
          <p:nvPr/>
        </p:nvSpPr>
        <p:spPr>
          <a:xfrm>
            <a:off x="6444208" y="4135176"/>
            <a:ext cx="2446439" cy="707886"/>
          </a:xfrm>
          <a:prstGeom prst="rect">
            <a:avLst/>
          </a:prstGeom>
          <a:noFill/>
        </p:spPr>
        <p:txBody>
          <a:bodyPr wrap="square" rtlCol="0">
            <a:spAutoFit/>
          </a:bodyPr>
          <a:lstStyle/>
          <a:p>
            <a:r>
              <a:rPr lang="en-GB" sz="2000" dirty="0" smtClean="0">
                <a:solidFill>
                  <a:prstClr val="black"/>
                </a:solidFill>
              </a:rPr>
              <a:t>etc. – pillbox does not include beam pipe.</a:t>
            </a:r>
            <a:endParaRPr lang="en-GB" sz="2000" dirty="0">
              <a:solidFill>
                <a:prstClr val="black"/>
              </a:solidFill>
            </a:endParaRPr>
          </a:p>
        </p:txBody>
      </p:sp>
    </p:spTree>
    <p:extLst>
      <p:ext uri="{BB962C8B-B14F-4D97-AF65-F5344CB8AC3E}">
        <p14:creationId xmlns:p14="http://schemas.microsoft.com/office/powerpoint/2010/main" val="24214217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35</a:t>
            </a:fld>
            <a:endParaRPr lang="en-US"/>
          </a:p>
        </p:txBody>
      </p:sp>
      <p:sp>
        <p:nvSpPr>
          <p:cNvPr id="3" name="TextBox 2"/>
          <p:cNvSpPr txBox="1"/>
          <p:nvPr/>
        </p:nvSpPr>
        <p:spPr>
          <a:xfrm>
            <a:off x="2448694" y="404664"/>
            <a:ext cx="4211538" cy="461665"/>
          </a:xfrm>
          <a:prstGeom prst="rect">
            <a:avLst/>
          </a:prstGeom>
          <a:noFill/>
        </p:spPr>
        <p:txBody>
          <a:bodyPr wrap="none" rtlCol="0">
            <a:spAutoFit/>
          </a:bodyPr>
          <a:lstStyle/>
          <a:p>
            <a:r>
              <a:rPr lang="en-US" sz="2400" dirty="0" smtClean="0"/>
              <a:t>The most important special case</a:t>
            </a:r>
            <a:endParaRPr lang="en-US" sz="2400" dirty="0"/>
          </a:p>
        </p:txBody>
      </p:sp>
      <p:sp>
        <p:nvSpPr>
          <p:cNvPr id="4" name="TextBox 3"/>
          <p:cNvSpPr txBox="1"/>
          <p:nvPr/>
        </p:nvSpPr>
        <p:spPr>
          <a:xfrm>
            <a:off x="611560" y="1124744"/>
            <a:ext cx="8057399" cy="923330"/>
          </a:xfrm>
          <a:prstGeom prst="rect">
            <a:avLst/>
          </a:prstGeom>
          <a:noFill/>
        </p:spPr>
        <p:txBody>
          <a:bodyPr wrap="none" rtlCol="0">
            <a:spAutoFit/>
          </a:bodyPr>
          <a:lstStyle/>
          <a:p>
            <a:pPr>
              <a:buFont typeface="Arial" pitchFamily="34" charset="0"/>
              <a:buChar char="•"/>
            </a:pPr>
            <a:r>
              <a:rPr lang="en-US" dirty="0" smtClean="0"/>
              <a:t> Circularly symmetric structure.</a:t>
            </a:r>
          </a:p>
          <a:p>
            <a:pPr>
              <a:buFont typeface="Arial" pitchFamily="34" charset="0"/>
              <a:buChar char="•"/>
            </a:pPr>
            <a:r>
              <a:rPr lang="en-US" dirty="0" smtClean="0"/>
              <a:t> Small offsets so the transverse wake potential is dominated by dipole, </a:t>
            </a:r>
            <a:r>
              <a:rPr lang="en-US" i="1" dirty="0" smtClean="0"/>
              <a:t>m</a:t>
            </a:r>
            <a:r>
              <a:rPr lang="en-US" dirty="0" smtClean="0"/>
              <a:t>=1, modes.</a:t>
            </a:r>
          </a:p>
          <a:p>
            <a:r>
              <a:rPr lang="en-US" dirty="0" smtClean="0"/>
              <a:t>We can write the transverse wake potential as</a:t>
            </a:r>
          </a:p>
        </p:txBody>
      </p:sp>
      <p:graphicFrame>
        <p:nvGraphicFramePr>
          <p:cNvPr id="5" name="Object 4"/>
          <p:cNvGraphicFramePr>
            <a:graphicFrameLocks noChangeAspect="1"/>
          </p:cNvGraphicFramePr>
          <p:nvPr/>
        </p:nvGraphicFramePr>
        <p:xfrm>
          <a:off x="744538" y="2492375"/>
          <a:ext cx="5308600" cy="1087438"/>
        </p:xfrm>
        <a:graphic>
          <a:graphicData uri="http://schemas.openxmlformats.org/presentationml/2006/ole">
            <mc:AlternateContent xmlns:mc="http://schemas.openxmlformats.org/markup-compatibility/2006">
              <mc:Choice xmlns:v="urn:schemas-microsoft-com:vml" Requires="v">
                <p:oleObj spid="_x0000_s56339" name="Equation" r:id="rId4" imgW="2171520" imgH="444240" progId="Equation.3">
                  <p:embed/>
                </p:oleObj>
              </mc:Choice>
              <mc:Fallback>
                <p:oleObj name="Equation" r:id="rId4" imgW="2171520" imgH="44424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538" y="2492375"/>
                        <a:ext cx="5308600" cy="1087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6516216" y="2636912"/>
            <a:ext cx="2447593" cy="646331"/>
          </a:xfrm>
          <a:prstGeom prst="rect">
            <a:avLst/>
          </a:prstGeom>
          <a:noFill/>
        </p:spPr>
        <p:txBody>
          <a:bodyPr wrap="none" rtlCol="0">
            <a:spAutoFit/>
          </a:bodyPr>
          <a:lstStyle/>
          <a:p>
            <a:r>
              <a:rPr lang="en-US" dirty="0" smtClean="0"/>
              <a:t>a is beam pipe diameter</a:t>
            </a:r>
          </a:p>
          <a:p>
            <a:r>
              <a:rPr lang="en-US" dirty="0" smtClean="0"/>
              <a:t>r is particle path</a:t>
            </a:r>
            <a:endParaRPr lang="en-US" dirty="0"/>
          </a:p>
        </p:txBody>
      </p:sp>
      <p:cxnSp>
        <p:nvCxnSpPr>
          <p:cNvPr id="8" name="Straight Arrow Connector 7"/>
          <p:cNvCxnSpPr/>
          <p:nvPr/>
        </p:nvCxnSpPr>
        <p:spPr>
          <a:xfrm rot="5400000" flipH="1" flipV="1">
            <a:off x="2087724" y="4041068"/>
            <a:ext cx="86409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55576" y="4653136"/>
            <a:ext cx="4458208" cy="369332"/>
          </a:xfrm>
          <a:prstGeom prst="rect">
            <a:avLst/>
          </a:prstGeom>
          <a:noFill/>
        </p:spPr>
        <p:txBody>
          <a:bodyPr wrap="none" rtlCol="0">
            <a:spAutoFit/>
          </a:bodyPr>
          <a:lstStyle/>
          <a:p>
            <a:r>
              <a:rPr lang="en-US" dirty="0" smtClean="0"/>
              <a:t>One radial variation due to longitudinal wake.</a:t>
            </a:r>
            <a:endParaRPr lang="en-US" dirty="0"/>
          </a:p>
        </p:txBody>
      </p:sp>
      <p:graphicFrame>
        <p:nvGraphicFramePr>
          <p:cNvPr id="10" name="Object 9"/>
          <p:cNvGraphicFramePr>
            <a:graphicFrameLocks noChangeAspect="1"/>
          </p:cNvGraphicFramePr>
          <p:nvPr/>
        </p:nvGraphicFramePr>
        <p:xfrm>
          <a:off x="6372200" y="4005064"/>
          <a:ext cx="1728192" cy="1269692"/>
        </p:xfrm>
        <a:graphic>
          <a:graphicData uri="http://schemas.openxmlformats.org/presentationml/2006/ole">
            <mc:AlternateContent xmlns:mc="http://schemas.openxmlformats.org/markup-compatibility/2006">
              <mc:Choice xmlns:v="urn:schemas-microsoft-com:vml" Requires="v">
                <p:oleObj spid="_x0000_s56340" name="Equation" r:id="rId6" imgW="622080" imgH="457200" progId="Equation.3">
                  <p:embed/>
                </p:oleObj>
              </mc:Choice>
              <mc:Fallback>
                <p:oleObj name="Equation" r:id="rId6" imgW="622080" imgH="457200" progId="Equation.3">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2200" y="4005064"/>
                        <a:ext cx="1728192" cy="12696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15" name="Object 3"/>
          <p:cNvGraphicFramePr>
            <a:graphicFrameLocks noChangeAspect="1"/>
          </p:cNvGraphicFramePr>
          <p:nvPr/>
        </p:nvGraphicFramePr>
        <p:xfrm>
          <a:off x="2297113" y="2781201"/>
          <a:ext cx="3640137" cy="1079500"/>
        </p:xfrm>
        <a:graphic>
          <a:graphicData uri="http://schemas.openxmlformats.org/presentationml/2006/ole">
            <mc:AlternateContent xmlns:mc="http://schemas.openxmlformats.org/markup-compatibility/2006">
              <mc:Choice xmlns:v="urn:schemas-microsoft-com:vml" Requires="v">
                <p:oleObj spid="_x0000_s38927" name="Equation" r:id="rId4" imgW="1625416" imgH="482278" progId="Equation.3">
                  <p:embed/>
                </p:oleObj>
              </mc:Choice>
              <mc:Fallback>
                <p:oleObj name="Equation" r:id="rId4" imgW="1625416" imgH="482278"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7113" y="2781201"/>
                        <a:ext cx="3640137" cy="1079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683568" y="1484784"/>
            <a:ext cx="7416824" cy="646331"/>
          </a:xfrm>
          <a:prstGeom prst="rect">
            <a:avLst/>
          </a:prstGeom>
          <a:noFill/>
        </p:spPr>
        <p:txBody>
          <a:bodyPr wrap="square" rtlCol="0">
            <a:spAutoFit/>
          </a:bodyPr>
          <a:lstStyle/>
          <a:p>
            <a:r>
              <a:rPr lang="en-US" dirty="0" smtClean="0"/>
              <a:t>And of course wake for a finite length bunch is the convolution with the delta function wake: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37</a:t>
            </a:fld>
            <a:endParaRPr lang="en-US"/>
          </a:p>
        </p:txBody>
      </p:sp>
      <p:pic>
        <p:nvPicPr>
          <p:cNvPr id="6" name="Picture 2" descr="\\cern.ch\dfs\Users\g\gdemiche\Documents\Dropbox\Public\6-ILC-School\4WW-geo1.bmp"/>
          <p:cNvPicPr>
            <a:picLocks noChangeAspect="1" noChangeArrowheads="1"/>
          </p:cNvPicPr>
          <p:nvPr/>
        </p:nvPicPr>
        <p:blipFill>
          <a:blip r:embed="rId3" cstate="print"/>
          <a:srcRect/>
          <a:stretch>
            <a:fillRect/>
          </a:stretch>
        </p:blipFill>
        <p:spPr bwMode="auto">
          <a:xfrm>
            <a:off x="1115616" y="1340768"/>
            <a:ext cx="6378808" cy="4464496"/>
          </a:xfrm>
          <a:prstGeom prst="rect">
            <a:avLst/>
          </a:prstGeom>
          <a:noFill/>
        </p:spPr>
      </p:pic>
      <p:sp>
        <p:nvSpPr>
          <p:cNvPr id="7" name="TextBox 6"/>
          <p:cNvSpPr txBox="1"/>
          <p:nvPr/>
        </p:nvSpPr>
        <p:spPr>
          <a:xfrm>
            <a:off x="539552" y="404664"/>
            <a:ext cx="8064896" cy="646331"/>
          </a:xfrm>
          <a:prstGeom prst="rect">
            <a:avLst/>
          </a:prstGeom>
          <a:noFill/>
        </p:spPr>
        <p:txBody>
          <a:bodyPr wrap="square" rtlCol="0">
            <a:spAutoFit/>
          </a:bodyPr>
          <a:lstStyle/>
          <a:p>
            <a:r>
              <a:rPr lang="en-US" dirty="0" smtClean="0"/>
              <a:t>In the next section we will discuss higher-order-mode suppression and one of the techniques is to lower the Q of dipole modes. The geometry looks typically like this: </a:t>
            </a:r>
            <a:endParaRPr lang="en-US" dirty="0"/>
          </a:p>
        </p:txBody>
      </p:sp>
      <p:sp>
        <p:nvSpPr>
          <p:cNvPr id="8" name="TextBox 7"/>
          <p:cNvSpPr txBox="1"/>
          <p:nvPr/>
        </p:nvSpPr>
        <p:spPr>
          <a:xfrm>
            <a:off x="1043608" y="6237312"/>
            <a:ext cx="6387582" cy="369332"/>
          </a:xfrm>
          <a:prstGeom prst="rect">
            <a:avLst/>
          </a:prstGeom>
          <a:noFill/>
        </p:spPr>
        <p:txBody>
          <a:bodyPr wrap="none" rtlCol="0">
            <a:spAutoFit/>
          </a:bodyPr>
          <a:lstStyle/>
          <a:p>
            <a:r>
              <a:rPr lang="en-US" dirty="0" smtClean="0"/>
              <a:t>The figures in the next three slides are from Giovanni De Michele.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ern.ch\dfs\Users\g\gdemiche\Documents\Dropbox\Public\6-ILC-School\4WW-Wake.tif"/>
          <p:cNvPicPr>
            <a:picLocks noChangeAspect="1" noChangeArrowheads="1"/>
          </p:cNvPicPr>
          <p:nvPr/>
        </p:nvPicPr>
        <p:blipFill>
          <a:blip r:embed="rId3" cstate="print"/>
          <a:srcRect/>
          <a:stretch>
            <a:fillRect/>
          </a:stretch>
        </p:blipFill>
        <p:spPr bwMode="auto">
          <a:xfrm>
            <a:off x="1691680" y="1844824"/>
            <a:ext cx="5334000" cy="4000500"/>
          </a:xfrm>
          <a:prstGeom prst="rect">
            <a:avLst/>
          </a:prstGeom>
          <a:noFill/>
        </p:spPr>
      </p:pic>
      <p:sp>
        <p:nvSpPr>
          <p:cNvPr id="3" name="TextBox 2"/>
          <p:cNvSpPr txBox="1"/>
          <p:nvPr/>
        </p:nvSpPr>
        <p:spPr>
          <a:xfrm>
            <a:off x="395536" y="548680"/>
            <a:ext cx="8352928" cy="369332"/>
          </a:xfrm>
          <a:prstGeom prst="rect">
            <a:avLst/>
          </a:prstGeom>
          <a:noFill/>
        </p:spPr>
        <p:txBody>
          <a:bodyPr wrap="square" rtlCol="0">
            <a:spAutoFit/>
          </a:bodyPr>
          <a:lstStyle/>
          <a:p>
            <a:r>
              <a:rPr lang="en-US" dirty="0" smtClean="0"/>
              <a:t>The wakefield from such a structure looks like calculated in the time domain:</a:t>
            </a:r>
            <a:endParaRPr lang="en-US" dirty="0"/>
          </a:p>
        </p:txBody>
      </p:sp>
      <p:cxnSp>
        <p:nvCxnSpPr>
          <p:cNvPr id="6" name="Straight Arrow Connector 5"/>
          <p:cNvCxnSpPr/>
          <p:nvPr/>
        </p:nvCxnSpPr>
        <p:spPr>
          <a:xfrm flipH="1">
            <a:off x="3275856" y="1700808"/>
            <a:ext cx="2880320" cy="18722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92080" y="1268760"/>
            <a:ext cx="2670218" cy="369332"/>
          </a:xfrm>
          <a:prstGeom prst="rect">
            <a:avLst/>
          </a:prstGeom>
          <a:noFill/>
        </p:spPr>
        <p:txBody>
          <a:bodyPr wrap="none" rtlCol="0">
            <a:spAutoFit/>
          </a:bodyPr>
          <a:lstStyle/>
          <a:p>
            <a:r>
              <a:rPr lang="en-US" dirty="0" smtClean="0"/>
              <a:t>Exponential decay of wake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rn.ch\dfs\Users\g\gdemiche\Documents\Dropbox\Public\6-ILC-School\4WW-ImZ.tif"/>
          <p:cNvPicPr>
            <a:picLocks noChangeAspect="1" noChangeArrowheads="1"/>
          </p:cNvPicPr>
          <p:nvPr/>
        </p:nvPicPr>
        <p:blipFill>
          <a:blip r:embed="rId3" cstate="print"/>
          <a:srcRect/>
          <a:stretch>
            <a:fillRect/>
          </a:stretch>
        </p:blipFill>
        <p:spPr bwMode="auto">
          <a:xfrm>
            <a:off x="4247456" y="1844824"/>
            <a:ext cx="4896544" cy="3672408"/>
          </a:xfrm>
          <a:prstGeom prst="rect">
            <a:avLst/>
          </a:prstGeom>
          <a:noFill/>
        </p:spPr>
      </p:pic>
      <p:pic>
        <p:nvPicPr>
          <p:cNvPr id="1029" name="Picture 5" descr="\\cern.ch\dfs\Users\g\gdemiche\Documents\Dropbox\Public\6-ILC-School\4WW-ReZ.tif"/>
          <p:cNvPicPr>
            <a:picLocks noChangeAspect="1" noChangeArrowheads="1"/>
          </p:cNvPicPr>
          <p:nvPr/>
        </p:nvPicPr>
        <p:blipFill>
          <a:blip r:embed="rId4" cstate="print"/>
          <a:srcRect/>
          <a:stretch>
            <a:fillRect/>
          </a:stretch>
        </p:blipFill>
        <p:spPr bwMode="auto">
          <a:xfrm>
            <a:off x="0" y="1872208"/>
            <a:ext cx="4860032" cy="3645024"/>
          </a:xfrm>
          <a:prstGeom prst="rect">
            <a:avLst/>
          </a:prstGeom>
          <a:noFill/>
        </p:spPr>
      </p:pic>
      <p:sp>
        <p:nvSpPr>
          <p:cNvPr id="4" name="TextBox 3"/>
          <p:cNvSpPr txBox="1"/>
          <p:nvPr/>
        </p:nvSpPr>
        <p:spPr>
          <a:xfrm>
            <a:off x="395536" y="764704"/>
            <a:ext cx="8424936" cy="646331"/>
          </a:xfrm>
          <a:prstGeom prst="rect">
            <a:avLst/>
          </a:prstGeom>
          <a:noFill/>
        </p:spPr>
        <p:txBody>
          <a:bodyPr wrap="square" rtlCol="0">
            <a:spAutoFit/>
          </a:bodyPr>
          <a:lstStyle/>
          <a:p>
            <a:r>
              <a:rPr lang="en-US" dirty="0" smtClean="0"/>
              <a:t>In such a case it becomes important to describe the wake as an impedance spectrum, not just as a sum of modes.</a:t>
            </a:r>
            <a:endParaRPr lang="en-US" dirty="0"/>
          </a:p>
        </p:txBody>
      </p:sp>
      <p:sp>
        <p:nvSpPr>
          <p:cNvPr id="5" name="TextBox 4"/>
          <p:cNvSpPr txBox="1"/>
          <p:nvPr/>
        </p:nvSpPr>
        <p:spPr>
          <a:xfrm>
            <a:off x="2267744" y="5661248"/>
            <a:ext cx="540725" cy="369332"/>
          </a:xfrm>
          <a:prstGeom prst="rect">
            <a:avLst/>
          </a:prstGeom>
          <a:noFill/>
        </p:spPr>
        <p:txBody>
          <a:bodyPr wrap="none" rtlCol="0">
            <a:spAutoFit/>
          </a:bodyPr>
          <a:lstStyle/>
          <a:p>
            <a:r>
              <a:rPr lang="en-US" dirty="0" smtClean="0"/>
              <a:t>real</a:t>
            </a:r>
            <a:endParaRPr lang="en-US" dirty="0"/>
          </a:p>
        </p:txBody>
      </p:sp>
      <p:sp>
        <p:nvSpPr>
          <p:cNvPr id="6" name="TextBox 5"/>
          <p:cNvSpPr txBox="1"/>
          <p:nvPr/>
        </p:nvSpPr>
        <p:spPr>
          <a:xfrm>
            <a:off x="6372200" y="5661248"/>
            <a:ext cx="1112356" cy="369332"/>
          </a:xfrm>
          <a:prstGeom prst="rect">
            <a:avLst/>
          </a:prstGeom>
          <a:noFill/>
        </p:spPr>
        <p:txBody>
          <a:bodyPr wrap="none" rtlCol="0">
            <a:spAutoFit/>
          </a:bodyPr>
          <a:lstStyle/>
          <a:p>
            <a:r>
              <a:rPr lang="en-US" dirty="0" smtClean="0"/>
              <a:t>imaginary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a:t>
            </a:fld>
            <a:endParaRPr lang="en-US" dirty="0"/>
          </a:p>
        </p:txBody>
      </p:sp>
      <p:sp>
        <p:nvSpPr>
          <p:cNvPr id="3" name="TextBox 2"/>
          <p:cNvSpPr txBox="1"/>
          <p:nvPr/>
        </p:nvSpPr>
        <p:spPr>
          <a:xfrm>
            <a:off x="2987824" y="260648"/>
            <a:ext cx="3203249" cy="461665"/>
          </a:xfrm>
          <a:prstGeom prst="rect">
            <a:avLst/>
          </a:prstGeom>
          <a:noFill/>
        </p:spPr>
        <p:txBody>
          <a:bodyPr wrap="none" rtlCol="0">
            <a:spAutoFit/>
          </a:bodyPr>
          <a:lstStyle/>
          <a:p>
            <a:r>
              <a:rPr lang="en-US" sz="2400" dirty="0" smtClean="0"/>
              <a:t>Two kinds of wakefields </a:t>
            </a:r>
            <a:endParaRPr lang="en-US" sz="2400" dirty="0"/>
          </a:p>
        </p:txBody>
      </p:sp>
      <p:grpSp>
        <p:nvGrpSpPr>
          <p:cNvPr id="10" name="Group 9"/>
          <p:cNvGrpSpPr/>
          <p:nvPr/>
        </p:nvGrpSpPr>
        <p:grpSpPr>
          <a:xfrm>
            <a:off x="467544" y="836712"/>
            <a:ext cx="4104456" cy="2592288"/>
            <a:chOff x="467544" y="1196752"/>
            <a:chExt cx="4104456" cy="2592288"/>
          </a:xfrm>
        </p:grpSpPr>
        <p:pic>
          <p:nvPicPr>
            <p:cNvPr id="2050" name="Picture 2"/>
            <p:cNvPicPr>
              <a:picLocks noChangeAspect="1" noChangeArrowheads="1"/>
            </p:cNvPicPr>
            <p:nvPr/>
          </p:nvPicPr>
          <p:blipFill>
            <a:blip r:embed="rId3" cstate="print"/>
            <a:srcRect/>
            <a:stretch>
              <a:fillRect/>
            </a:stretch>
          </p:blipFill>
          <p:spPr bwMode="auto">
            <a:xfrm>
              <a:off x="467544" y="1196752"/>
              <a:ext cx="3163470" cy="2592288"/>
            </a:xfrm>
            <a:prstGeom prst="rect">
              <a:avLst/>
            </a:prstGeom>
            <a:noFill/>
            <a:ln w="9525">
              <a:noFill/>
              <a:miter lim="800000"/>
              <a:headEnd/>
              <a:tailEnd/>
            </a:ln>
          </p:spPr>
        </p:pic>
        <p:cxnSp>
          <p:nvCxnSpPr>
            <p:cNvPr id="6" name="Straight Arrow Connector 5"/>
            <p:cNvCxnSpPr/>
            <p:nvPr/>
          </p:nvCxnSpPr>
          <p:spPr>
            <a:xfrm>
              <a:off x="3635896" y="3212976"/>
              <a:ext cx="936104" cy="72008"/>
            </a:xfrm>
            <a:prstGeom prst="straightConnector1">
              <a:avLst/>
            </a:prstGeom>
            <a:ln w="15875">
              <a:prstDash val="dash"/>
              <a:tailEnd type="arrow"/>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755576" y="2996952"/>
              <a:ext cx="144016" cy="1440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491880" y="3140968"/>
              <a:ext cx="144016" cy="1440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p:cNvSpPr txBox="1"/>
          <p:nvPr/>
        </p:nvSpPr>
        <p:spPr>
          <a:xfrm>
            <a:off x="4572000" y="1052736"/>
            <a:ext cx="4176464" cy="1754326"/>
          </a:xfrm>
          <a:prstGeom prst="rect">
            <a:avLst/>
          </a:prstGeom>
          <a:noFill/>
        </p:spPr>
        <p:txBody>
          <a:bodyPr wrap="square" rtlCol="0">
            <a:spAutoFit/>
          </a:bodyPr>
          <a:lstStyle/>
          <a:p>
            <a:r>
              <a:rPr lang="en-US" dirty="0" smtClean="0"/>
              <a:t>We consider a train of bunches. Here a bunch acts on following bunches. We call this effect the </a:t>
            </a:r>
            <a:r>
              <a:rPr lang="en-US" b="1" dirty="0" smtClean="0"/>
              <a:t>long-range wakefield</a:t>
            </a:r>
            <a:r>
              <a:rPr lang="en-US" dirty="0" smtClean="0"/>
              <a:t>.</a:t>
            </a:r>
          </a:p>
          <a:p>
            <a:r>
              <a:rPr lang="en-US" dirty="0" smtClean="0"/>
              <a:t>We often analyze this case by considering the series of modes the driving beam excites in the cavity or DLWG.</a:t>
            </a:r>
            <a:endParaRPr lang="en-US" dirty="0"/>
          </a:p>
        </p:txBody>
      </p:sp>
      <p:pic>
        <p:nvPicPr>
          <p:cNvPr id="2053" name="Picture 5"/>
          <p:cNvPicPr>
            <a:picLocks noChangeAspect="1" noChangeArrowheads="1"/>
          </p:cNvPicPr>
          <p:nvPr/>
        </p:nvPicPr>
        <p:blipFill>
          <a:blip r:embed="rId4" cstate="print"/>
          <a:srcRect/>
          <a:stretch>
            <a:fillRect/>
          </a:stretch>
        </p:blipFill>
        <p:spPr bwMode="auto">
          <a:xfrm>
            <a:off x="107504" y="3573016"/>
            <a:ext cx="3888432" cy="3186353"/>
          </a:xfrm>
          <a:prstGeom prst="rect">
            <a:avLst/>
          </a:prstGeom>
          <a:noFill/>
          <a:ln w="9525">
            <a:noFill/>
            <a:miter lim="800000"/>
            <a:headEnd/>
            <a:tailEnd/>
          </a:ln>
        </p:spPr>
      </p:pic>
      <p:sp>
        <p:nvSpPr>
          <p:cNvPr id="14" name="Oval 13"/>
          <p:cNvSpPr/>
          <p:nvPr/>
        </p:nvSpPr>
        <p:spPr>
          <a:xfrm>
            <a:off x="2051720" y="6237312"/>
            <a:ext cx="432048"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2627784" y="6309320"/>
            <a:ext cx="1080120" cy="1588"/>
          </a:xfrm>
          <a:prstGeom prst="straightConnector1">
            <a:avLst/>
          </a:prstGeom>
          <a:ln w="19050">
            <a:prstDash val="dash"/>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475656" y="4797152"/>
            <a:ext cx="1224136" cy="1368152"/>
            <a:chOff x="5220072" y="3717032"/>
            <a:chExt cx="1224136" cy="1368152"/>
          </a:xfrm>
        </p:grpSpPr>
        <p:sp>
          <p:nvSpPr>
            <p:cNvPr id="19" name="Arc 18"/>
            <p:cNvSpPr/>
            <p:nvPr/>
          </p:nvSpPr>
          <p:spPr>
            <a:xfrm rot="5400000">
              <a:off x="5364088" y="4005064"/>
              <a:ext cx="720080" cy="648072"/>
            </a:xfrm>
            <a:prstGeom prst="arc">
              <a:avLst>
                <a:gd name="adj1" fmla="val 15989271"/>
                <a:gd name="adj2" fmla="val 167649"/>
              </a:avLst>
            </a:prstGeom>
            <a:ln w="158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rot="5400000">
              <a:off x="5241608" y="3882585"/>
              <a:ext cx="1009427" cy="908484"/>
            </a:xfrm>
            <a:prstGeom prst="arc">
              <a:avLst>
                <a:gd name="adj1" fmla="val 15989271"/>
                <a:gd name="adj2" fmla="val 167649"/>
              </a:avLst>
            </a:prstGeom>
            <a:ln w="158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Arc 20"/>
            <p:cNvSpPr/>
            <p:nvPr/>
          </p:nvSpPr>
          <p:spPr>
            <a:xfrm rot="5400000">
              <a:off x="5234474" y="3846647"/>
              <a:ext cx="1152128" cy="1036915"/>
            </a:xfrm>
            <a:prstGeom prst="arc">
              <a:avLst>
                <a:gd name="adj1" fmla="val 15989271"/>
                <a:gd name="adj2" fmla="val 167649"/>
              </a:avLst>
            </a:prstGeom>
            <a:ln w="158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rot="5400000">
              <a:off x="5148064" y="3789040"/>
              <a:ext cx="1368152" cy="1224136"/>
            </a:xfrm>
            <a:prstGeom prst="arc">
              <a:avLst>
                <a:gd name="adj1" fmla="val 15989271"/>
                <a:gd name="adj2" fmla="val 167649"/>
              </a:avLst>
            </a:prstGeom>
            <a:ln w="158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5" name="TextBox 24"/>
          <p:cNvSpPr txBox="1"/>
          <p:nvPr/>
        </p:nvSpPr>
        <p:spPr>
          <a:xfrm>
            <a:off x="4716016" y="3861048"/>
            <a:ext cx="4104456" cy="2585323"/>
          </a:xfrm>
          <a:prstGeom prst="rect">
            <a:avLst/>
          </a:prstGeom>
          <a:noFill/>
        </p:spPr>
        <p:txBody>
          <a:bodyPr wrap="square" rtlCol="0">
            <a:spAutoFit/>
          </a:bodyPr>
          <a:lstStyle/>
          <a:p>
            <a:r>
              <a:rPr lang="en-US" dirty="0" smtClean="0"/>
              <a:t>We consider a single bunch, and all real bunches have finite length. Here the head of the bunch acts on the tail of the bunch. We call this effect the </a:t>
            </a:r>
            <a:r>
              <a:rPr lang="en-US" b="1" dirty="0" smtClean="0"/>
              <a:t>short-range wakefield</a:t>
            </a:r>
            <a:r>
              <a:rPr lang="en-US" dirty="0" smtClean="0"/>
              <a:t>.</a:t>
            </a:r>
          </a:p>
          <a:p>
            <a:r>
              <a:rPr lang="en-US" dirty="0" smtClean="0"/>
              <a:t>This one we analyze by considering the diffraction of the fields of the bunch from the discontinuities in the walls of our cavity or DLWG.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a:t>
            </a:fld>
            <a:endParaRPr lang="en-US" dirty="0"/>
          </a:p>
        </p:txBody>
      </p:sp>
      <p:sp>
        <p:nvSpPr>
          <p:cNvPr id="3" name="TextBox 2"/>
          <p:cNvSpPr txBox="1"/>
          <p:nvPr/>
        </p:nvSpPr>
        <p:spPr>
          <a:xfrm>
            <a:off x="2123728" y="303039"/>
            <a:ext cx="4975721" cy="461665"/>
          </a:xfrm>
          <a:prstGeom prst="rect">
            <a:avLst/>
          </a:prstGeom>
          <a:noFill/>
        </p:spPr>
        <p:txBody>
          <a:bodyPr wrap="none" rtlCol="0">
            <a:spAutoFit/>
          </a:bodyPr>
          <a:lstStyle/>
          <a:p>
            <a:r>
              <a:rPr lang="en-US" sz="2400" dirty="0" smtClean="0"/>
              <a:t>Another distinction among wakefields </a:t>
            </a:r>
            <a:endParaRPr lang="en-US" sz="2400" dirty="0"/>
          </a:p>
        </p:txBody>
      </p:sp>
      <p:pic>
        <p:nvPicPr>
          <p:cNvPr id="3075" name="Picture 3"/>
          <p:cNvPicPr>
            <a:picLocks noChangeAspect="1" noChangeArrowheads="1"/>
          </p:cNvPicPr>
          <p:nvPr/>
        </p:nvPicPr>
        <p:blipFill>
          <a:blip r:embed="rId3" cstate="print"/>
          <a:srcRect/>
          <a:stretch>
            <a:fillRect/>
          </a:stretch>
        </p:blipFill>
        <p:spPr bwMode="auto">
          <a:xfrm>
            <a:off x="251520" y="908720"/>
            <a:ext cx="3602840" cy="2952328"/>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323528" y="3818806"/>
            <a:ext cx="3708847" cy="3039194"/>
          </a:xfrm>
          <a:prstGeom prst="rect">
            <a:avLst/>
          </a:prstGeom>
          <a:noFill/>
          <a:ln w="9525">
            <a:noFill/>
            <a:miter lim="800000"/>
            <a:headEnd/>
            <a:tailEnd/>
          </a:ln>
        </p:spPr>
      </p:pic>
      <p:sp>
        <p:nvSpPr>
          <p:cNvPr id="7" name="TextBox 6"/>
          <p:cNvSpPr txBox="1"/>
          <p:nvPr/>
        </p:nvSpPr>
        <p:spPr>
          <a:xfrm>
            <a:off x="4139952" y="1196752"/>
            <a:ext cx="4464496" cy="1200329"/>
          </a:xfrm>
          <a:prstGeom prst="rect">
            <a:avLst/>
          </a:prstGeom>
          <a:noFill/>
        </p:spPr>
        <p:txBody>
          <a:bodyPr wrap="square" rtlCol="0">
            <a:spAutoFit/>
          </a:bodyPr>
          <a:lstStyle/>
          <a:p>
            <a:r>
              <a:rPr lang="en-US" b="1" dirty="0" smtClean="0"/>
              <a:t>Transverse wakefields </a:t>
            </a:r>
            <a:r>
              <a:rPr lang="en-US" dirty="0" smtClean="0"/>
              <a:t>– a radially offset bunch (head) excites azimuthally varying modes which gives a transverse momentum to following bunches (tail).  </a:t>
            </a:r>
            <a:endParaRPr lang="en-US" dirty="0"/>
          </a:p>
        </p:txBody>
      </p:sp>
      <p:cxnSp>
        <p:nvCxnSpPr>
          <p:cNvPr id="8" name="Straight Arrow Connector 7"/>
          <p:cNvCxnSpPr/>
          <p:nvPr/>
        </p:nvCxnSpPr>
        <p:spPr>
          <a:xfrm>
            <a:off x="2843808" y="3284984"/>
            <a:ext cx="1080120" cy="288032"/>
          </a:xfrm>
          <a:prstGeom prst="straightConnector1">
            <a:avLst/>
          </a:prstGeom>
          <a:ln w="19050">
            <a:prstDash val="dash"/>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flipH="1" flipV="1">
            <a:off x="2160526" y="2744130"/>
            <a:ext cx="504056"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rot="953088">
            <a:off x="2269350" y="3126713"/>
            <a:ext cx="432048"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rot="840000">
            <a:off x="2341357" y="6102097"/>
            <a:ext cx="432048"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rot="10560000">
            <a:off x="1979712" y="5805264"/>
            <a:ext cx="432048" cy="1440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915816" y="6237312"/>
            <a:ext cx="1152128" cy="216024"/>
          </a:xfrm>
          <a:prstGeom prst="straightConnector1">
            <a:avLst/>
          </a:prstGeom>
          <a:ln w="19050">
            <a:prstDash val="dash"/>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086869" y="3573016"/>
            <a:ext cx="4805611" cy="369332"/>
          </a:xfrm>
          <a:prstGeom prst="rect">
            <a:avLst/>
          </a:prstGeom>
          <a:noFill/>
        </p:spPr>
        <p:txBody>
          <a:bodyPr wrap="none" rtlCol="0">
            <a:spAutoFit/>
          </a:bodyPr>
          <a:lstStyle/>
          <a:p>
            <a:r>
              <a:rPr lang="en-US" dirty="0" smtClean="0"/>
              <a:t>The induced kick is represented by the </a:t>
            </a:r>
            <a:r>
              <a:rPr lang="en-US" dirty="0" smtClean="0">
                <a:solidFill>
                  <a:srgbClr val="FF0000"/>
                </a:solidFill>
              </a:rPr>
              <a:t>red</a:t>
            </a:r>
            <a:r>
              <a:rPr lang="en-US" dirty="0" smtClean="0"/>
              <a:t> </a:t>
            </a:r>
            <a:r>
              <a:rPr lang="en-US" dirty="0" smtClean="0">
                <a:solidFill>
                  <a:srgbClr val="FF0000"/>
                </a:solidFill>
              </a:rPr>
              <a:t>arrow</a:t>
            </a:r>
            <a:r>
              <a:rPr lang="en-US" dirty="0" smtClean="0"/>
              <a:t>.</a:t>
            </a:r>
            <a:endParaRPr lang="en-US" dirty="0"/>
          </a:p>
        </p:txBody>
      </p:sp>
      <p:sp>
        <p:nvSpPr>
          <p:cNvPr id="25" name="TextBox 24"/>
          <p:cNvSpPr txBox="1"/>
          <p:nvPr/>
        </p:nvSpPr>
        <p:spPr>
          <a:xfrm>
            <a:off x="4139952" y="4748951"/>
            <a:ext cx="4464496" cy="1754326"/>
          </a:xfrm>
          <a:prstGeom prst="rect">
            <a:avLst/>
          </a:prstGeom>
          <a:noFill/>
        </p:spPr>
        <p:txBody>
          <a:bodyPr wrap="square" rtlCol="0">
            <a:spAutoFit/>
          </a:bodyPr>
          <a:lstStyle/>
          <a:p>
            <a:r>
              <a:rPr lang="en-US" b="1" dirty="0" smtClean="0"/>
              <a:t>Longitudinal wakefields </a:t>
            </a:r>
            <a:r>
              <a:rPr lang="en-US" dirty="0" smtClean="0"/>
              <a:t>– a bunch (head) excites m=0 modes which gives an acceleration/deceleration momentum to following bunches (tail).  We’ve already started working on this type of wakefield in section 2.</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6</a:t>
            </a:fld>
            <a:endParaRPr lang="en-US"/>
          </a:p>
        </p:txBody>
      </p:sp>
      <p:sp>
        <p:nvSpPr>
          <p:cNvPr id="3" name="TextBox 2"/>
          <p:cNvSpPr txBox="1"/>
          <p:nvPr/>
        </p:nvSpPr>
        <p:spPr>
          <a:xfrm>
            <a:off x="2771800" y="476672"/>
            <a:ext cx="3512436" cy="461665"/>
          </a:xfrm>
          <a:prstGeom prst="rect">
            <a:avLst/>
          </a:prstGeom>
          <a:noFill/>
        </p:spPr>
        <p:txBody>
          <a:bodyPr wrap="none" rtlCol="0">
            <a:spAutoFit/>
          </a:bodyPr>
          <a:lstStyle/>
          <a:p>
            <a:r>
              <a:rPr lang="en-US" sz="2400" dirty="0" smtClean="0"/>
              <a:t>Actually solving something</a:t>
            </a:r>
            <a:endParaRPr lang="en-US" sz="2400" dirty="0"/>
          </a:p>
        </p:txBody>
      </p:sp>
      <p:sp>
        <p:nvSpPr>
          <p:cNvPr id="4" name="TextBox 3"/>
          <p:cNvSpPr txBox="1"/>
          <p:nvPr/>
        </p:nvSpPr>
        <p:spPr>
          <a:xfrm>
            <a:off x="323528" y="1196752"/>
            <a:ext cx="8424936" cy="4801314"/>
          </a:xfrm>
          <a:prstGeom prst="rect">
            <a:avLst/>
          </a:prstGeom>
          <a:noFill/>
        </p:spPr>
        <p:txBody>
          <a:bodyPr wrap="square" rtlCol="0">
            <a:spAutoFit/>
          </a:bodyPr>
          <a:lstStyle/>
          <a:p>
            <a:r>
              <a:rPr lang="en-US" dirty="0" smtClean="0"/>
              <a:t>These days there are a number of programs - </a:t>
            </a:r>
            <a:r>
              <a:rPr lang="en-US" dirty="0" err="1" smtClean="0"/>
              <a:t>GdfidL</a:t>
            </a:r>
            <a:r>
              <a:rPr lang="en-US" dirty="0" smtClean="0"/>
              <a:t>, Microwave Studio, ACE3P, HFSS - to get spectacularly accurate solutions for the wake potentials. </a:t>
            </a:r>
          </a:p>
          <a:p>
            <a:endParaRPr lang="en-US" dirty="0" smtClean="0"/>
          </a:p>
          <a:p>
            <a:r>
              <a:rPr lang="en-US" dirty="0" smtClean="0"/>
              <a:t>They operate mainly in time-domain, calculating fields step by step as the particle flies through the structure and doing for you the necessary integrals. </a:t>
            </a:r>
          </a:p>
          <a:p>
            <a:endParaRPr lang="en-US" dirty="0" smtClean="0"/>
          </a:p>
          <a:p>
            <a:r>
              <a:rPr lang="en-US" dirty="0" smtClean="0"/>
              <a:t>You can also use frequency domain codes to get detailed understanding of what’s happening to individual modes and do design work. There is also a rich history of semi-analytic methods like circuit models and mode matching techniques.</a:t>
            </a:r>
          </a:p>
          <a:p>
            <a:endParaRPr lang="en-US" dirty="0" smtClean="0"/>
          </a:p>
          <a:p>
            <a:r>
              <a:rPr lang="en-US" dirty="0" smtClean="0"/>
              <a:t>Still it is important to be familiar with the underlying theory in order to understand the results and what the origin of different features are. </a:t>
            </a:r>
          </a:p>
          <a:p>
            <a:endParaRPr lang="en-US" dirty="0" smtClean="0"/>
          </a:p>
          <a:p>
            <a:r>
              <a:rPr lang="en-US" dirty="0" smtClean="0"/>
              <a:t>I won’t be fully rigorous, there isn’t nearly enough time, but I’ll try to pick out the highlights of derivations and the characteristics for solutions for special cases. </a:t>
            </a:r>
          </a:p>
          <a:p>
            <a:endParaRPr lang="en-US" dirty="0" smtClean="0"/>
          </a:p>
          <a:p>
            <a:r>
              <a:rPr lang="en-US" dirty="0" smtClean="0"/>
              <a:t>In the next section we will study how to design a cavity to reduce wakefield effects.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7</a:t>
            </a:fld>
            <a:endParaRPr lang="en-US"/>
          </a:p>
        </p:txBody>
      </p:sp>
      <p:sp>
        <p:nvSpPr>
          <p:cNvPr id="3" name="TextBox 2"/>
          <p:cNvSpPr txBox="1"/>
          <p:nvPr/>
        </p:nvSpPr>
        <p:spPr>
          <a:xfrm>
            <a:off x="683568" y="908720"/>
            <a:ext cx="7848872" cy="3139321"/>
          </a:xfrm>
          <a:prstGeom prst="rect">
            <a:avLst/>
          </a:prstGeom>
          <a:noFill/>
        </p:spPr>
        <p:txBody>
          <a:bodyPr wrap="square" rtlCol="0">
            <a:spAutoFit/>
          </a:bodyPr>
          <a:lstStyle/>
          <a:p>
            <a:r>
              <a:rPr lang="en-US" dirty="0" smtClean="0"/>
              <a:t>We will now look at the ‘frequency spectrum’ of a finite length bunch.</a:t>
            </a:r>
          </a:p>
          <a:p>
            <a:endParaRPr lang="en-US" dirty="0" smtClean="0"/>
          </a:p>
          <a:p>
            <a:r>
              <a:rPr lang="en-US" dirty="0" smtClean="0"/>
              <a:t>Bunches in linear colliders are short – with a </a:t>
            </a:r>
            <a:r>
              <a:rPr lang="en-US" dirty="0" smtClean="0">
                <a:sym typeface="Symbol"/>
              </a:rPr>
              <a:t></a:t>
            </a:r>
            <a:r>
              <a:rPr lang="en-US" dirty="0" smtClean="0"/>
              <a:t>50 </a:t>
            </a:r>
            <a:r>
              <a:rPr lang="en-US" dirty="0" smtClean="0">
                <a:sym typeface="Symbol"/>
              </a:rPr>
              <a:t>m for CLIC</a:t>
            </a:r>
          </a:p>
          <a:p>
            <a:endParaRPr lang="en-US" dirty="0" smtClean="0">
              <a:sym typeface="Symbol"/>
            </a:endParaRPr>
          </a:p>
          <a:p>
            <a:r>
              <a:rPr lang="en-US" dirty="0" smtClean="0">
                <a:sym typeface="Symbol"/>
              </a:rPr>
              <a:t>Radiation from bunches starts to be suppressed at frequencies where, roughly, the half wavelength is less than the bunch length. </a:t>
            </a:r>
          </a:p>
          <a:p>
            <a:endParaRPr lang="en-US" dirty="0" smtClean="0">
              <a:sym typeface="Symbol"/>
            </a:endParaRPr>
          </a:p>
          <a:p>
            <a:r>
              <a:rPr lang="en-US" dirty="0" smtClean="0"/>
              <a:t>This point is important since it puts an upper limit on the frequencies that we need to consider.</a:t>
            </a:r>
          </a:p>
          <a:p>
            <a:endParaRPr lang="en-US" dirty="0" smtClean="0"/>
          </a:p>
          <a:p>
            <a:r>
              <a:rPr lang="en-US" dirty="0" smtClean="0"/>
              <a:t>Let’s look at this question in a bit more detail.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8</a:t>
            </a:fld>
            <a:endParaRPr lang="en-US"/>
          </a:p>
        </p:txBody>
      </p:sp>
      <p:sp>
        <p:nvSpPr>
          <p:cNvPr id="3" name="TextBox 2"/>
          <p:cNvSpPr txBox="1"/>
          <p:nvPr/>
        </p:nvSpPr>
        <p:spPr>
          <a:xfrm>
            <a:off x="1043608" y="260648"/>
            <a:ext cx="7135415" cy="461665"/>
          </a:xfrm>
          <a:prstGeom prst="rect">
            <a:avLst/>
          </a:prstGeom>
          <a:noFill/>
        </p:spPr>
        <p:txBody>
          <a:bodyPr wrap="none" rtlCol="0">
            <a:spAutoFit/>
          </a:bodyPr>
          <a:lstStyle/>
          <a:p>
            <a:r>
              <a:rPr lang="en-US" sz="2400" dirty="0" smtClean="0"/>
              <a:t>The “pancake” field pattern of a relativistic point charge</a:t>
            </a:r>
            <a:endParaRPr lang="en-US" sz="2400" dirty="0"/>
          </a:p>
        </p:txBody>
      </p:sp>
      <p:cxnSp>
        <p:nvCxnSpPr>
          <p:cNvPr id="7" name="Straight Arrow Connector 6"/>
          <p:cNvCxnSpPr/>
          <p:nvPr/>
        </p:nvCxnSpPr>
        <p:spPr>
          <a:xfrm>
            <a:off x="5290850" y="3429000"/>
            <a:ext cx="2160240" cy="1588"/>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700000">
            <a:off x="3130610" y="3429000"/>
            <a:ext cx="4320480" cy="0"/>
          </a:xfrm>
          <a:prstGeom prst="line">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100000">
            <a:off x="3130610" y="3429000"/>
            <a:ext cx="4320480" cy="0"/>
          </a:xfrm>
          <a:prstGeom prst="line">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300000">
            <a:off x="4787409" y="1988840"/>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500000">
            <a:off x="5432269" y="1971565"/>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nvGraphicFramePr>
        <p:xfrm>
          <a:off x="5866914" y="1844824"/>
          <a:ext cx="330324" cy="330324"/>
        </p:xfrm>
        <a:graphic>
          <a:graphicData uri="http://schemas.openxmlformats.org/presentationml/2006/ole">
            <mc:AlternateContent xmlns:mc="http://schemas.openxmlformats.org/markup-compatibility/2006">
              <mc:Choice xmlns:v="urn:schemas-microsoft-com:vml" Requires="v">
                <p:oleObj spid="_x0000_s2121" name="Equation" r:id="rId4" imgW="228600" imgH="228600" progId="Equation.3">
                  <p:embed/>
                </p:oleObj>
              </mc:Choice>
              <mc:Fallback>
                <p:oleObj name="Equation" r:id="rId4" imgW="22860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6914" y="1844824"/>
                        <a:ext cx="330324" cy="3303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1115616" y="2060848"/>
          <a:ext cx="1403350" cy="852487"/>
        </p:xfrm>
        <a:graphic>
          <a:graphicData uri="http://schemas.openxmlformats.org/presentationml/2006/ole">
            <mc:AlternateContent xmlns:mc="http://schemas.openxmlformats.org/markup-compatibility/2006">
              <mc:Choice xmlns:v="urn:schemas-microsoft-com:vml" Requires="v">
                <p:oleObj spid="_x0000_s2122" name="Equation" r:id="rId6" imgW="774401" imgH="469601" progId="Equation.3">
                  <p:embed/>
                </p:oleObj>
              </mc:Choice>
              <mc:Fallback>
                <p:oleObj name="Equation" r:id="rId6" imgW="774401" imgH="469601"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5616" y="2060848"/>
                        <a:ext cx="1403350" cy="852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1187624" y="1268760"/>
          <a:ext cx="735012" cy="714375"/>
        </p:xfrm>
        <a:graphic>
          <a:graphicData uri="http://schemas.openxmlformats.org/presentationml/2006/ole">
            <mc:AlternateContent xmlns:mc="http://schemas.openxmlformats.org/markup-compatibility/2006">
              <mc:Choice xmlns:v="urn:schemas-microsoft-com:vml" Requires="v">
                <p:oleObj spid="_x0000_s2123" name="Equation" r:id="rId8" imgW="406216" imgH="393539" progId="Equation.3">
                  <p:embed/>
                </p:oleObj>
              </mc:Choice>
              <mc:Fallback>
                <p:oleObj name="Equation" r:id="rId8" imgW="406216" imgH="393539" progId="Equation.3">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624" y="1268760"/>
                        <a:ext cx="735012" cy="714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5"/>
          <p:cNvGraphicFramePr>
            <a:graphicFrameLocks noChangeAspect="1"/>
          </p:cNvGraphicFramePr>
          <p:nvPr/>
        </p:nvGraphicFramePr>
        <p:xfrm>
          <a:off x="1043608" y="3356992"/>
          <a:ext cx="3036888" cy="944562"/>
        </p:xfrm>
        <a:graphic>
          <a:graphicData uri="http://schemas.openxmlformats.org/presentationml/2006/ole">
            <mc:AlternateContent xmlns:mc="http://schemas.openxmlformats.org/markup-compatibility/2006">
              <mc:Choice xmlns:v="urn:schemas-microsoft-com:vml" Requires="v">
                <p:oleObj spid="_x0000_s2124" name="Equation" r:id="rId10" imgW="1676124" imgH="520861" progId="Equation.3">
                  <p:embed/>
                </p:oleObj>
              </mc:Choice>
              <mc:Fallback>
                <p:oleObj name="Equation" r:id="rId10" imgW="1676124" imgH="520861" progId="Equation.3">
                  <p:embed/>
                  <p:pic>
                    <p:nvPicPr>
                      <p:cNvPr id="0"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43608" y="3356992"/>
                        <a:ext cx="3036888" cy="944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4" name="Straight Connector 23"/>
          <p:cNvCxnSpPr/>
          <p:nvPr/>
        </p:nvCxnSpPr>
        <p:spPr>
          <a:xfrm rot="5400000">
            <a:off x="3131840" y="3420780"/>
            <a:ext cx="4320480" cy="0"/>
          </a:xfrm>
          <a:prstGeom prst="line">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25" name="Object 24"/>
          <p:cNvGraphicFramePr>
            <a:graphicFrameLocks noChangeAspect="1"/>
          </p:cNvGraphicFramePr>
          <p:nvPr/>
        </p:nvGraphicFramePr>
        <p:xfrm>
          <a:off x="7092280" y="3645024"/>
          <a:ext cx="754912" cy="292224"/>
        </p:xfrm>
        <a:graphic>
          <a:graphicData uri="http://schemas.openxmlformats.org/presentationml/2006/ole">
            <mc:AlternateContent xmlns:mc="http://schemas.openxmlformats.org/markup-compatibility/2006">
              <mc:Choice xmlns:v="urn:schemas-microsoft-com:vml" Requires="v">
                <p:oleObj spid="_x0000_s2125" name="Equation" r:id="rId12" imgW="393480" imgH="152280" progId="Equation.3">
                  <p:embed/>
                </p:oleObj>
              </mc:Choice>
              <mc:Fallback>
                <p:oleObj name="Equation" r:id="rId12" imgW="393480" imgH="152280" progId="Equation.3">
                  <p:embed/>
                  <p:pic>
                    <p:nvPicPr>
                      <p:cNvPr id="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92280" y="3645024"/>
                        <a:ext cx="754912" cy="2922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25"/>
          <p:cNvGraphicFramePr>
            <a:graphicFrameLocks noChangeAspect="1"/>
          </p:cNvGraphicFramePr>
          <p:nvPr/>
        </p:nvGraphicFramePr>
        <p:xfrm>
          <a:off x="5652120" y="1268760"/>
          <a:ext cx="292224" cy="316576"/>
        </p:xfrm>
        <a:graphic>
          <a:graphicData uri="http://schemas.openxmlformats.org/presentationml/2006/ole">
            <mc:AlternateContent xmlns:mc="http://schemas.openxmlformats.org/markup-compatibility/2006">
              <mc:Choice xmlns:v="urn:schemas-microsoft-com:vml" Requires="v">
                <p:oleObj spid="_x0000_s2126" name="Equation" r:id="rId14" imgW="152216" imgH="164901" progId="Equation.3">
                  <p:embed/>
                </p:oleObj>
              </mc:Choice>
              <mc:Fallback>
                <p:oleObj name="Equation" r:id="rId14" imgW="152216" imgH="164901" progId="Equation.3">
                  <p:embed/>
                  <p:pic>
                    <p:nvPicPr>
                      <p:cNvPr id="0"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652120" y="1268760"/>
                        <a:ext cx="292224" cy="3165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Box 26"/>
          <p:cNvSpPr txBox="1"/>
          <p:nvPr/>
        </p:nvSpPr>
        <p:spPr>
          <a:xfrm>
            <a:off x="134426" y="5877272"/>
            <a:ext cx="5040560" cy="923330"/>
          </a:xfrm>
          <a:prstGeom prst="rect">
            <a:avLst/>
          </a:prstGeom>
          <a:noFill/>
        </p:spPr>
        <p:txBody>
          <a:bodyPr wrap="square" rtlCol="0">
            <a:spAutoFit/>
          </a:bodyPr>
          <a:lstStyle/>
          <a:p>
            <a:r>
              <a:rPr lang="en-US" dirty="0" smtClean="0"/>
              <a:t>Example: 1 </a:t>
            </a:r>
            <a:r>
              <a:rPr lang="en-US" dirty="0" err="1" smtClean="0"/>
              <a:t>TeV</a:t>
            </a:r>
            <a:r>
              <a:rPr lang="en-US" dirty="0" smtClean="0"/>
              <a:t> charge at 3 mm radius has field region only 6 nm to be compared to CLIC bunch length of roughly 100 </a:t>
            </a:r>
            <a:r>
              <a:rPr lang="el-GR" dirty="0" smtClean="0"/>
              <a:t>μ</a:t>
            </a:r>
            <a:r>
              <a:rPr lang="en-GB" dirty="0" smtClean="0"/>
              <a:t>m.</a:t>
            </a:r>
            <a:r>
              <a:rPr lang="en-US" dirty="0" smtClean="0"/>
              <a:t> </a:t>
            </a:r>
            <a:endParaRPr lang="en-US" dirty="0"/>
          </a:p>
        </p:txBody>
      </p:sp>
      <p:graphicFrame>
        <p:nvGraphicFramePr>
          <p:cNvPr id="28" name="Object 27"/>
          <p:cNvGraphicFramePr>
            <a:graphicFrameLocks noChangeAspect="1"/>
          </p:cNvGraphicFramePr>
          <p:nvPr/>
        </p:nvGraphicFramePr>
        <p:xfrm>
          <a:off x="5679132" y="5805264"/>
          <a:ext cx="2781300" cy="647700"/>
        </p:xfrm>
        <a:graphic>
          <a:graphicData uri="http://schemas.openxmlformats.org/presentationml/2006/ole">
            <mc:AlternateContent xmlns:mc="http://schemas.openxmlformats.org/markup-compatibility/2006">
              <mc:Choice xmlns:v="urn:schemas-microsoft-com:vml" Requires="v">
                <p:oleObj spid="_x0000_s2127" name="Equation" r:id="rId16" imgW="1688801" imgH="393539" progId="Equation.3">
                  <p:embed/>
                </p:oleObj>
              </mc:Choice>
              <mc:Fallback>
                <p:oleObj name="Equation" r:id="rId16" imgW="1688801" imgH="393539" progId="Equation.3">
                  <p:embed/>
                  <p:pic>
                    <p:nvPicPr>
                      <p:cNvPr id="0" name="Picture 1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79132" y="5805264"/>
                        <a:ext cx="278130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9</a:t>
            </a:fld>
            <a:endParaRPr lang="en-US" dirty="0"/>
          </a:p>
        </p:txBody>
      </p:sp>
      <p:sp>
        <p:nvSpPr>
          <p:cNvPr id="3" name="TextBox 2"/>
          <p:cNvSpPr txBox="1"/>
          <p:nvPr/>
        </p:nvSpPr>
        <p:spPr>
          <a:xfrm>
            <a:off x="251520" y="1196752"/>
            <a:ext cx="8568952" cy="4401205"/>
          </a:xfrm>
          <a:prstGeom prst="rect">
            <a:avLst/>
          </a:prstGeom>
          <a:noFill/>
        </p:spPr>
        <p:txBody>
          <a:bodyPr wrap="square" rtlCol="0">
            <a:spAutoFit/>
          </a:bodyPr>
          <a:lstStyle/>
          <a:p>
            <a:r>
              <a:rPr lang="en-US" sz="2000" dirty="0" smtClean="0"/>
              <a:t>No fields before or after charge - we do not need to consider direct charge-to-charge forces.</a:t>
            </a:r>
          </a:p>
          <a:p>
            <a:endParaRPr lang="en-US" sz="2000" dirty="0" smtClean="0"/>
          </a:p>
          <a:p>
            <a:r>
              <a:rPr lang="en-US" sz="2000" dirty="0" smtClean="0"/>
              <a:t>We need our conducting boundaries to communicate to following charges. </a:t>
            </a:r>
          </a:p>
          <a:p>
            <a:endParaRPr lang="en-US" sz="2000" dirty="0" smtClean="0"/>
          </a:p>
          <a:p>
            <a:r>
              <a:rPr lang="en-US" sz="2000" dirty="0" smtClean="0"/>
              <a:t>And of course it’s impossible to communicate forward, you’d have to go faster than the speed of light.</a:t>
            </a:r>
          </a:p>
          <a:p>
            <a:endParaRPr lang="en-US" sz="2000" dirty="0" smtClean="0"/>
          </a:p>
          <a:p>
            <a:r>
              <a:rPr lang="en-US" sz="2000" dirty="0" smtClean="0"/>
              <a:t>Because the ‘opening angle’ of the field of a relativistic beam is so narrow, our field pattern in free space exactly matches our bunch charge pattern for real linear collider type bunches. </a:t>
            </a:r>
          </a:p>
          <a:p>
            <a:endParaRPr lang="en-US" sz="2000" dirty="0" smtClean="0"/>
          </a:p>
          <a:p>
            <a:r>
              <a:rPr lang="en-US" sz="2000" dirty="0" smtClean="0"/>
              <a:t>Before we look at the excitations of modes, which have specific frequencies, let’s get a feeling for the frequencies a typical linear collider bunch contains.</a:t>
            </a:r>
          </a:p>
        </p:txBody>
      </p:sp>
      <p:sp>
        <p:nvSpPr>
          <p:cNvPr id="4" name="TextBox 3"/>
          <p:cNvSpPr txBox="1"/>
          <p:nvPr/>
        </p:nvSpPr>
        <p:spPr>
          <a:xfrm>
            <a:off x="3203848" y="476672"/>
            <a:ext cx="2680798" cy="461665"/>
          </a:xfrm>
          <a:prstGeom prst="rect">
            <a:avLst/>
          </a:prstGeom>
          <a:noFill/>
        </p:spPr>
        <p:txBody>
          <a:bodyPr wrap="none" rtlCol="0">
            <a:spAutoFit/>
          </a:bodyPr>
          <a:lstStyle/>
          <a:p>
            <a:r>
              <a:rPr lang="en-US" sz="2400" dirty="0" smtClean="0"/>
              <a:t>Points to emphasize</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2220</TotalTime>
  <Words>2533</Words>
  <Application>Microsoft Office PowerPoint</Application>
  <PresentationFormat>On-screen Show (4:3)</PresentationFormat>
  <Paragraphs>290</Paragraphs>
  <Slides>39</Slides>
  <Notes>31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39</vt:i4>
      </vt:variant>
    </vt:vector>
  </HeadingPairs>
  <TitlesOfParts>
    <vt:vector size="43" baseType="lpstr">
      <vt:lpstr>Office Theme</vt:lpstr>
      <vt:lpstr>1_Office Theme</vt:lpstr>
      <vt:lpstr>2_Office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Walter Wuensch</cp:lastModifiedBy>
  <cp:revision>175</cp:revision>
  <dcterms:created xsi:type="dcterms:W3CDTF">2011-06-09T08:54:41Z</dcterms:created>
  <dcterms:modified xsi:type="dcterms:W3CDTF">2012-11-13T08:21:55Z</dcterms:modified>
</cp:coreProperties>
</file>