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embeddings/oleObject10.bin" ContentType="application/vnd.openxmlformats-officedocument.oleObject"/>
  <Default Extension="bin" ContentType="application/vnd.openxmlformats-officedocument.presentationml.printerSettings"/>
  <Override PartName="/ppt/embeddings/oleObject5.bin" ContentType="application/vnd.openxmlformats-officedocument.oleObject"/>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slideLayouts/slideLayout36.xml" ContentType="application/vnd.openxmlformats-officedocument.presentationml.slideLayout+xml"/>
  <Default Extension="wmf" ContentType="image/x-wmf"/>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Layouts/slideLayout24.xml" ContentType="application/vnd.openxmlformats-officedocument.presentationml.slideLayout+xml"/>
  <Override PartName="/ppt/theme/theme1.xml" ContentType="application/vnd.openxmlformats-officedocument.theme+xml"/>
  <Override PartName="/ppt/slideLayouts/slideLayout43.xml" ContentType="application/vnd.openxmlformats-officedocument.presentationml.slideLayout+xml"/>
  <Override PartName="/ppt/embeddings/oleObject9.bin" ContentType="application/vnd.openxmlformats-officedocument.oleObject"/>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theme/theme5.xml" ContentType="application/vnd.openxmlformats-officedocument.theme+xml"/>
  <Override PartName="/ppt/slides/slide11.xml" ContentType="application/vnd.openxmlformats-officedocument.presentationml.slide+xml"/>
  <Override PartName="/ppt/slideLayouts/slideLayout47.xml" ContentType="application/vnd.openxmlformats-officedocument.presentationml.slideLayout+xml"/>
  <Override PartName="/ppt/slideLayouts/slideLayout28.xml" ContentType="application/vnd.openxmlformats-officedocument.presentationml.slideLayout+xml"/>
  <Override PartName="/ppt/slideMasters/slideMaster3.xml" ContentType="application/vnd.openxmlformats-officedocument.presentationml.slideMaster+xml"/>
  <Override PartName="/ppt/embeddings/oleObject2.bin" ContentType="application/vnd.openxmlformats-officedocument.oleObject"/>
  <Override PartName="/ppt/embeddings/Microsoft_Equation2.bin" ContentType="application/vnd.openxmlformats-officedocument.oleObject"/>
  <Override PartName="/ppt/slideLayouts/slideLayout14.xml" ContentType="application/vnd.openxmlformats-officedocument.presentationml.slideLayout+xml"/>
  <Override PartName="/ppt/slideLayouts/slideLayout33.xml" ContentType="application/vnd.openxmlformats-officedocument.presentationml.slideLayout+xml"/>
  <Override PartName="/ppt/notesSlides/notesSlide8.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embeddings/oleObject11.bin" ContentType="application/vnd.openxmlformats-officedocument.oleObject"/>
  <Override PartName="/ppt/slides/slide20.xml" ContentType="application/vnd.openxmlformats-officedocument.presentationml.slide+xml"/>
  <Override PartName="/ppt/embeddings/oleObject6.bin" ContentType="application/vnd.openxmlformats-officedocument.oleObject"/>
  <Override PartName="/ppt/slideLayouts/slideLayout21.xml" ContentType="application/vnd.openxmlformats-officedocument.presentationml.slideLayout+xml"/>
  <Override PartName="/ppt/slideLayouts/slideLayout40.xml" ContentType="application/vnd.openxmlformats-officedocument.presentationml.slideLayout+xml"/>
  <Override PartName="/ppt/presProps.xml" ContentType="application/vnd.openxmlformats-officedocument.presentationml.presProps+xml"/>
  <Override PartName="/ppt/slideLayouts/slideLayout37.xml" ContentType="application/vnd.openxmlformats-officedocument.presentationml.slideLayout+xml"/>
  <Override PartName="/ppt/slideLayouts/slideLayout18.xml" ContentType="application/vnd.openxmlformats-officedocument.presentationml.slideLayout+xml"/>
  <Override PartName="/ppt/embeddings/oleObject13.bin" ContentType="application/vnd.openxmlformats-officedocument.oleObject"/>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theme/theme2.xml" ContentType="application/vnd.openxmlformats-officedocument.theme+xml"/>
  <Override PartName="/ppt/slideLayouts/slideLayout25.xml" ContentType="application/vnd.openxmlformats-officedocument.presentationml.slideLayout+xml"/>
  <Override PartName="/ppt/slideLayouts/slideLayout44.xml" ContentType="application/vnd.openxmlformats-officedocument.presentationml.slideLayout+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slideLayouts/slideLayout30.xml" ContentType="application/vnd.openxmlformats-officedocument.presentationml.slideLayout+xml"/>
  <Override PartName="/docProps/core.xml" ContentType="application/vnd.openxmlformats-package.core-properties+xml"/>
  <Override PartName="/ppt/notesSlides/notesSlide7.xml" ContentType="application/vnd.openxmlformats-officedocument.presentationml.notesSlide+xml"/>
  <Default Extension="jpeg" ContentType="image/jpeg"/>
  <Default Extension="vml" ContentType="application/vnd.openxmlformats-officedocument.vmlDrawing"/>
  <Override PartName="/ppt/slides/slide8.xml" ContentType="application/vnd.openxmlformats-officedocument.presentationml.slide+xml"/>
  <Override PartName="/ppt/slides/slide12.xml" ContentType="application/vnd.openxmlformats-officedocument.presentationml.slide+xml"/>
  <Override PartName="/ppt/slideMasters/slideMaster4.xml" ContentType="application/vnd.openxmlformats-officedocument.presentationml.slideMaster+xml"/>
  <Override PartName="/ppt/slides/slide28.xml" ContentType="application/vnd.openxmlformats-officedocument.presentationml.slide+xml"/>
  <Override PartName="/ppt/theme/theme6.xml" ContentType="application/vnd.openxmlformats-officedocument.theme+xml"/>
  <Override PartName="/ppt/slideLayouts/slideLayout29.xml" ContentType="application/vnd.openxmlformats-officedocument.presentationml.slideLayout+xml"/>
  <Override PartName="/ppt/slideLayouts/slideLayout48.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Override PartName="/ppt/embeddings/oleObject3.bin" ContentType="application/vnd.openxmlformats-officedocument.oleObject"/>
  <Override PartName="/ppt/notesSlides/notesSlide9.xml" ContentType="application/vnd.openxmlformats-officedocument.presentationml.notesSlide+xml"/>
  <Override PartName="/ppt/slideLayouts/slideLayout15.xml" ContentType="application/vnd.openxmlformats-officedocument.presentationml.slideLayout+xml"/>
  <Override PartName="/ppt/slideLayouts/slideLayout34.xml" ContentType="application/vnd.openxmlformats-officedocument.presentationml.slideLayout+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embeddings/oleObject12.bin" ContentType="application/vnd.openxmlformats-officedocument.oleObject"/>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slideLayouts/slideLayout22.xml" ContentType="application/vnd.openxmlformats-officedocument.presentationml.slideLayout+xml"/>
  <Override PartName="/ppt/slideLayouts/slideLayout41.xml" ContentType="application/vnd.openxmlformats-officedocument.presentationml.slideLayout+xml"/>
  <Override PartName="/ppt/slideLayouts/slideLayout38.xml" ContentType="application/vnd.openxmlformats-officedocument.presentationml.slideLayout+xml"/>
  <Override PartName="/ppt/slideLayouts/slideLayout19.xml" ContentType="application/vnd.openxmlformats-officedocument.presentationml.slideLayout+xml"/>
  <Override PartName="/ppt/embeddings/oleObject7.bin" ContentType="application/vnd.openxmlformats-officedocument.oleObject"/>
  <Override PartName="/ppt/embeddings/oleObject14.bin" ContentType="application/vnd.openxmlformats-officedocument.oleObject"/>
  <Override PartName="/ppt/notesSlides/notesSlide4.xml" ContentType="application/vnd.openxmlformats-officedocument.presentationml.notesSlide+xml"/>
  <Override PartName="/ppt/slides/slide39.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theme/theme3.xml" ContentType="application/vnd.openxmlformats-officedocument.theme+xml"/>
  <Override PartName="/ppt/slideLayouts/slideLayout26.xml" ContentType="application/vnd.openxmlformats-officedocument.presentationml.slideLayout+xml"/>
  <Override PartName="/ppt/slideLayouts/slideLayout45.xml" ContentType="application/vnd.openxmlformats-officedocument.presentationml.slideLayout+xml"/>
  <Override PartName="/ppt/slideLayouts/slideLayout12.xml" ContentType="application/vnd.openxmlformats-officedocument.presentationml.slideLayout+xml"/>
  <Override PartName="/ppt/slideLayouts/slideLayout31.xml" ContentType="application/vnd.openxmlformats-officedocument.presentationml.slideLayout+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Layouts/slideLayout7.xml" ContentType="application/vnd.openxmlformats-officedocument.presentationml.slideLayout+xml"/>
  <Override PartName="/ppt/slides/slide32.xml" ContentType="application/vnd.openxmlformats-officedocument.presentationml.slide+xml"/>
  <Override PartName="/ppt/slides/slide29.xml" ContentType="application/vnd.openxmlformats-officedocument.presentationml.slide+xml"/>
  <Override PartName="/ppt/notesSlides/notesSlide10.xml" ContentType="application/vnd.openxmlformats-officedocument.presentationml.notesSlide+xml"/>
  <Override PartName="/docProps/app.xml" ContentType="application/vnd.openxmlformats-officedocument.extended-properties+xml"/>
  <Override PartName="/ppt/viewProps.xml" ContentType="application/vnd.openxmlformats-officedocument.presentationml.viewProps+xml"/>
  <Override PartName="/ppt/embeddings/oleObject4.bin" ContentType="application/vnd.openxmlformats-officedocument.oleObject"/>
  <Override PartName="/ppt/slideLayouts/slideLayout16.xml" ContentType="application/vnd.openxmlformats-officedocument.presentationml.slideLayout+xml"/>
  <Override PartName="/ppt/slideLayouts/slideLayout35.xml" ContentType="application/vnd.openxmlformats-officedocument.presentationml.slideLayou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s/slide22.xml" ContentType="application/vnd.openxmlformats-officedocument.presentationml.slide+xml"/>
  <Override PartName="/ppt/slides/slide41.xml" ContentType="application/vnd.openxmlformats-officedocument.presentationml.slide+xml"/>
  <Override PartName="/ppt/slideLayouts/slideLayout23.xml" ContentType="application/vnd.openxmlformats-officedocument.presentationml.slideLayout+xml"/>
  <Override PartName="/ppt/slideLayouts/slideLayout42.xml" ContentType="application/vnd.openxmlformats-officedocument.presentationml.slideLayout+xml"/>
  <Override PartName="/ppt/slideLayouts/slideLayout39.xml" ContentType="application/vnd.openxmlformats-officedocument.presentationml.slideLayout+xml"/>
  <Override PartName="/ppt/embeddings/oleObject8.bin" ContentType="application/vnd.openxmlformats-officedocument.oleObject"/>
  <Override PartName="/ppt/notesSlides/notesSlide5.xml" ContentType="application/vnd.openxmlformats-officedocument.presentationml.notesSlide+xml"/>
  <Default Extension="pict" ContentType="image/pict"/>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slideLayouts/slideLayout46.xml" ContentType="application/vnd.openxmlformats-officedocument.presentationml.slideLayout+xml"/>
  <Override PartName="/ppt/slideLayouts/slideLayout27.xml" ContentType="application/vnd.openxmlformats-officedocument.presentationml.slideLayout+xml"/>
  <Override PartName="/ppt/embeddings/Microsoft_Equation1.bin" ContentType="application/vnd.openxmlformats-officedocument.oleObject"/>
  <Override PartName="/ppt/embeddings/oleObject1.bin" ContentType="application/vnd.openxmlformats-officedocument.oleObject"/>
  <Default Extension="pdf" ContentType="application/pdf"/>
  <Override PartName="/ppt/slideLayouts/slideLayout32.xml" ContentType="application/vnd.openxmlformats-officedocument.presentationml.slideLayout+xml"/>
  <Override PartName="/ppt/slideLayouts/slideLayout13.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9" r:id="rId1"/>
    <p:sldMasterId id="2147483691" r:id="rId2"/>
    <p:sldMasterId id="2147483703" r:id="rId3"/>
    <p:sldMasterId id="2147483715" r:id="rId4"/>
  </p:sldMasterIdLst>
  <p:notesMasterIdLst>
    <p:notesMasterId r:id="rId47"/>
  </p:notesMasterIdLst>
  <p:handoutMasterIdLst>
    <p:handoutMasterId r:id="rId48"/>
  </p:handoutMasterIdLst>
  <p:sldIdLst>
    <p:sldId id="521" r:id="rId5"/>
    <p:sldId id="523" r:id="rId6"/>
    <p:sldId id="524" r:id="rId7"/>
    <p:sldId id="377" r:id="rId8"/>
    <p:sldId id="519" r:id="rId9"/>
    <p:sldId id="532" r:id="rId10"/>
    <p:sldId id="378" r:id="rId11"/>
    <p:sldId id="483" r:id="rId12"/>
    <p:sldId id="533" r:id="rId13"/>
    <p:sldId id="526" r:id="rId14"/>
    <p:sldId id="481" r:id="rId15"/>
    <p:sldId id="383" r:id="rId16"/>
    <p:sldId id="392" r:id="rId17"/>
    <p:sldId id="399" r:id="rId18"/>
    <p:sldId id="401" r:id="rId19"/>
    <p:sldId id="385" r:id="rId20"/>
    <p:sldId id="391" r:id="rId21"/>
    <p:sldId id="482" r:id="rId22"/>
    <p:sldId id="386" r:id="rId23"/>
    <p:sldId id="387" r:id="rId24"/>
    <p:sldId id="503" r:id="rId25"/>
    <p:sldId id="500" r:id="rId26"/>
    <p:sldId id="527" r:id="rId27"/>
    <p:sldId id="502" r:id="rId28"/>
    <p:sldId id="504" r:id="rId29"/>
    <p:sldId id="513" r:id="rId30"/>
    <p:sldId id="505" r:id="rId31"/>
    <p:sldId id="506" r:id="rId32"/>
    <p:sldId id="512" r:id="rId33"/>
    <p:sldId id="529" r:id="rId34"/>
    <p:sldId id="530" r:id="rId35"/>
    <p:sldId id="509" r:id="rId36"/>
    <p:sldId id="510" r:id="rId37"/>
    <p:sldId id="511" r:id="rId38"/>
    <p:sldId id="514" r:id="rId39"/>
    <p:sldId id="516" r:id="rId40"/>
    <p:sldId id="515" r:id="rId41"/>
    <p:sldId id="517" r:id="rId42"/>
    <p:sldId id="528" r:id="rId43"/>
    <p:sldId id="518" r:id="rId44"/>
    <p:sldId id="394" r:id="rId45"/>
    <p:sldId id="525" r:id="rId46"/>
  </p:sldIdLst>
  <p:sldSz cx="9601200" cy="7315200"/>
  <p:notesSz cx="7099300" cy="10234613"/>
  <p:defaultTextStyle>
    <a:defPPr>
      <a:defRPr lang="en-US"/>
    </a:defPPr>
    <a:lvl1pPr algn="ctr" rtl="0" fontAlgn="base">
      <a:spcBef>
        <a:spcPct val="0"/>
      </a:spcBef>
      <a:spcAft>
        <a:spcPct val="0"/>
      </a:spcAft>
      <a:defRPr sz="3800" kern="1200">
        <a:solidFill>
          <a:schemeClr val="tx1"/>
        </a:solidFill>
        <a:latin typeface="Arial" charset="0"/>
        <a:ea typeface="Arial" charset="0"/>
        <a:cs typeface="Arial" charset="0"/>
      </a:defRPr>
    </a:lvl1pPr>
    <a:lvl2pPr marL="483219" algn="ctr" rtl="0" fontAlgn="base">
      <a:spcBef>
        <a:spcPct val="0"/>
      </a:spcBef>
      <a:spcAft>
        <a:spcPct val="0"/>
      </a:spcAft>
      <a:defRPr sz="3800" kern="1200">
        <a:solidFill>
          <a:schemeClr val="tx1"/>
        </a:solidFill>
        <a:latin typeface="Arial" charset="0"/>
        <a:ea typeface="Arial" charset="0"/>
        <a:cs typeface="Arial" charset="0"/>
      </a:defRPr>
    </a:lvl2pPr>
    <a:lvl3pPr marL="966440" algn="ctr" rtl="0" fontAlgn="base">
      <a:spcBef>
        <a:spcPct val="0"/>
      </a:spcBef>
      <a:spcAft>
        <a:spcPct val="0"/>
      </a:spcAft>
      <a:defRPr sz="3800" kern="1200">
        <a:solidFill>
          <a:schemeClr val="tx1"/>
        </a:solidFill>
        <a:latin typeface="Arial" charset="0"/>
        <a:ea typeface="Arial" charset="0"/>
        <a:cs typeface="Arial" charset="0"/>
      </a:defRPr>
    </a:lvl3pPr>
    <a:lvl4pPr marL="1449658" algn="ctr" rtl="0" fontAlgn="base">
      <a:spcBef>
        <a:spcPct val="0"/>
      </a:spcBef>
      <a:spcAft>
        <a:spcPct val="0"/>
      </a:spcAft>
      <a:defRPr sz="3800" kern="1200">
        <a:solidFill>
          <a:schemeClr val="tx1"/>
        </a:solidFill>
        <a:latin typeface="Arial" charset="0"/>
        <a:ea typeface="Arial" charset="0"/>
        <a:cs typeface="Arial" charset="0"/>
      </a:defRPr>
    </a:lvl4pPr>
    <a:lvl5pPr marL="1932880" algn="ctr" rtl="0" fontAlgn="base">
      <a:spcBef>
        <a:spcPct val="0"/>
      </a:spcBef>
      <a:spcAft>
        <a:spcPct val="0"/>
      </a:spcAft>
      <a:defRPr sz="3800" kern="1200">
        <a:solidFill>
          <a:schemeClr val="tx1"/>
        </a:solidFill>
        <a:latin typeface="Arial" charset="0"/>
        <a:ea typeface="Arial" charset="0"/>
        <a:cs typeface="Arial" charset="0"/>
      </a:defRPr>
    </a:lvl5pPr>
    <a:lvl6pPr marL="2416100" algn="l" defTabSz="483219" rtl="0" eaLnBrk="1" latinLnBrk="0" hangingPunct="1">
      <a:defRPr sz="3800" kern="1200">
        <a:solidFill>
          <a:schemeClr val="tx1"/>
        </a:solidFill>
        <a:latin typeface="Arial" charset="0"/>
        <a:ea typeface="Arial" charset="0"/>
        <a:cs typeface="Arial" charset="0"/>
      </a:defRPr>
    </a:lvl6pPr>
    <a:lvl7pPr marL="2899321" algn="l" defTabSz="483219" rtl="0" eaLnBrk="1" latinLnBrk="0" hangingPunct="1">
      <a:defRPr sz="3800" kern="1200">
        <a:solidFill>
          <a:schemeClr val="tx1"/>
        </a:solidFill>
        <a:latin typeface="Arial" charset="0"/>
        <a:ea typeface="Arial" charset="0"/>
        <a:cs typeface="Arial" charset="0"/>
      </a:defRPr>
    </a:lvl7pPr>
    <a:lvl8pPr marL="3382540" algn="l" defTabSz="483219" rtl="0" eaLnBrk="1" latinLnBrk="0" hangingPunct="1">
      <a:defRPr sz="3800" kern="1200">
        <a:solidFill>
          <a:schemeClr val="tx1"/>
        </a:solidFill>
        <a:latin typeface="Arial" charset="0"/>
        <a:ea typeface="Arial" charset="0"/>
        <a:cs typeface="Arial" charset="0"/>
      </a:defRPr>
    </a:lvl8pPr>
    <a:lvl9pPr marL="3865760" algn="l" defTabSz="483219" rtl="0" eaLnBrk="1" latinLnBrk="0" hangingPunct="1">
      <a:defRPr sz="3800"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clrMru>
    <a:srgbClr val="CC99FF"/>
    <a:srgbClr val="9999FF"/>
    <a:srgbClr val="FFCC66"/>
    <a:srgbClr val="FF66FF"/>
    <a:srgbClr val="00FFFF"/>
    <a:srgbClr val="FF0000"/>
    <a:srgbClr val="CC0000"/>
    <a:srgbClr val="A5002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2975" autoAdjust="0"/>
  </p:normalViewPr>
  <p:slideViewPr>
    <p:cSldViewPr>
      <p:cViewPr>
        <p:scale>
          <a:sx n="100" d="100"/>
          <a:sy n="100" d="100"/>
        </p:scale>
        <p:origin x="-880" y="-88"/>
      </p:cViewPr>
      <p:guideLst>
        <p:guide orient="horz" pos="2280"/>
        <p:guide pos="3024"/>
      </p:guideLst>
    </p:cSldViewPr>
  </p:slideViewPr>
  <p:notesTextViewPr>
    <p:cViewPr>
      <p:scale>
        <a:sx n="100" d="100"/>
        <a:sy n="100" d="100"/>
      </p:scale>
      <p:origin x="0" y="0"/>
    </p:cViewPr>
  </p:notesTextViewPr>
  <p:gridSpacing cx="39327138" cy="3932713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 Id="rId2" Type="http://schemas.openxmlformats.org/officeDocument/2006/relationships/image" Target="../media/image15.pict"/></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8.wmf"/><Relationship Id="rId4" Type="http://schemas.openxmlformats.org/officeDocument/2006/relationships/image" Target="../media/image19.wmf"/><Relationship Id="rId5" Type="http://schemas.openxmlformats.org/officeDocument/2006/relationships/image" Target="../media/image20.wmf"/><Relationship Id="rId6" Type="http://schemas.openxmlformats.org/officeDocument/2006/relationships/image" Target="../media/image21.wmf"/><Relationship Id="rId7" Type="http://schemas.openxmlformats.org/officeDocument/2006/relationships/image" Target="../media/image22.wmf"/><Relationship Id="rId8" Type="http://schemas.openxmlformats.org/officeDocument/2006/relationships/image" Target="../media/image23.wmf"/><Relationship Id="rId9" Type="http://schemas.openxmlformats.org/officeDocument/2006/relationships/image" Target="../media/image24.wmf"/><Relationship Id="rId1" Type="http://schemas.openxmlformats.org/officeDocument/2006/relationships/image" Target="../media/image16.wmf"/><Relationship Id="rId2"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pict"/></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pPr>
              <a:defRPr/>
            </a:pPr>
            <a:fld id="{A383AA06-5B2C-B844-BD9B-9B3A4EB17B04}" type="datetime1">
              <a:rPr lang="en-US"/>
              <a:pPr>
                <a:defRPr/>
              </a:pPr>
              <a:t>12/3/12</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pPr>
              <a:defRPr/>
            </a:pPr>
            <a:fld id="{2BFF5211-EE09-C64D-B4BA-A5AEAE2A646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26" tIns="49512" rIns="99026" bIns="49512" numCol="1" anchor="t" anchorCtr="0" compatLnSpc="1">
            <a:prstTxWarp prst="textNoShape">
              <a:avLst/>
            </a:prstTxWarp>
          </a:bodyPr>
          <a:lstStyle>
            <a:lvl1pPr algn="l" defTabSz="990600">
              <a:defRPr sz="1400"/>
            </a:lvl1pPr>
          </a:lstStyle>
          <a:p>
            <a:pPr>
              <a:defRPr/>
            </a:pPr>
            <a:endParaRPr lang="en-US"/>
          </a:p>
        </p:txBody>
      </p:sp>
      <p:sp>
        <p:nvSpPr>
          <p:cNvPr id="8195"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26" tIns="49512" rIns="99026" bIns="49512" numCol="1" anchor="t" anchorCtr="0" compatLnSpc="1">
            <a:prstTxWarp prst="textNoShape">
              <a:avLst/>
            </a:prstTxWarp>
          </a:bodyPr>
          <a:lstStyle>
            <a:lvl1pPr algn="r" defTabSz="990600">
              <a:defRPr sz="1400"/>
            </a:lvl1pPr>
          </a:lstStyle>
          <a:p>
            <a:pPr>
              <a:defRPr/>
            </a:pPr>
            <a:endParaRPr lang="en-US"/>
          </a:p>
        </p:txBody>
      </p:sp>
      <p:sp>
        <p:nvSpPr>
          <p:cNvPr id="16388" name="Rectangle 4"/>
          <p:cNvSpPr>
            <a:spLocks noGrp="1" noRot="1" noChangeAspect="1" noChangeArrowheads="1" noTextEdit="1"/>
          </p:cNvSpPr>
          <p:nvPr>
            <p:ph type="sldImg" idx="2"/>
          </p:nvPr>
        </p:nvSpPr>
        <p:spPr bwMode="auto">
          <a:xfrm>
            <a:off x="1031875" y="768350"/>
            <a:ext cx="5038725" cy="38385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9613" y="4862513"/>
            <a:ext cx="5680075" cy="4603750"/>
          </a:xfrm>
          <a:prstGeom prst="rect">
            <a:avLst/>
          </a:prstGeom>
          <a:noFill/>
          <a:ln w="9525">
            <a:noFill/>
            <a:miter lim="800000"/>
            <a:headEnd/>
            <a:tailEnd/>
          </a:ln>
          <a:effectLst/>
        </p:spPr>
        <p:txBody>
          <a:bodyPr vert="horz" wrap="square" lIns="99026" tIns="49512" rIns="99026" bIns="4951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26" tIns="49512" rIns="99026" bIns="49512" numCol="1" anchor="b" anchorCtr="0" compatLnSpc="1">
            <a:prstTxWarp prst="textNoShape">
              <a:avLst/>
            </a:prstTxWarp>
          </a:bodyPr>
          <a:lstStyle>
            <a:lvl1pPr algn="l" defTabSz="990600">
              <a:defRPr sz="1400"/>
            </a:lvl1pPr>
          </a:lstStyle>
          <a:p>
            <a:pPr>
              <a:defRPr/>
            </a:pPr>
            <a:endParaRPr lang="en-US"/>
          </a:p>
        </p:txBody>
      </p:sp>
      <p:sp>
        <p:nvSpPr>
          <p:cNvPr id="8199"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26" tIns="49512" rIns="99026" bIns="49512" numCol="1" anchor="b" anchorCtr="0" compatLnSpc="1">
            <a:prstTxWarp prst="textNoShape">
              <a:avLst/>
            </a:prstTxWarp>
          </a:bodyPr>
          <a:lstStyle>
            <a:lvl1pPr algn="r" defTabSz="990600">
              <a:defRPr sz="1400"/>
            </a:lvl1pPr>
          </a:lstStyle>
          <a:p>
            <a:pPr>
              <a:defRPr/>
            </a:pPr>
            <a:fld id="{9A0326B8-ED92-F346-B3CD-DE49AD6EFC0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300" kern="1200">
        <a:solidFill>
          <a:schemeClr val="tx1"/>
        </a:solidFill>
        <a:latin typeface="Arial" charset="0"/>
        <a:ea typeface="Arial" charset="0"/>
        <a:cs typeface="Arial" charset="0"/>
      </a:defRPr>
    </a:lvl1pPr>
    <a:lvl2pPr marL="483219" algn="l" rtl="0" eaLnBrk="0" fontAlgn="base" hangingPunct="0">
      <a:spcBef>
        <a:spcPct val="30000"/>
      </a:spcBef>
      <a:spcAft>
        <a:spcPct val="0"/>
      </a:spcAft>
      <a:defRPr sz="1300" kern="1200">
        <a:solidFill>
          <a:schemeClr val="tx1"/>
        </a:solidFill>
        <a:latin typeface="Arial" charset="0"/>
        <a:ea typeface="Arial" charset="0"/>
        <a:cs typeface="Arial" charset="0"/>
      </a:defRPr>
    </a:lvl2pPr>
    <a:lvl3pPr marL="966440" algn="l" rtl="0" eaLnBrk="0" fontAlgn="base" hangingPunct="0">
      <a:spcBef>
        <a:spcPct val="30000"/>
      </a:spcBef>
      <a:spcAft>
        <a:spcPct val="0"/>
      </a:spcAft>
      <a:defRPr sz="1300" kern="1200">
        <a:solidFill>
          <a:schemeClr val="tx1"/>
        </a:solidFill>
        <a:latin typeface="Arial" charset="0"/>
        <a:ea typeface="Arial" charset="0"/>
        <a:cs typeface="Arial" charset="0"/>
      </a:defRPr>
    </a:lvl3pPr>
    <a:lvl4pPr marL="1449658" algn="l" rtl="0" eaLnBrk="0" fontAlgn="base" hangingPunct="0">
      <a:spcBef>
        <a:spcPct val="30000"/>
      </a:spcBef>
      <a:spcAft>
        <a:spcPct val="0"/>
      </a:spcAft>
      <a:defRPr sz="1300" kern="1200">
        <a:solidFill>
          <a:schemeClr val="tx1"/>
        </a:solidFill>
        <a:latin typeface="Arial" charset="0"/>
        <a:ea typeface="Arial" charset="0"/>
        <a:cs typeface="Arial" charset="0"/>
      </a:defRPr>
    </a:lvl4pPr>
    <a:lvl5pPr marL="1932880" algn="l" rtl="0" eaLnBrk="0" fontAlgn="base" hangingPunct="0">
      <a:spcBef>
        <a:spcPct val="30000"/>
      </a:spcBef>
      <a:spcAft>
        <a:spcPct val="0"/>
      </a:spcAft>
      <a:defRPr sz="1300" kern="1200">
        <a:solidFill>
          <a:schemeClr val="tx1"/>
        </a:solidFill>
        <a:latin typeface="Arial" charset="0"/>
        <a:ea typeface="Arial" charset="0"/>
        <a:cs typeface="Arial" charset="0"/>
      </a:defRPr>
    </a:lvl5pPr>
    <a:lvl6pPr marL="2416100" algn="l" defTabSz="483219" rtl="0" eaLnBrk="1" latinLnBrk="0" hangingPunct="1">
      <a:defRPr sz="1300" kern="1200">
        <a:solidFill>
          <a:schemeClr val="tx1"/>
        </a:solidFill>
        <a:latin typeface="+mn-lt"/>
        <a:ea typeface="+mn-ea"/>
        <a:cs typeface="+mn-cs"/>
      </a:defRPr>
    </a:lvl6pPr>
    <a:lvl7pPr marL="2899321" algn="l" defTabSz="483219" rtl="0" eaLnBrk="1" latinLnBrk="0" hangingPunct="1">
      <a:defRPr sz="1300" kern="1200">
        <a:solidFill>
          <a:schemeClr val="tx1"/>
        </a:solidFill>
        <a:latin typeface="+mn-lt"/>
        <a:ea typeface="+mn-ea"/>
        <a:cs typeface="+mn-cs"/>
      </a:defRPr>
    </a:lvl7pPr>
    <a:lvl8pPr marL="3382540" algn="l" defTabSz="483219" rtl="0" eaLnBrk="1" latinLnBrk="0" hangingPunct="1">
      <a:defRPr sz="1300" kern="1200">
        <a:solidFill>
          <a:schemeClr val="tx1"/>
        </a:solidFill>
        <a:latin typeface="+mn-lt"/>
        <a:ea typeface="+mn-ea"/>
        <a:cs typeface="+mn-cs"/>
      </a:defRPr>
    </a:lvl8pPr>
    <a:lvl9pPr marL="3865760" algn="l" defTabSz="483219"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2EAF136E-AF78-E24A-84BD-87DDDB3A62A1}" type="slidenum">
              <a:rPr lang="en-US"/>
              <a:pPr/>
              <a:t>5</a:t>
            </a:fld>
            <a:endParaRPr lang="en-US"/>
          </a:p>
        </p:txBody>
      </p:sp>
      <p:sp>
        <p:nvSpPr>
          <p:cNvPr id="22531" name="Rectangle 2"/>
          <p:cNvSpPr>
            <a:spLocks noGrp="1" noRot="1" noChangeAspect="1" noChangeArrowheads="1" noTextEdit="1"/>
          </p:cNvSpPr>
          <p:nvPr>
            <p:ph type="sldImg"/>
          </p:nvPr>
        </p:nvSpPr>
        <p:spPr>
          <a:xfrm>
            <a:off x="1031875" y="768350"/>
            <a:ext cx="5038725" cy="3838575"/>
          </a:xfrm>
          <a:ln/>
        </p:spPr>
      </p:sp>
      <p:sp>
        <p:nvSpPr>
          <p:cNvPr id="2253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031875" y="768350"/>
            <a:ext cx="5035550" cy="3836988"/>
          </a:xfrm>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9CC004BC-B5C8-43FC-AF4B-4E0100CB745D}" type="slidenum">
              <a:rPr lang="en-US" smtClean="0"/>
              <a:pPr/>
              <a:t>42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22288379"/>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48AAF4E2-07DB-5A4B-B9BD-C4B1FF68FFB7}" type="slidenum">
              <a:rPr lang="en-US"/>
              <a:pPr/>
              <a:t>12</a:t>
            </a:fld>
            <a:endParaRPr lang="en-US"/>
          </a:p>
        </p:txBody>
      </p:sp>
      <p:sp>
        <p:nvSpPr>
          <p:cNvPr id="28675" name="Rectangle 2"/>
          <p:cNvSpPr>
            <a:spLocks noGrp="1" noRot="1" noChangeAspect="1" noChangeArrowheads="1" noTextEdit="1"/>
          </p:cNvSpPr>
          <p:nvPr>
            <p:ph type="sldImg"/>
          </p:nvPr>
        </p:nvSpPr>
        <p:spPr>
          <a:xfrm>
            <a:off x="1031875" y="768350"/>
            <a:ext cx="5038725" cy="3838575"/>
          </a:xfrm>
          <a:ln/>
        </p:spPr>
      </p:sp>
      <p:sp>
        <p:nvSpPr>
          <p:cNvPr id="28676" name="Rectangle 3"/>
          <p:cNvSpPr>
            <a:spLocks noGrp="1" noChangeArrowheads="1"/>
          </p:cNvSpPr>
          <p:nvPr>
            <p:ph type="body" idx="1"/>
          </p:nvPr>
        </p:nvSpPr>
        <p:spPr>
          <a:noFill/>
          <a:ln/>
        </p:spPr>
        <p:txBody>
          <a:bodyPr/>
          <a:lstStyle/>
          <a:p>
            <a:pPr eaLnBrk="1" hangingPunct="1"/>
            <a:r>
              <a:rPr lang="en-US"/>
              <a:t>Disruption enhancement factor has a value around 1.5 for the ILC</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r>
              <a:rPr lang="en-US" dirty="0" smtClean="0"/>
              <a:t>Will come back to these</a:t>
            </a:r>
            <a:r>
              <a:rPr lang="en-US" baseline="0" dirty="0" smtClean="0"/>
              <a:t> issues tomorrow…</a:t>
            </a:r>
          </a:p>
          <a:p>
            <a:endParaRPr lang="en-US" dirty="0"/>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r>
              <a:rPr lang="en-US" dirty="0" smtClean="0"/>
              <a:t>Will come back to these</a:t>
            </a:r>
            <a:r>
              <a:rPr lang="en-US" baseline="0" dirty="0" smtClean="0"/>
              <a:t> issues tomorrow…</a:t>
            </a:r>
          </a:p>
          <a:p>
            <a:endParaRPr lang="en-US" dirty="0"/>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r>
              <a:rPr lang="en-US" dirty="0" smtClean="0"/>
              <a:t>Will come back to these</a:t>
            </a:r>
            <a:r>
              <a:rPr lang="en-US" baseline="0" dirty="0" smtClean="0"/>
              <a:t> issues tomorrow…</a:t>
            </a:r>
          </a:p>
          <a:p>
            <a:endParaRPr lang="en-US" dirty="0"/>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25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r>
              <a:rPr lang="en-US" dirty="0" smtClean="0"/>
              <a:t>Will come back to these</a:t>
            </a:r>
            <a:r>
              <a:rPr lang="en-US" baseline="0" dirty="0" smtClean="0"/>
              <a:t> issues tomorrow…</a:t>
            </a:r>
          </a:p>
          <a:p>
            <a:endParaRPr lang="en-US" dirty="0"/>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r>
              <a:rPr lang="en-US" dirty="0" smtClean="0"/>
              <a:t>Will come back to these</a:t>
            </a:r>
            <a:r>
              <a:rPr lang="en-US" baseline="0" dirty="0" smtClean="0"/>
              <a:t> issues tomorrow…</a:t>
            </a:r>
          </a:p>
          <a:p>
            <a:endParaRPr lang="en-US" dirty="0"/>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27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5"/>
          <p:cNvSpPr>
            <a:spLocks noGrp="1" noChangeArrowheads="1"/>
          </p:cNvSpPr>
          <p:nvPr>
            <p:ph type="sldNum" sz="quarter" idx="5"/>
          </p:nvPr>
        </p:nvSpPr>
        <p:spPr>
          <a:noFill/>
        </p:spPr>
        <p:txBody>
          <a:bodyPr/>
          <a:lstStyle/>
          <a:p>
            <a:fld id="{62D50BC1-8441-4341-A8DB-F725E57F569A}" type="slidenum">
              <a:rPr lang="en-US"/>
              <a:pPr/>
              <a:t>29</a:t>
            </a:fld>
            <a:endParaRPr lang="en-US"/>
          </a:p>
        </p:txBody>
      </p:sp>
      <p:sp>
        <p:nvSpPr>
          <p:cNvPr id="38915" name="Rectangle 2"/>
          <p:cNvSpPr>
            <a:spLocks noGrp="1" noRot="1" noChangeAspect="1" noChangeArrowheads="1" noTextEdit="1"/>
          </p:cNvSpPr>
          <p:nvPr>
            <p:ph type="sldImg"/>
          </p:nvPr>
        </p:nvSpPr>
        <p:spPr>
          <a:xfrm>
            <a:off x="1031875" y="768350"/>
            <a:ext cx="5038725" cy="3838575"/>
          </a:xfrm>
          <a:ln/>
        </p:spPr>
      </p:sp>
      <p:sp>
        <p:nvSpPr>
          <p:cNvPr id="38916"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1875" y="768350"/>
            <a:ext cx="5038725" cy="3838575"/>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A0326B8-ED92-F346-B3CD-DE49AD6EFC0B}" type="slidenum">
              <a:rPr lang="en-US" smtClean="0"/>
              <a:pPr>
                <a:defRPr/>
              </a:pPr>
              <a:t>41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eg"/><Relationship Id="rId3"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5"/>
          <p:cNvSpPr>
            <a:spLocks noChangeShapeType="1"/>
          </p:cNvSpPr>
          <p:nvPr/>
        </p:nvSpPr>
        <p:spPr bwMode="auto">
          <a:xfrm>
            <a:off x="3" y="7071360"/>
            <a:ext cx="9597866" cy="0"/>
          </a:xfrm>
          <a:prstGeom prst="line">
            <a:avLst/>
          </a:prstGeom>
          <a:noFill/>
          <a:ln w="38100">
            <a:solidFill>
              <a:srgbClr val="B31B1B"/>
            </a:solidFill>
            <a:round/>
            <a:headEnd/>
            <a:tailEnd/>
          </a:ln>
          <a:effectLst/>
        </p:spPr>
        <p:txBody>
          <a:bodyPr lIns="96644" tIns="48322" rIns="96644" bIns="48322">
            <a:prstTxWarp prst="textNoShape">
              <a:avLst/>
            </a:prstTxWarp>
          </a:bodyPr>
          <a:lstStyle/>
          <a:p>
            <a:pPr>
              <a:defRPr/>
            </a:pPr>
            <a:endParaRPr lang="en-US"/>
          </a:p>
        </p:txBody>
      </p:sp>
      <p:sp>
        <p:nvSpPr>
          <p:cNvPr id="5" name="Rectangle 6"/>
          <p:cNvSpPr>
            <a:spLocks noChangeArrowheads="1"/>
          </p:cNvSpPr>
          <p:nvPr/>
        </p:nvSpPr>
        <p:spPr bwMode="auto">
          <a:xfrm>
            <a:off x="4703660" y="2926818"/>
            <a:ext cx="193883" cy="689411"/>
          </a:xfrm>
          <a:prstGeom prst="rect">
            <a:avLst/>
          </a:prstGeom>
          <a:noFill/>
          <a:ln w="9525">
            <a:noFill/>
            <a:miter lim="800000"/>
            <a:headEnd/>
            <a:tailEnd/>
          </a:ln>
          <a:effectLst/>
        </p:spPr>
        <p:txBody>
          <a:bodyPr wrap="none" lIns="96644" tIns="48322" rIns="96644" bIns="48322" anchor="ctr">
            <a:prstTxWarp prst="textNoShape">
              <a:avLst/>
            </a:prstTxWarp>
            <a:spAutoFit/>
          </a:bodyPr>
          <a:lstStyle/>
          <a:p>
            <a:pPr>
              <a:defRPr/>
            </a:pPr>
            <a:endParaRPr lang="en-US"/>
          </a:p>
        </p:txBody>
      </p:sp>
      <p:pic>
        <p:nvPicPr>
          <p:cNvPr id="6" name="Picture 2" descr="New 36in Header"/>
          <p:cNvPicPr>
            <a:picLocks noChangeAspect="1" noChangeArrowheads="1"/>
          </p:cNvPicPr>
          <p:nvPr userDrawn="1"/>
        </p:nvPicPr>
        <p:blipFill>
          <a:blip r:embed="rId2"/>
          <a:srcRect l="81059" b="22221"/>
          <a:stretch>
            <a:fillRect/>
          </a:stretch>
        </p:blipFill>
        <p:spPr bwMode="auto">
          <a:xfrm>
            <a:off x="6720840" y="0"/>
            <a:ext cx="2880360" cy="568960"/>
          </a:xfrm>
          <a:prstGeom prst="rect">
            <a:avLst/>
          </a:prstGeom>
          <a:noFill/>
          <a:ln w="9525">
            <a:noFill/>
            <a:miter lim="800000"/>
            <a:headEnd/>
            <a:tailEnd/>
          </a:ln>
        </p:spPr>
      </p:pic>
      <p:pic>
        <p:nvPicPr>
          <p:cNvPr id="7" name="Picture 2" descr="New 36in Header"/>
          <p:cNvPicPr>
            <a:picLocks noChangeAspect="1" noChangeArrowheads="1"/>
          </p:cNvPicPr>
          <p:nvPr userDrawn="1"/>
        </p:nvPicPr>
        <p:blipFill>
          <a:blip r:embed="rId2"/>
          <a:srcRect b="22221"/>
          <a:stretch>
            <a:fillRect/>
          </a:stretch>
        </p:blipFill>
        <p:spPr bwMode="auto">
          <a:xfrm>
            <a:off x="3" y="0"/>
            <a:ext cx="6810851" cy="568960"/>
          </a:xfrm>
          <a:prstGeom prst="rect">
            <a:avLst/>
          </a:prstGeom>
          <a:noFill/>
          <a:ln w="9525">
            <a:noFill/>
            <a:miter lim="800000"/>
            <a:headEnd/>
            <a:tailEnd/>
          </a:ln>
        </p:spPr>
      </p:pic>
      <p:grpSp>
        <p:nvGrpSpPr>
          <p:cNvPr id="8" name="Group 9"/>
          <p:cNvGrpSpPr>
            <a:grpSpLocks/>
          </p:cNvGrpSpPr>
          <p:nvPr userDrawn="1"/>
        </p:nvGrpSpPr>
        <p:grpSpPr bwMode="auto">
          <a:xfrm>
            <a:off x="0" y="0"/>
            <a:ext cx="2880360" cy="568960"/>
            <a:chOff x="2133600" y="3810001"/>
            <a:chExt cx="2743200" cy="533399"/>
          </a:xfrm>
        </p:grpSpPr>
        <p:pic>
          <p:nvPicPr>
            <p:cNvPr id="9" name="Picture 2" descr="New 36in Header"/>
            <p:cNvPicPr>
              <a:picLocks noChangeAspect="1" noChangeArrowheads="1"/>
            </p:cNvPicPr>
            <p:nvPr userDrawn="1"/>
          </p:nvPicPr>
          <p:blipFill>
            <a:blip r:embed="rId2"/>
            <a:srcRect l="81059" b="22221"/>
            <a:stretch>
              <a:fillRect/>
            </a:stretch>
          </p:blipFill>
          <p:spPr bwMode="auto">
            <a:xfrm>
              <a:off x="2133600" y="3810001"/>
              <a:ext cx="2743200" cy="533399"/>
            </a:xfrm>
            <a:prstGeom prst="rect">
              <a:avLst/>
            </a:prstGeom>
            <a:noFill/>
            <a:ln w="9525">
              <a:noFill/>
              <a:miter lim="800000"/>
              <a:headEnd/>
              <a:tailEnd/>
            </a:ln>
          </p:spPr>
        </p:pic>
        <p:pic>
          <p:nvPicPr>
            <p:cNvPr id="10" name="Picture 15" descr="CUCLASSE 3line White.png"/>
            <p:cNvPicPr>
              <a:picLocks noChangeAspect="1"/>
            </p:cNvPicPr>
            <p:nvPr userDrawn="1"/>
          </p:nvPicPr>
          <p:blipFill>
            <a:blip r:embed="rId3"/>
            <a:srcRect/>
            <a:stretch>
              <a:fillRect/>
            </a:stretch>
          </p:blipFill>
          <p:spPr bwMode="auto">
            <a:xfrm>
              <a:off x="2209800" y="3818275"/>
              <a:ext cx="2287931" cy="516851"/>
            </a:xfrm>
            <a:prstGeom prst="rect">
              <a:avLst/>
            </a:prstGeom>
            <a:noFill/>
            <a:ln w="9525">
              <a:noFill/>
              <a:miter lim="800000"/>
              <a:headEnd/>
              <a:tailEnd/>
            </a:ln>
          </p:spPr>
        </p:pic>
      </p:grpSp>
      <p:sp>
        <p:nvSpPr>
          <p:cNvPr id="5123" name="Rectangle 3"/>
          <p:cNvSpPr>
            <a:spLocks noGrp="1" noChangeArrowheads="1"/>
          </p:cNvSpPr>
          <p:nvPr>
            <p:ph type="ctrTitle"/>
          </p:nvPr>
        </p:nvSpPr>
        <p:spPr>
          <a:xfrm>
            <a:off x="640080" y="1137920"/>
            <a:ext cx="8161020" cy="1219200"/>
          </a:xfrm>
        </p:spPr>
        <p:txBody>
          <a:bodyPr/>
          <a:lstStyle>
            <a:lvl1pPr>
              <a:defRPr>
                <a:solidFill>
                  <a:schemeClr val="accent2"/>
                </a:solidFill>
              </a:defRPr>
            </a:lvl1pPr>
          </a:lstStyle>
          <a:p>
            <a:r>
              <a:rPr lang="en-US"/>
              <a:t>Click to edit Master title style</a:t>
            </a:r>
          </a:p>
        </p:txBody>
      </p:sp>
      <p:sp>
        <p:nvSpPr>
          <p:cNvPr id="5124" name="Rectangle 4"/>
          <p:cNvSpPr>
            <a:spLocks noGrp="1" noChangeArrowheads="1"/>
          </p:cNvSpPr>
          <p:nvPr>
            <p:ph type="subTitle" idx="1"/>
          </p:nvPr>
        </p:nvSpPr>
        <p:spPr>
          <a:xfrm>
            <a:off x="1440180" y="3576320"/>
            <a:ext cx="6720840" cy="2438400"/>
          </a:xfrm>
        </p:spPr>
        <p:txBody>
          <a:bodyPr/>
          <a:lstStyle>
            <a:lvl1pPr algn="ctr">
              <a:defRPr>
                <a:solidFill>
                  <a:srgbClr val="B40022"/>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B72D90-C8D6-F445-975C-6E03FBC449D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0900" y="0"/>
            <a:ext cx="2400300" cy="70713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7040880" cy="70713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BF61BA-9F1B-2140-B749-D63B3D86354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0060" y="0"/>
            <a:ext cx="8721090" cy="65024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061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FA6094-8E71-AD45-B76C-19BED64B05B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0060" y="0"/>
            <a:ext cx="8721090" cy="65024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80610" y="650240"/>
            <a:ext cx="4720590" cy="3129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80610" y="3942080"/>
            <a:ext cx="4720590" cy="3129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BDAAEA3-C3F0-194C-A88B-C0C48C7F75F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0070" y="1463040"/>
            <a:ext cx="8244230" cy="1950720"/>
          </a:xfrm>
          <a:ln>
            <a:noFill/>
          </a:ln>
        </p:spPr>
        <p:txBody>
          <a:bodyPr vert="horz" tIns="0" rIns="19304"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ubtitle 16"/>
          <p:cNvSpPr>
            <a:spLocks noGrp="1"/>
          </p:cNvSpPr>
          <p:nvPr>
            <p:ph type="subTitle" idx="1"/>
          </p:nvPr>
        </p:nvSpPr>
        <p:spPr>
          <a:xfrm>
            <a:off x="560072" y="3443772"/>
            <a:ext cx="8247431" cy="1869440"/>
          </a:xfrm>
        </p:spPr>
        <p:txBody>
          <a:bodyPr lIns="0" rIns="19304"/>
          <a:lstStyle>
            <a:lvl1pPr marL="0" marR="48257" indent="0" algn="r">
              <a:buNone/>
              <a:defRPr>
                <a:solidFill>
                  <a:schemeClr val="tx1"/>
                </a:solidFill>
              </a:defRPr>
            </a:lvl1pPr>
            <a:lvl2pPr marL="482572" indent="0" algn="ctr">
              <a:buNone/>
            </a:lvl2pPr>
            <a:lvl3pPr marL="965148" indent="0" algn="ctr">
              <a:buNone/>
            </a:lvl3pPr>
            <a:lvl4pPr marL="1447717" indent="0" algn="ctr">
              <a:buNone/>
            </a:lvl4pPr>
            <a:lvl5pPr marL="1930296" indent="0" algn="ctr">
              <a:buNone/>
            </a:lvl5pPr>
            <a:lvl6pPr marL="2412872" indent="0" algn="ctr">
              <a:buNone/>
            </a:lvl6pPr>
            <a:lvl7pPr marL="2895444" indent="0" algn="ctr">
              <a:buNone/>
            </a:lvl7pPr>
            <a:lvl8pPr marL="3378021" indent="0" algn="ctr">
              <a:buNone/>
            </a:lvl8pPr>
            <a:lvl9pPr marL="3860596" indent="0" algn="ctr">
              <a:buNone/>
            </a:lvl9pPr>
          </a:lstStyle>
          <a:p>
            <a:r>
              <a:rPr kumimoji="0" lang="it-IT" smtClean="0"/>
              <a:t>Fare clic per modificare lo stile del sottotitolo dello schema</a:t>
            </a:r>
            <a:endParaRPr kumimoji="0" lang="en-US"/>
          </a:p>
        </p:txBody>
      </p:sp>
      <p:sp>
        <p:nvSpPr>
          <p:cNvPr id="30" name="Date Placeholder 29"/>
          <p:cNvSpPr>
            <a:spLocks noGrp="1"/>
          </p:cNvSpPr>
          <p:nvPr>
            <p:ph type="dt" sz="half" idx="10"/>
          </p:nvPr>
        </p:nvSpPr>
        <p:spPr/>
        <p:txBody>
          <a:bodyPr/>
          <a:lstStyle/>
          <a:p>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Content Placeholder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Footer Placeholder 4"/>
          <p:cNvSpPr>
            <a:spLocks noGrp="1"/>
          </p:cNvSpPr>
          <p:nvPr>
            <p:ph type="ftr" sz="quarter" idx="11"/>
          </p:nvPr>
        </p:nvSpPr>
        <p:spPr>
          <a:xfrm>
            <a:off x="3472804" y="6780125"/>
            <a:ext cx="3520440" cy="389467"/>
          </a:xfrm>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56870" y="1404519"/>
            <a:ext cx="8161020" cy="145328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556870" y="2884975"/>
            <a:ext cx="8161020" cy="1610359"/>
          </a:xfrm>
        </p:spPr>
        <p:txBody>
          <a:bodyPr lIns="48257" rIns="48257" anchor="t"/>
          <a:lstStyle>
            <a:lvl1pPr marL="0" indent="0">
              <a:buNone/>
              <a:defRPr sz="2300">
                <a:solidFill>
                  <a:schemeClr val="tx1"/>
                </a:solidFill>
              </a:defRPr>
            </a:lvl1pPr>
            <a:lvl2pPr>
              <a:buNone/>
              <a:defRPr sz="1900">
                <a:solidFill>
                  <a:schemeClr val="tx1">
                    <a:tint val="75000"/>
                  </a:schemeClr>
                </a:solidFill>
              </a:defRPr>
            </a:lvl2pPr>
            <a:lvl3pPr>
              <a:buNone/>
              <a:defRPr sz="17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641080" cy="1219200"/>
          </a:xfrm>
        </p:spPr>
        <p:txBody>
          <a:bodyPr/>
          <a:lstStyle/>
          <a:p>
            <a:r>
              <a:rPr kumimoji="0" lang="it-IT" smtClean="0"/>
              <a:t>Fare clic per modificare lo stile del titolo</a:t>
            </a:r>
            <a:endParaRPr kumimoji="0" lang="en-US"/>
          </a:p>
        </p:txBody>
      </p:sp>
      <p:sp>
        <p:nvSpPr>
          <p:cNvPr id="3" name="Content Placeholder 2"/>
          <p:cNvSpPr>
            <a:spLocks noGrp="1"/>
          </p:cNvSpPr>
          <p:nvPr>
            <p:ph sz="half" idx="1"/>
          </p:nvPr>
        </p:nvSpPr>
        <p:spPr>
          <a:xfrm>
            <a:off x="480060" y="2048091"/>
            <a:ext cx="4240530" cy="4730496"/>
          </a:xfrm>
        </p:spPr>
        <p:txBody>
          <a:bodyPr/>
          <a:lstStyle>
            <a:lvl1pPr>
              <a:defRPr sz="2700"/>
            </a:lvl1pPr>
            <a:lvl2pPr>
              <a:defRPr sz="2500"/>
            </a:lvl2pPr>
            <a:lvl3pPr>
              <a:defRPr sz="2100"/>
            </a:lvl3pPr>
            <a:lvl4pPr>
              <a:defRPr sz="19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Content Placeholder 3"/>
          <p:cNvSpPr>
            <a:spLocks noGrp="1"/>
          </p:cNvSpPr>
          <p:nvPr>
            <p:ph sz="half" idx="2"/>
          </p:nvPr>
        </p:nvSpPr>
        <p:spPr>
          <a:xfrm>
            <a:off x="4880610" y="2048091"/>
            <a:ext cx="4240530" cy="4730496"/>
          </a:xfrm>
        </p:spPr>
        <p:txBody>
          <a:bodyPr/>
          <a:lstStyle>
            <a:lvl1pPr>
              <a:defRPr sz="2700"/>
            </a:lvl1pPr>
            <a:lvl2pPr>
              <a:defRPr sz="2500"/>
            </a:lvl2pPr>
            <a:lvl3pPr>
              <a:defRPr sz="2100"/>
            </a:lvl3pPr>
            <a:lvl4pPr>
              <a:defRPr sz="19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641080" cy="1219200"/>
          </a:xfrm>
        </p:spPr>
        <p:txBody>
          <a:bodyPr tIns="48257" anchor="b"/>
          <a:lstStyle>
            <a:lvl1pPr>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480060" y="1978931"/>
            <a:ext cx="4242197" cy="703309"/>
          </a:xfrm>
        </p:spPr>
        <p:txBody>
          <a:bodyPr lIns="48257" tIns="0" rIns="48257" bIns="0" anchor="ctr">
            <a:noAutofit/>
          </a:bodyP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it-IT" smtClean="0"/>
              <a:t>Fare clic per modificare stili del testo dello schema</a:t>
            </a:r>
          </a:p>
        </p:txBody>
      </p:sp>
      <p:sp>
        <p:nvSpPr>
          <p:cNvPr id="4" name="Text Placeholder 3"/>
          <p:cNvSpPr>
            <a:spLocks noGrp="1"/>
          </p:cNvSpPr>
          <p:nvPr>
            <p:ph type="body" sz="half" idx="3"/>
          </p:nvPr>
        </p:nvSpPr>
        <p:spPr>
          <a:xfrm>
            <a:off x="4877285" y="1983760"/>
            <a:ext cx="4243864" cy="698499"/>
          </a:xfrm>
        </p:spPr>
        <p:txBody>
          <a:bodyPr lIns="48257" tIns="0" rIns="48257" bIns="0" anchor="ct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it-IT" smtClean="0"/>
              <a:t>Fare clic per modificare stili del testo dello schema</a:t>
            </a:r>
          </a:p>
        </p:txBody>
      </p:sp>
      <p:sp>
        <p:nvSpPr>
          <p:cNvPr id="5" name="Content Placeholder 4"/>
          <p:cNvSpPr>
            <a:spLocks noGrp="1"/>
          </p:cNvSpPr>
          <p:nvPr>
            <p:ph sz="quarter" idx="2"/>
          </p:nvPr>
        </p:nvSpPr>
        <p:spPr>
          <a:xfrm>
            <a:off x="480060" y="2682240"/>
            <a:ext cx="4242197" cy="4102101"/>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Content Placeholder 5"/>
          <p:cNvSpPr>
            <a:spLocks noGrp="1"/>
          </p:cNvSpPr>
          <p:nvPr>
            <p:ph sz="quarter" idx="4"/>
          </p:nvPr>
        </p:nvSpPr>
        <p:spPr>
          <a:xfrm>
            <a:off x="4877285" y="2682240"/>
            <a:ext cx="4243864" cy="4102101"/>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721090" cy="1219200"/>
          </a:xfrm>
        </p:spPr>
        <p:txBody>
          <a:bodyPr vert="horz" tIns="48257"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9EBFF6-B51B-E74A-A329-63905E9F920F}"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20090" y="548642"/>
            <a:ext cx="2880360" cy="1239520"/>
          </a:xfrm>
        </p:spPr>
        <p:txBody>
          <a:bodyPr lIns="0" anchor="b">
            <a:noAutofit/>
          </a:bodyPr>
          <a:lstStyle>
            <a:lvl1pPr algn="l" rtl="0">
              <a:spcBef>
                <a:spcPct val="0"/>
              </a:spcBef>
              <a:buNone/>
              <a:defRPr sz="27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2"/>
          </p:nvPr>
        </p:nvSpPr>
        <p:spPr>
          <a:xfrm>
            <a:off x="720090" y="1788160"/>
            <a:ext cx="2880360" cy="4876800"/>
          </a:xfrm>
        </p:spPr>
        <p:txBody>
          <a:bodyPr lIns="19304" rIns="19304"/>
          <a:lstStyle>
            <a:lvl1pPr marL="0" indent="0" algn="l">
              <a:buNone/>
              <a:defRPr sz="15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it-IT" smtClean="0"/>
              <a:t>Fare clic per modificare stili del testo dello schema</a:t>
            </a:r>
          </a:p>
        </p:txBody>
      </p:sp>
      <p:sp>
        <p:nvSpPr>
          <p:cNvPr id="4" name="Content Placeholder 3"/>
          <p:cNvSpPr>
            <a:spLocks noGrp="1"/>
          </p:cNvSpPr>
          <p:nvPr>
            <p:ph sz="half" idx="1"/>
          </p:nvPr>
        </p:nvSpPr>
        <p:spPr>
          <a:xfrm>
            <a:off x="3753802" y="1788160"/>
            <a:ext cx="5367338" cy="4876800"/>
          </a:xfrm>
        </p:spPr>
        <p:txBody>
          <a:bodyPr tIns="0"/>
          <a:lstStyle>
            <a:lvl1pPr>
              <a:defRPr sz="3000"/>
            </a:lvl1pPr>
            <a:lvl2pPr>
              <a:defRPr sz="2700"/>
            </a:lvl2pPr>
            <a:lvl3pPr>
              <a:defRPr sz="2500"/>
            </a:lvl3pPr>
            <a:lvl4pPr>
              <a:defRPr sz="21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Immagine con didascalia">
    <p:spTree>
      <p:nvGrpSpPr>
        <p:cNvPr id="1" name=""/>
        <p:cNvGrpSpPr/>
        <p:nvPr/>
      </p:nvGrpSpPr>
      <p:grpSpPr>
        <a:xfrm>
          <a:off x="0" y="0"/>
          <a:ext cx="0" cy="0"/>
          <a:chOff x="0" y="0"/>
          <a:chExt cx="0" cy="0"/>
        </a:xfrm>
      </p:grpSpPr>
      <p:sp>
        <p:nvSpPr>
          <p:cNvPr id="9" name="Snip and Round Single Corner Rectangle 8"/>
          <p:cNvSpPr/>
          <p:nvPr/>
        </p:nvSpPr>
        <p:spPr>
          <a:xfrm rot="420000" flipV="1">
            <a:off x="3324041" y="1181949"/>
            <a:ext cx="5520690" cy="438912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6513" tIns="48257" rIns="96513" bIns="48257" rtlCol="0" anchor="ctr"/>
          <a:lstStyle/>
          <a:p>
            <a:pPr algn="ctr" eaLnBrk="1" latinLnBrk="0" hangingPunct="1"/>
            <a:endParaRPr kumimoji="0" lang="en-US" dirty="0"/>
          </a:p>
        </p:txBody>
      </p:sp>
      <p:sp>
        <p:nvSpPr>
          <p:cNvPr id="12" name="Right Triangle 11"/>
          <p:cNvSpPr/>
          <p:nvPr/>
        </p:nvSpPr>
        <p:spPr>
          <a:xfrm rot="420000" flipV="1">
            <a:off x="8404341" y="5717087"/>
            <a:ext cx="163220" cy="165811"/>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6513" tIns="48257" rIns="96513" bIns="48257" rtlCol="0" anchor="ctr"/>
          <a:lstStyle/>
          <a:p>
            <a:pPr algn="ctr" eaLnBrk="1" latinLnBrk="0" hangingPunct="1"/>
            <a:endParaRPr kumimoji="0" lang="en-US" dirty="0"/>
          </a:p>
        </p:txBody>
      </p:sp>
      <p:sp>
        <p:nvSpPr>
          <p:cNvPr id="2" name="Title 1"/>
          <p:cNvSpPr>
            <a:spLocks noGrp="1"/>
          </p:cNvSpPr>
          <p:nvPr>
            <p:ph type="title"/>
          </p:nvPr>
        </p:nvSpPr>
        <p:spPr>
          <a:xfrm>
            <a:off x="640080" y="1255481"/>
            <a:ext cx="2323490" cy="1688129"/>
          </a:xfrm>
        </p:spPr>
        <p:txBody>
          <a:bodyPr vert="horz" lIns="48257" tIns="48257" rIns="48257" bIns="48257" anchor="b"/>
          <a:lstStyle>
            <a:lvl1pPr algn="l">
              <a:buNone/>
              <a:defRPr sz="2100" b="1">
                <a:solidFill>
                  <a:schemeClr val="tx2"/>
                </a:solidFill>
              </a:defRPr>
            </a:lvl1pPr>
          </a:lstStyle>
          <a:p>
            <a:r>
              <a:rPr kumimoji="0" lang="it-IT" smtClean="0"/>
              <a:t>Fare clic per modificare lo stile del titolo</a:t>
            </a:r>
            <a:endParaRPr kumimoji="0" lang="en-US"/>
          </a:p>
        </p:txBody>
      </p:sp>
      <p:sp>
        <p:nvSpPr>
          <p:cNvPr id="4" name="Text Placeholder 3"/>
          <p:cNvSpPr>
            <a:spLocks noGrp="1"/>
          </p:cNvSpPr>
          <p:nvPr>
            <p:ph type="body" sz="half" idx="2"/>
          </p:nvPr>
        </p:nvSpPr>
        <p:spPr>
          <a:xfrm>
            <a:off x="640080" y="3017371"/>
            <a:ext cx="2320290" cy="2324608"/>
          </a:xfrm>
        </p:spPr>
        <p:txBody>
          <a:bodyPr lIns="67561" rIns="48257" bIns="48257" anchor="t"/>
          <a:lstStyle>
            <a:lvl1pPr marL="0" indent="0" algn="l">
              <a:spcBef>
                <a:spcPts val="264"/>
              </a:spcBef>
              <a:buFontTx/>
              <a:buNone/>
              <a:defRPr sz="1400"/>
            </a:lvl1pPr>
            <a:lvl2pPr>
              <a:defRPr sz="1300"/>
            </a:lvl2pPr>
            <a:lvl3pPr>
              <a:defRPr sz="1100"/>
            </a:lvl3pPr>
            <a:lvl4pPr>
              <a:defRPr sz="1000"/>
            </a:lvl4pPr>
            <a:lvl5pPr>
              <a:defRPr sz="1000"/>
            </a:lvl5pPr>
          </a:lstStyle>
          <a:p>
            <a:pPr lvl="0" eaLnBrk="1" latinLnBrk="0" hangingPunct="1"/>
            <a:r>
              <a:rPr kumimoji="0" lang="it-IT" smtClean="0"/>
              <a:t>Fare clic per modificare stili del testo dello schema</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481060" y="6780125"/>
            <a:ext cx="640080" cy="389467"/>
          </a:xfrm>
        </p:spPr>
        <p:txBody>
          <a:bodyPr/>
          <a:lstStyle/>
          <a:p>
            <a:fld id="{6AEB9F76-9530-4300-8742-75C38656C82A}" type="slidenum">
              <a:rPr lang="en-US" smtClean="0"/>
              <a:pPr/>
              <a:t>‹#›</a:t>
            </a:fld>
            <a:endParaRPr lang="en-US" dirty="0"/>
          </a:p>
        </p:txBody>
      </p:sp>
      <p:sp>
        <p:nvSpPr>
          <p:cNvPr id="3" name="Picture Placeholder 2"/>
          <p:cNvSpPr>
            <a:spLocks noGrp="1"/>
          </p:cNvSpPr>
          <p:nvPr>
            <p:ph type="pic" idx="1"/>
          </p:nvPr>
        </p:nvSpPr>
        <p:spPr>
          <a:xfrm rot="420000">
            <a:off x="3660083" y="1279485"/>
            <a:ext cx="4848606" cy="4194048"/>
          </a:xfrm>
          <a:prstGeom prst="rect">
            <a:avLst/>
          </a:prstGeom>
          <a:solidFill>
            <a:schemeClr val="bg2"/>
          </a:solidFill>
          <a:ln w="3000" cap="rnd">
            <a:solidFill>
              <a:srgbClr val="C0C0C0"/>
            </a:solidFill>
            <a:round/>
          </a:ln>
          <a:effectLst/>
        </p:spPr>
        <p:txBody>
          <a:bodyPr/>
          <a:lstStyle>
            <a:lvl1pPr marL="0" indent="0">
              <a:buNone/>
              <a:defRPr sz="3400"/>
            </a:lvl1pPr>
          </a:lstStyle>
          <a:p>
            <a:r>
              <a:rPr kumimoji="0" lang="it-IT" dirty="0" smtClean="0"/>
              <a:t>Fare clic sull'icona per inserire un'immagine</a:t>
            </a:r>
            <a:endParaRPr kumimoji="0" lang="en-US" dirty="0"/>
          </a:p>
        </p:txBody>
      </p:sp>
      <p:sp>
        <p:nvSpPr>
          <p:cNvPr id="10" name="Freeform 9"/>
          <p:cNvSpPr>
            <a:spLocks/>
          </p:cNvSpPr>
          <p:nvPr/>
        </p:nvSpPr>
        <p:spPr bwMode="auto">
          <a:xfrm flipV="1">
            <a:off x="-10002" y="6204373"/>
            <a:ext cx="9621203"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513" tIns="48257" rIns="96513" bIns="48257"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600575" y="6634489"/>
            <a:ext cx="5000625"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513" tIns="48257" rIns="96513" bIns="48257"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0870" y="975370"/>
            <a:ext cx="2160270" cy="5559214"/>
          </a:xfrm>
        </p:spPr>
        <p:txBody>
          <a:bodyPr vert="eaVert"/>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a:xfrm>
            <a:off x="480060" y="975370"/>
            <a:ext cx="6320790" cy="5559214"/>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tito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0070" y="1463040"/>
            <a:ext cx="8244230" cy="1950720"/>
          </a:xfrm>
          <a:ln>
            <a:noFill/>
          </a:ln>
        </p:spPr>
        <p:txBody>
          <a:bodyPr vert="horz" tIns="0" rIns="19307"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ubtitle 16"/>
          <p:cNvSpPr>
            <a:spLocks noGrp="1"/>
          </p:cNvSpPr>
          <p:nvPr>
            <p:ph type="subTitle" idx="1"/>
          </p:nvPr>
        </p:nvSpPr>
        <p:spPr>
          <a:xfrm>
            <a:off x="560072" y="3443772"/>
            <a:ext cx="8247431" cy="1869440"/>
          </a:xfrm>
        </p:spPr>
        <p:txBody>
          <a:bodyPr lIns="0" rIns="19307"/>
          <a:lstStyle>
            <a:lvl1pPr marL="0" marR="48265" indent="0" algn="r">
              <a:buNone/>
              <a:defRPr>
                <a:solidFill>
                  <a:schemeClr val="tx1"/>
                </a:solidFill>
              </a:defRPr>
            </a:lvl1pPr>
            <a:lvl2pPr marL="482658" indent="0" algn="ctr">
              <a:buNone/>
            </a:lvl2pPr>
            <a:lvl3pPr marL="965320" indent="0" algn="ctr">
              <a:buNone/>
            </a:lvl3pPr>
            <a:lvl4pPr marL="1447976" indent="0" algn="ctr">
              <a:buNone/>
            </a:lvl4pPr>
            <a:lvl5pPr marL="1930640" indent="0" algn="ctr">
              <a:buNone/>
            </a:lvl5pPr>
            <a:lvl6pPr marL="2413302" indent="0" algn="ctr">
              <a:buNone/>
            </a:lvl6pPr>
            <a:lvl7pPr marL="2895961" indent="0" algn="ctr">
              <a:buNone/>
            </a:lvl7pPr>
            <a:lvl8pPr marL="3378624" indent="0" algn="ctr">
              <a:buNone/>
            </a:lvl8pPr>
            <a:lvl9pPr marL="3861285" indent="0" algn="ctr">
              <a:buNone/>
            </a:lvl9pPr>
          </a:lstStyle>
          <a:p>
            <a:r>
              <a:rPr kumimoji="0" lang="it-IT" smtClean="0"/>
              <a:t>Fare clic per modificare lo stile del sottotitolo dello schema</a:t>
            </a:r>
            <a:endParaRPr kumimoji="0" lang="en-US"/>
          </a:p>
        </p:txBody>
      </p:sp>
      <p:sp>
        <p:nvSpPr>
          <p:cNvPr id="30" name="Date Placeholder 29"/>
          <p:cNvSpPr>
            <a:spLocks noGrp="1"/>
          </p:cNvSpPr>
          <p:nvPr>
            <p:ph type="dt" sz="half" idx="10"/>
          </p:nvPr>
        </p:nvSpPr>
        <p:spPr/>
        <p:txBody>
          <a:bodyPr/>
          <a:lstStyle/>
          <a:p>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Content Placeholder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Footer Placeholder 4"/>
          <p:cNvSpPr>
            <a:spLocks noGrp="1"/>
          </p:cNvSpPr>
          <p:nvPr>
            <p:ph type="ftr" sz="quarter" idx="11"/>
          </p:nvPr>
        </p:nvSpPr>
        <p:spPr>
          <a:xfrm>
            <a:off x="3472804" y="6780123"/>
            <a:ext cx="3520440" cy="389467"/>
          </a:xfrm>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Intestazione sezione">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56870" y="1404519"/>
            <a:ext cx="8161020" cy="145328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556870" y="2884975"/>
            <a:ext cx="8161020" cy="1610359"/>
          </a:xfrm>
        </p:spPr>
        <p:txBody>
          <a:bodyPr lIns="48265" rIns="48265" anchor="t"/>
          <a:lstStyle>
            <a:lvl1pPr marL="0" indent="0">
              <a:buNone/>
              <a:defRPr sz="2300">
                <a:solidFill>
                  <a:schemeClr val="tx1"/>
                </a:solidFill>
              </a:defRPr>
            </a:lvl1pPr>
            <a:lvl2pPr>
              <a:buNone/>
              <a:defRPr sz="1900">
                <a:solidFill>
                  <a:schemeClr val="tx1">
                    <a:tint val="75000"/>
                  </a:schemeClr>
                </a:solidFill>
              </a:defRPr>
            </a:lvl2pPr>
            <a:lvl3pPr>
              <a:buNone/>
              <a:defRPr sz="17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641080" cy="1219200"/>
          </a:xfrm>
        </p:spPr>
        <p:txBody>
          <a:bodyPr/>
          <a:lstStyle/>
          <a:p>
            <a:r>
              <a:rPr kumimoji="0" lang="it-IT" smtClean="0"/>
              <a:t>Fare clic per modificare lo stile del titolo</a:t>
            </a:r>
            <a:endParaRPr kumimoji="0" lang="en-US"/>
          </a:p>
        </p:txBody>
      </p:sp>
      <p:sp>
        <p:nvSpPr>
          <p:cNvPr id="3" name="Content Placeholder 2"/>
          <p:cNvSpPr>
            <a:spLocks noGrp="1"/>
          </p:cNvSpPr>
          <p:nvPr>
            <p:ph sz="half" idx="1"/>
          </p:nvPr>
        </p:nvSpPr>
        <p:spPr>
          <a:xfrm>
            <a:off x="480060" y="2048091"/>
            <a:ext cx="4240530" cy="4730496"/>
          </a:xfrm>
        </p:spPr>
        <p:txBody>
          <a:bodyPr/>
          <a:lstStyle>
            <a:lvl1pPr>
              <a:defRPr sz="2700"/>
            </a:lvl1pPr>
            <a:lvl2pPr>
              <a:defRPr sz="2500"/>
            </a:lvl2pPr>
            <a:lvl3pPr>
              <a:defRPr sz="2100"/>
            </a:lvl3pPr>
            <a:lvl4pPr>
              <a:defRPr sz="19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Content Placeholder 3"/>
          <p:cNvSpPr>
            <a:spLocks noGrp="1"/>
          </p:cNvSpPr>
          <p:nvPr>
            <p:ph sz="half" idx="2"/>
          </p:nvPr>
        </p:nvSpPr>
        <p:spPr>
          <a:xfrm>
            <a:off x="4880610" y="2048091"/>
            <a:ext cx="4240530" cy="4730496"/>
          </a:xfrm>
        </p:spPr>
        <p:txBody>
          <a:bodyPr/>
          <a:lstStyle>
            <a:lvl1pPr>
              <a:defRPr sz="2700"/>
            </a:lvl1pPr>
            <a:lvl2pPr>
              <a:defRPr sz="2500"/>
            </a:lvl2pPr>
            <a:lvl3pPr>
              <a:defRPr sz="2100"/>
            </a:lvl3pPr>
            <a:lvl4pPr>
              <a:defRPr sz="19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641080" cy="1219200"/>
          </a:xfrm>
        </p:spPr>
        <p:txBody>
          <a:bodyPr tIns="48265" anchor="b"/>
          <a:lstStyle>
            <a:lvl1pPr>
              <a:defRPr/>
            </a:lvl1pPr>
          </a:lstStyle>
          <a:p>
            <a:r>
              <a:rPr kumimoji="0" lang="it-IT" smtClean="0"/>
              <a:t>Fare clic per modificare lo stile del titolo</a:t>
            </a:r>
            <a:endParaRPr kumimoji="0" lang="en-US"/>
          </a:p>
        </p:txBody>
      </p:sp>
      <p:sp>
        <p:nvSpPr>
          <p:cNvPr id="3" name="Text Placeholder 2"/>
          <p:cNvSpPr>
            <a:spLocks noGrp="1"/>
          </p:cNvSpPr>
          <p:nvPr>
            <p:ph type="body" idx="1"/>
          </p:nvPr>
        </p:nvSpPr>
        <p:spPr>
          <a:xfrm>
            <a:off x="480060" y="1978931"/>
            <a:ext cx="4242197" cy="703309"/>
          </a:xfrm>
        </p:spPr>
        <p:txBody>
          <a:bodyPr lIns="48265" tIns="0" rIns="48265" bIns="0" anchor="ctr">
            <a:noAutofit/>
          </a:bodyP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it-IT" smtClean="0"/>
              <a:t>Fare clic per modificare stili del testo dello schema</a:t>
            </a:r>
          </a:p>
        </p:txBody>
      </p:sp>
      <p:sp>
        <p:nvSpPr>
          <p:cNvPr id="4" name="Text Placeholder 3"/>
          <p:cNvSpPr>
            <a:spLocks noGrp="1"/>
          </p:cNvSpPr>
          <p:nvPr>
            <p:ph type="body" sz="half" idx="3"/>
          </p:nvPr>
        </p:nvSpPr>
        <p:spPr>
          <a:xfrm>
            <a:off x="4877285" y="1983757"/>
            <a:ext cx="4243864" cy="698499"/>
          </a:xfrm>
        </p:spPr>
        <p:txBody>
          <a:bodyPr lIns="48265" tIns="0" rIns="48265" bIns="0" anchor="ctr"/>
          <a:lstStyle>
            <a:lvl1pPr marL="0" indent="0">
              <a:buNone/>
              <a:defRPr sz="2500" b="1" cap="none" baseline="0">
                <a:solidFill>
                  <a:schemeClr val="tx2"/>
                </a:solidFill>
                <a:effectLst/>
              </a:defRPr>
            </a:lvl1pPr>
            <a:lvl2pPr>
              <a:buNone/>
              <a:defRPr sz="2100" b="1"/>
            </a:lvl2pPr>
            <a:lvl3pPr>
              <a:buNone/>
              <a:defRPr sz="1900" b="1"/>
            </a:lvl3pPr>
            <a:lvl4pPr>
              <a:buNone/>
              <a:defRPr sz="1700" b="1"/>
            </a:lvl4pPr>
            <a:lvl5pPr>
              <a:buNone/>
              <a:defRPr sz="1700" b="1"/>
            </a:lvl5pPr>
          </a:lstStyle>
          <a:p>
            <a:pPr lvl="0" eaLnBrk="1" latinLnBrk="0" hangingPunct="1"/>
            <a:r>
              <a:rPr kumimoji="0" lang="it-IT" smtClean="0"/>
              <a:t>Fare clic per modificare stili del testo dello schema</a:t>
            </a:r>
          </a:p>
        </p:txBody>
      </p:sp>
      <p:sp>
        <p:nvSpPr>
          <p:cNvPr id="5" name="Content Placeholder 4"/>
          <p:cNvSpPr>
            <a:spLocks noGrp="1"/>
          </p:cNvSpPr>
          <p:nvPr>
            <p:ph sz="quarter" idx="2"/>
          </p:nvPr>
        </p:nvSpPr>
        <p:spPr>
          <a:xfrm>
            <a:off x="480060" y="2682240"/>
            <a:ext cx="4242197" cy="4102101"/>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Content Placeholder 5"/>
          <p:cNvSpPr>
            <a:spLocks noGrp="1"/>
          </p:cNvSpPr>
          <p:nvPr>
            <p:ph sz="quarter" idx="4"/>
          </p:nvPr>
        </p:nvSpPr>
        <p:spPr>
          <a:xfrm>
            <a:off x="4877285" y="2682240"/>
            <a:ext cx="4243864" cy="4102101"/>
          </a:xfrm>
        </p:spPr>
        <p:txBody>
          <a:bodyPr tIns="0"/>
          <a:lstStyle>
            <a:lvl1pPr>
              <a:defRPr sz="2300"/>
            </a:lvl1pPr>
            <a:lvl2pPr>
              <a:defRPr sz="2100"/>
            </a:lvl2pPr>
            <a:lvl3pPr>
              <a:defRPr sz="1900"/>
            </a:lvl3pPr>
            <a:lvl4pPr>
              <a:defRPr sz="1700"/>
            </a:lvl4pPr>
            <a:lvl5pPr>
              <a:defRPr sz="17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4700696"/>
            <a:ext cx="8161020" cy="1452880"/>
          </a:xfrm>
        </p:spPr>
        <p:txBody>
          <a:bodyPr anchor="t"/>
          <a:lstStyle>
            <a:lvl1pPr algn="l">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758429" y="3100497"/>
            <a:ext cx="8161020" cy="1600199"/>
          </a:xfrm>
        </p:spPr>
        <p:txBody>
          <a:bodyPr anchor="b"/>
          <a:lstStyle>
            <a:lvl1pPr marL="0" indent="0">
              <a:buNone/>
              <a:defRPr sz="2100"/>
            </a:lvl1pPr>
            <a:lvl2pPr marL="483219" indent="0">
              <a:buNone/>
              <a:defRPr sz="1900"/>
            </a:lvl2pPr>
            <a:lvl3pPr marL="966440" indent="0">
              <a:buNone/>
              <a:defRPr sz="1700"/>
            </a:lvl3pPr>
            <a:lvl4pPr marL="1449658" indent="0">
              <a:buNone/>
              <a:defRPr sz="1500"/>
            </a:lvl4pPr>
            <a:lvl5pPr marL="1932880" indent="0">
              <a:buNone/>
              <a:defRPr sz="1500"/>
            </a:lvl5pPr>
            <a:lvl6pPr marL="2416100" indent="0">
              <a:buNone/>
              <a:defRPr sz="1500"/>
            </a:lvl6pPr>
            <a:lvl7pPr marL="2899321" indent="0">
              <a:buNone/>
              <a:defRPr sz="1500"/>
            </a:lvl7pPr>
            <a:lvl8pPr marL="3382540" indent="0">
              <a:buNone/>
              <a:defRPr sz="1500"/>
            </a:lvl8pPr>
            <a:lvl9pPr marL="3865760" indent="0">
              <a:buNone/>
              <a:defRPr sz="15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4309E7-27B7-8747-B4B1-8B64A46D4507}"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480060" y="751027"/>
            <a:ext cx="8721090" cy="1219200"/>
          </a:xfrm>
        </p:spPr>
        <p:txBody>
          <a:bodyPr vert="horz" tIns="48265"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20090" y="548642"/>
            <a:ext cx="2880360" cy="1239520"/>
          </a:xfrm>
        </p:spPr>
        <p:txBody>
          <a:bodyPr lIns="0" anchor="b">
            <a:noAutofit/>
          </a:bodyPr>
          <a:lstStyle>
            <a:lvl1pPr algn="l" rtl="0">
              <a:spcBef>
                <a:spcPct val="0"/>
              </a:spcBef>
              <a:buNone/>
              <a:defRPr sz="27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Text Placeholder 2"/>
          <p:cNvSpPr>
            <a:spLocks noGrp="1"/>
          </p:cNvSpPr>
          <p:nvPr>
            <p:ph type="body" idx="2"/>
          </p:nvPr>
        </p:nvSpPr>
        <p:spPr>
          <a:xfrm>
            <a:off x="720090" y="1788160"/>
            <a:ext cx="2880360" cy="4876800"/>
          </a:xfrm>
        </p:spPr>
        <p:txBody>
          <a:bodyPr lIns="19307" rIns="19307"/>
          <a:lstStyle>
            <a:lvl1pPr marL="0" indent="0" algn="l">
              <a:buNone/>
              <a:defRPr sz="15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it-IT" smtClean="0"/>
              <a:t>Fare clic per modificare stili del testo dello schema</a:t>
            </a:r>
          </a:p>
        </p:txBody>
      </p:sp>
      <p:sp>
        <p:nvSpPr>
          <p:cNvPr id="4" name="Content Placeholder 3"/>
          <p:cNvSpPr>
            <a:spLocks noGrp="1"/>
          </p:cNvSpPr>
          <p:nvPr>
            <p:ph sz="half" idx="1"/>
          </p:nvPr>
        </p:nvSpPr>
        <p:spPr>
          <a:xfrm>
            <a:off x="3753802" y="1788160"/>
            <a:ext cx="5367338" cy="4876800"/>
          </a:xfrm>
        </p:spPr>
        <p:txBody>
          <a:bodyPr tIns="0"/>
          <a:lstStyle>
            <a:lvl1pPr>
              <a:defRPr sz="3000"/>
            </a:lvl1pPr>
            <a:lvl2pPr>
              <a:defRPr sz="2700"/>
            </a:lvl2pPr>
            <a:lvl3pPr>
              <a:defRPr sz="2500"/>
            </a:lvl3pPr>
            <a:lvl4pPr>
              <a:defRPr sz="2100"/>
            </a:lvl4pPr>
            <a:lvl5pPr>
              <a:defRPr sz="19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Immagine con didascalia">
    <p:spTree>
      <p:nvGrpSpPr>
        <p:cNvPr id="1" name=""/>
        <p:cNvGrpSpPr/>
        <p:nvPr/>
      </p:nvGrpSpPr>
      <p:grpSpPr>
        <a:xfrm>
          <a:off x="0" y="0"/>
          <a:ext cx="0" cy="0"/>
          <a:chOff x="0" y="0"/>
          <a:chExt cx="0" cy="0"/>
        </a:xfrm>
      </p:grpSpPr>
      <p:sp>
        <p:nvSpPr>
          <p:cNvPr id="9" name="Snip and Round Single Corner Rectangle 8"/>
          <p:cNvSpPr/>
          <p:nvPr/>
        </p:nvSpPr>
        <p:spPr>
          <a:xfrm rot="420000" flipV="1">
            <a:off x="3324041" y="1181949"/>
            <a:ext cx="5520690" cy="438912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6530" tIns="48265" rIns="96530" bIns="48265" rtlCol="0" anchor="ctr"/>
          <a:lstStyle/>
          <a:p>
            <a:pPr algn="ctr" eaLnBrk="1" latinLnBrk="0" hangingPunct="1"/>
            <a:endParaRPr kumimoji="0" lang="en-US" dirty="0"/>
          </a:p>
        </p:txBody>
      </p:sp>
      <p:sp>
        <p:nvSpPr>
          <p:cNvPr id="12" name="Right Triangle 11"/>
          <p:cNvSpPr/>
          <p:nvPr/>
        </p:nvSpPr>
        <p:spPr>
          <a:xfrm rot="420000" flipV="1">
            <a:off x="8404341" y="5717087"/>
            <a:ext cx="163220" cy="165811"/>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6530" tIns="48265" rIns="96530" bIns="48265" rtlCol="0" anchor="ctr"/>
          <a:lstStyle/>
          <a:p>
            <a:pPr algn="ctr" eaLnBrk="1" latinLnBrk="0" hangingPunct="1"/>
            <a:endParaRPr kumimoji="0" lang="en-US" dirty="0"/>
          </a:p>
        </p:txBody>
      </p:sp>
      <p:sp>
        <p:nvSpPr>
          <p:cNvPr id="2" name="Title 1"/>
          <p:cNvSpPr>
            <a:spLocks noGrp="1"/>
          </p:cNvSpPr>
          <p:nvPr>
            <p:ph type="title"/>
          </p:nvPr>
        </p:nvSpPr>
        <p:spPr>
          <a:xfrm>
            <a:off x="640080" y="1255479"/>
            <a:ext cx="2323490" cy="1688129"/>
          </a:xfrm>
        </p:spPr>
        <p:txBody>
          <a:bodyPr vert="horz" lIns="48265" tIns="48265" rIns="48265" bIns="48265" anchor="b"/>
          <a:lstStyle>
            <a:lvl1pPr algn="l">
              <a:buNone/>
              <a:defRPr sz="2100" b="1">
                <a:solidFill>
                  <a:schemeClr val="tx2"/>
                </a:solidFill>
              </a:defRPr>
            </a:lvl1pPr>
          </a:lstStyle>
          <a:p>
            <a:r>
              <a:rPr kumimoji="0" lang="it-IT" smtClean="0"/>
              <a:t>Fare clic per modificare lo stile del titolo</a:t>
            </a:r>
            <a:endParaRPr kumimoji="0" lang="en-US"/>
          </a:p>
        </p:txBody>
      </p:sp>
      <p:sp>
        <p:nvSpPr>
          <p:cNvPr id="4" name="Text Placeholder 3"/>
          <p:cNvSpPr>
            <a:spLocks noGrp="1"/>
          </p:cNvSpPr>
          <p:nvPr>
            <p:ph type="body" sz="half" idx="2"/>
          </p:nvPr>
        </p:nvSpPr>
        <p:spPr>
          <a:xfrm>
            <a:off x="640080" y="3017371"/>
            <a:ext cx="2320290" cy="2324608"/>
          </a:xfrm>
        </p:spPr>
        <p:txBody>
          <a:bodyPr lIns="67573" rIns="48265" bIns="48265" anchor="t"/>
          <a:lstStyle>
            <a:lvl1pPr marL="0" indent="0" algn="l">
              <a:spcBef>
                <a:spcPts val="264"/>
              </a:spcBef>
              <a:buFontTx/>
              <a:buNone/>
              <a:defRPr sz="1400"/>
            </a:lvl1pPr>
            <a:lvl2pPr>
              <a:defRPr sz="1300"/>
            </a:lvl2pPr>
            <a:lvl3pPr>
              <a:defRPr sz="1100"/>
            </a:lvl3pPr>
            <a:lvl4pPr>
              <a:defRPr sz="1000"/>
            </a:lvl4pPr>
            <a:lvl5pPr>
              <a:defRPr sz="1000"/>
            </a:lvl5pPr>
          </a:lstStyle>
          <a:p>
            <a:pPr lvl="0" eaLnBrk="1" latinLnBrk="0" hangingPunct="1"/>
            <a:r>
              <a:rPr kumimoji="0" lang="it-IT" smtClean="0"/>
              <a:t>Fare clic per modificare stili del testo dello schema</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481060" y="6780123"/>
            <a:ext cx="640080" cy="389467"/>
          </a:xfrm>
        </p:spPr>
        <p:txBody>
          <a:bodyPr/>
          <a:lstStyle/>
          <a:p>
            <a:fld id="{6AEB9F76-9530-4300-8742-75C38656C82A}" type="slidenum">
              <a:rPr lang="en-US" smtClean="0"/>
              <a:pPr/>
              <a:t>‹#›</a:t>
            </a:fld>
            <a:endParaRPr lang="en-US" dirty="0"/>
          </a:p>
        </p:txBody>
      </p:sp>
      <p:sp>
        <p:nvSpPr>
          <p:cNvPr id="3" name="Picture Placeholder 2"/>
          <p:cNvSpPr>
            <a:spLocks noGrp="1"/>
          </p:cNvSpPr>
          <p:nvPr>
            <p:ph type="pic" idx="1"/>
          </p:nvPr>
        </p:nvSpPr>
        <p:spPr>
          <a:xfrm rot="420000">
            <a:off x="3660083" y="1279485"/>
            <a:ext cx="4848606" cy="4194048"/>
          </a:xfrm>
          <a:prstGeom prst="rect">
            <a:avLst/>
          </a:prstGeom>
          <a:solidFill>
            <a:schemeClr val="bg2"/>
          </a:solidFill>
          <a:ln w="3000" cap="rnd">
            <a:solidFill>
              <a:srgbClr val="C0C0C0"/>
            </a:solidFill>
            <a:round/>
          </a:ln>
          <a:effectLst/>
        </p:spPr>
        <p:txBody>
          <a:bodyPr/>
          <a:lstStyle>
            <a:lvl1pPr marL="0" indent="0">
              <a:buNone/>
              <a:defRPr sz="3400"/>
            </a:lvl1pPr>
          </a:lstStyle>
          <a:p>
            <a:r>
              <a:rPr kumimoji="0" lang="it-IT" dirty="0" smtClean="0"/>
              <a:t>Fare clic sull'icona per inserire un'immagine</a:t>
            </a:r>
            <a:endParaRPr kumimoji="0" lang="en-US" dirty="0"/>
          </a:p>
        </p:txBody>
      </p:sp>
      <p:sp>
        <p:nvSpPr>
          <p:cNvPr id="10" name="Freeform 9"/>
          <p:cNvSpPr>
            <a:spLocks/>
          </p:cNvSpPr>
          <p:nvPr/>
        </p:nvSpPr>
        <p:spPr bwMode="auto">
          <a:xfrm flipV="1">
            <a:off x="-10002" y="6204373"/>
            <a:ext cx="9621203"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530" tIns="48265" rIns="96530" bIns="48265"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600575" y="6634489"/>
            <a:ext cx="5000625"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530" tIns="48265" rIns="96530" bIns="48265"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0870" y="975370"/>
            <a:ext cx="2160270" cy="5559214"/>
          </a:xfrm>
        </p:spPr>
        <p:txBody>
          <a:bodyPr vert="eaVert"/>
          <a:lstStyle/>
          <a:p>
            <a:r>
              <a:rPr kumimoji="0" lang="it-IT" smtClean="0"/>
              <a:t>Fare clic per modificare lo stile del titolo</a:t>
            </a:r>
            <a:endParaRPr kumimoji="0" lang="en-US"/>
          </a:p>
        </p:txBody>
      </p:sp>
      <p:sp>
        <p:nvSpPr>
          <p:cNvPr id="3" name="Vertical Text Placeholder 2"/>
          <p:cNvSpPr>
            <a:spLocks noGrp="1"/>
          </p:cNvSpPr>
          <p:nvPr>
            <p:ph type="body" orient="vert" idx="1"/>
          </p:nvPr>
        </p:nvSpPr>
        <p:spPr>
          <a:xfrm>
            <a:off x="480060" y="975370"/>
            <a:ext cx="6320790" cy="5559214"/>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AEB9F76-9530-4300-8742-75C38656C82A}" type="slidenum">
              <a:rPr lang="en-US" smtClean="0"/>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5"/>
          <p:cNvSpPr>
            <a:spLocks noChangeShapeType="1"/>
          </p:cNvSpPr>
          <p:nvPr/>
        </p:nvSpPr>
        <p:spPr bwMode="auto">
          <a:xfrm>
            <a:off x="1" y="7071360"/>
            <a:ext cx="9597866" cy="0"/>
          </a:xfrm>
          <a:prstGeom prst="line">
            <a:avLst/>
          </a:prstGeom>
          <a:noFill/>
          <a:ln w="38100">
            <a:solidFill>
              <a:srgbClr val="B31B1B"/>
            </a:solidFill>
            <a:round/>
            <a:headEnd/>
            <a:tailEnd/>
          </a:ln>
          <a:effectLst/>
        </p:spPr>
        <p:txBody>
          <a:bodyPr lIns="96661" tIns="48331" rIns="96661" bIns="48331">
            <a:prstTxWarp prst="textNoShape">
              <a:avLst/>
            </a:prstTxWarp>
          </a:bodyPr>
          <a:lstStyle/>
          <a:p>
            <a:pPr>
              <a:defRPr/>
            </a:pPr>
            <a:endParaRPr lang="en-US"/>
          </a:p>
        </p:txBody>
      </p:sp>
      <p:sp>
        <p:nvSpPr>
          <p:cNvPr id="5" name="Rectangle 6"/>
          <p:cNvSpPr>
            <a:spLocks noChangeArrowheads="1"/>
          </p:cNvSpPr>
          <p:nvPr/>
        </p:nvSpPr>
        <p:spPr bwMode="auto">
          <a:xfrm>
            <a:off x="4702995" y="2930330"/>
            <a:ext cx="195210" cy="682381"/>
          </a:xfrm>
          <a:prstGeom prst="rect">
            <a:avLst/>
          </a:prstGeom>
          <a:noFill/>
          <a:ln w="9525">
            <a:noFill/>
            <a:miter lim="800000"/>
            <a:headEnd/>
            <a:tailEnd/>
          </a:ln>
          <a:effectLst/>
        </p:spPr>
        <p:txBody>
          <a:bodyPr wrap="none" lIns="96661" tIns="48331" rIns="96661" bIns="48331" anchor="ctr">
            <a:prstTxWarp prst="textNoShape">
              <a:avLst/>
            </a:prstTxWarp>
            <a:spAutoFit/>
          </a:bodyPr>
          <a:lstStyle/>
          <a:p>
            <a:pPr>
              <a:defRPr/>
            </a:pPr>
            <a:endParaRPr lang="en-US"/>
          </a:p>
        </p:txBody>
      </p:sp>
      <p:pic>
        <p:nvPicPr>
          <p:cNvPr id="6" name="Picture 2" descr="New 36in Header"/>
          <p:cNvPicPr>
            <a:picLocks noChangeAspect="1" noChangeArrowheads="1"/>
          </p:cNvPicPr>
          <p:nvPr userDrawn="1"/>
        </p:nvPicPr>
        <p:blipFill>
          <a:blip r:embed="rId2"/>
          <a:srcRect l="81059" b="22221"/>
          <a:stretch>
            <a:fillRect/>
          </a:stretch>
        </p:blipFill>
        <p:spPr bwMode="auto">
          <a:xfrm>
            <a:off x="6720840" y="0"/>
            <a:ext cx="2880360" cy="568960"/>
          </a:xfrm>
          <a:prstGeom prst="rect">
            <a:avLst/>
          </a:prstGeom>
          <a:noFill/>
          <a:ln w="9525">
            <a:noFill/>
            <a:miter lim="800000"/>
            <a:headEnd/>
            <a:tailEnd/>
          </a:ln>
        </p:spPr>
      </p:pic>
      <p:pic>
        <p:nvPicPr>
          <p:cNvPr id="7" name="Picture 2" descr="New 36in Header"/>
          <p:cNvPicPr>
            <a:picLocks noChangeAspect="1" noChangeArrowheads="1"/>
          </p:cNvPicPr>
          <p:nvPr userDrawn="1"/>
        </p:nvPicPr>
        <p:blipFill>
          <a:blip r:embed="rId2"/>
          <a:srcRect b="22221"/>
          <a:stretch>
            <a:fillRect/>
          </a:stretch>
        </p:blipFill>
        <p:spPr bwMode="auto">
          <a:xfrm>
            <a:off x="1" y="0"/>
            <a:ext cx="6810851" cy="568960"/>
          </a:xfrm>
          <a:prstGeom prst="rect">
            <a:avLst/>
          </a:prstGeom>
          <a:noFill/>
          <a:ln w="9525">
            <a:noFill/>
            <a:miter lim="800000"/>
            <a:headEnd/>
            <a:tailEnd/>
          </a:ln>
        </p:spPr>
      </p:pic>
      <p:grpSp>
        <p:nvGrpSpPr>
          <p:cNvPr id="2" name="Group 9"/>
          <p:cNvGrpSpPr>
            <a:grpSpLocks/>
          </p:cNvGrpSpPr>
          <p:nvPr userDrawn="1"/>
        </p:nvGrpSpPr>
        <p:grpSpPr bwMode="auto">
          <a:xfrm>
            <a:off x="0" y="0"/>
            <a:ext cx="2880360" cy="568960"/>
            <a:chOff x="2133600" y="3810001"/>
            <a:chExt cx="2743200" cy="533399"/>
          </a:xfrm>
        </p:grpSpPr>
        <p:pic>
          <p:nvPicPr>
            <p:cNvPr id="9" name="Picture 2" descr="New 36in Header"/>
            <p:cNvPicPr>
              <a:picLocks noChangeAspect="1" noChangeArrowheads="1"/>
            </p:cNvPicPr>
            <p:nvPr userDrawn="1"/>
          </p:nvPicPr>
          <p:blipFill>
            <a:blip r:embed="rId2"/>
            <a:srcRect l="81059" b="22221"/>
            <a:stretch>
              <a:fillRect/>
            </a:stretch>
          </p:blipFill>
          <p:spPr bwMode="auto">
            <a:xfrm>
              <a:off x="2133600" y="3810001"/>
              <a:ext cx="2743200" cy="533399"/>
            </a:xfrm>
            <a:prstGeom prst="rect">
              <a:avLst/>
            </a:prstGeom>
            <a:noFill/>
            <a:ln w="9525">
              <a:noFill/>
              <a:miter lim="800000"/>
              <a:headEnd/>
              <a:tailEnd/>
            </a:ln>
          </p:spPr>
        </p:pic>
        <p:pic>
          <p:nvPicPr>
            <p:cNvPr id="10" name="Picture 15" descr="CUCLASSE 3line White.png"/>
            <p:cNvPicPr>
              <a:picLocks noChangeAspect="1"/>
            </p:cNvPicPr>
            <p:nvPr userDrawn="1"/>
          </p:nvPicPr>
          <p:blipFill>
            <a:blip r:embed="rId3"/>
            <a:srcRect/>
            <a:stretch>
              <a:fillRect/>
            </a:stretch>
          </p:blipFill>
          <p:spPr bwMode="auto">
            <a:xfrm>
              <a:off x="2209800" y="3818275"/>
              <a:ext cx="2287931" cy="516851"/>
            </a:xfrm>
            <a:prstGeom prst="rect">
              <a:avLst/>
            </a:prstGeom>
            <a:noFill/>
            <a:ln w="9525">
              <a:noFill/>
              <a:miter lim="800000"/>
              <a:headEnd/>
              <a:tailEnd/>
            </a:ln>
          </p:spPr>
        </p:pic>
      </p:grpSp>
      <p:sp>
        <p:nvSpPr>
          <p:cNvPr id="5123" name="Rectangle 3"/>
          <p:cNvSpPr>
            <a:spLocks noGrp="1" noChangeArrowheads="1"/>
          </p:cNvSpPr>
          <p:nvPr>
            <p:ph type="ctrTitle"/>
          </p:nvPr>
        </p:nvSpPr>
        <p:spPr>
          <a:xfrm>
            <a:off x="640080" y="1137920"/>
            <a:ext cx="8161020" cy="1219200"/>
          </a:xfrm>
        </p:spPr>
        <p:txBody>
          <a:bodyPr/>
          <a:lstStyle>
            <a:lvl1pPr>
              <a:defRPr>
                <a:solidFill>
                  <a:schemeClr val="accent2"/>
                </a:solidFill>
              </a:defRPr>
            </a:lvl1pPr>
          </a:lstStyle>
          <a:p>
            <a:r>
              <a:rPr lang="en-US"/>
              <a:t>Click to edit Master title style</a:t>
            </a:r>
          </a:p>
        </p:txBody>
      </p:sp>
      <p:sp>
        <p:nvSpPr>
          <p:cNvPr id="5124" name="Rectangle 4"/>
          <p:cNvSpPr>
            <a:spLocks noGrp="1" noChangeArrowheads="1"/>
          </p:cNvSpPr>
          <p:nvPr>
            <p:ph type="subTitle" idx="1"/>
          </p:nvPr>
        </p:nvSpPr>
        <p:spPr>
          <a:xfrm>
            <a:off x="1440180" y="3576320"/>
            <a:ext cx="6720840" cy="2438400"/>
          </a:xfrm>
        </p:spPr>
        <p:txBody>
          <a:bodyPr/>
          <a:lstStyle>
            <a:lvl1pPr algn="ctr">
              <a:defRPr>
                <a:solidFill>
                  <a:srgbClr val="B40022"/>
                </a:solidFill>
              </a:defRPr>
            </a:lvl1pPr>
          </a:lstStyle>
          <a:p>
            <a:r>
              <a:rPr lang="en-US"/>
              <a:t>Click to edit Master subtitle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9EBFF6-B51B-E74A-A329-63905E9F920F}"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4700694"/>
            <a:ext cx="8161020" cy="1452880"/>
          </a:xfrm>
        </p:spPr>
        <p:txBody>
          <a:bodyPr anchor="t"/>
          <a:lstStyle>
            <a:lvl1pPr algn="l">
              <a:defRPr sz="4200" b="1" cap="all"/>
            </a:lvl1pPr>
          </a:lstStyle>
          <a:p>
            <a:r>
              <a:rPr lang="en-US" smtClean="0"/>
              <a:t>Click to edit Master title style</a:t>
            </a:r>
            <a:endParaRPr lang="en-US"/>
          </a:p>
        </p:txBody>
      </p:sp>
      <p:sp>
        <p:nvSpPr>
          <p:cNvPr id="3" name="Text Placeholder 2"/>
          <p:cNvSpPr>
            <a:spLocks noGrp="1"/>
          </p:cNvSpPr>
          <p:nvPr>
            <p:ph type="body" idx="1"/>
          </p:nvPr>
        </p:nvSpPr>
        <p:spPr>
          <a:xfrm>
            <a:off x="758429" y="3100495"/>
            <a:ext cx="8161020" cy="1600199"/>
          </a:xfrm>
        </p:spPr>
        <p:txBody>
          <a:bodyPr anchor="b"/>
          <a:lstStyle>
            <a:lvl1pPr marL="0" indent="0">
              <a:buNone/>
              <a:defRPr sz="2100"/>
            </a:lvl1pPr>
            <a:lvl2pPr marL="483306" indent="0">
              <a:buNone/>
              <a:defRPr sz="1900"/>
            </a:lvl2pPr>
            <a:lvl3pPr marL="966612" indent="0">
              <a:buNone/>
              <a:defRPr sz="1700"/>
            </a:lvl3pPr>
            <a:lvl4pPr marL="1449918" indent="0">
              <a:buNone/>
              <a:defRPr sz="1500"/>
            </a:lvl4pPr>
            <a:lvl5pPr marL="1933224" indent="0">
              <a:buNone/>
              <a:defRPr sz="1500"/>
            </a:lvl5pPr>
            <a:lvl6pPr marL="2416531" indent="0">
              <a:buNone/>
              <a:defRPr sz="1500"/>
            </a:lvl6pPr>
            <a:lvl7pPr marL="2899837" indent="0">
              <a:buNone/>
              <a:defRPr sz="1500"/>
            </a:lvl7pPr>
            <a:lvl8pPr marL="3383143" indent="0">
              <a:buNone/>
              <a:defRPr sz="1500"/>
            </a:lvl8pPr>
            <a:lvl9pPr marL="3866449" indent="0">
              <a:buNone/>
              <a:defRPr sz="15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4309E7-27B7-8747-B4B1-8B64A46D4507}"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650240"/>
            <a:ext cx="4720590" cy="642112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0610" y="650240"/>
            <a:ext cx="4720590" cy="642112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8B184E4-CF67-AE4E-BFBB-607075DCE5A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650240"/>
            <a:ext cx="4720590" cy="642112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0610" y="650240"/>
            <a:ext cx="4720590" cy="642112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8B184E4-CF67-AE4E-BFBB-607075DCE5A7}"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0060" y="292947"/>
            <a:ext cx="8641080" cy="1219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0060" y="1637454"/>
            <a:ext cx="4242197" cy="682413"/>
          </a:xfrm>
        </p:spPr>
        <p:txBody>
          <a:bodyPr anchor="b"/>
          <a:lstStyle>
            <a:lvl1pPr marL="0" indent="0">
              <a:buNone/>
              <a:defRPr sz="2500" b="1"/>
            </a:lvl1pPr>
            <a:lvl2pPr marL="483306" indent="0">
              <a:buNone/>
              <a:defRPr sz="2100" b="1"/>
            </a:lvl2pPr>
            <a:lvl3pPr marL="966612" indent="0">
              <a:buNone/>
              <a:defRPr sz="1900" b="1"/>
            </a:lvl3pPr>
            <a:lvl4pPr marL="1449918" indent="0">
              <a:buNone/>
              <a:defRPr sz="1700" b="1"/>
            </a:lvl4pPr>
            <a:lvl5pPr marL="1933224" indent="0">
              <a:buNone/>
              <a:defRPr sz="1700" b="1"/>
            </a:lvl5pPr>
            <a:lvl6pPr marL="2416531" indent="0">
              <a:buNone/>
              <a:defRPr sz="1700" b="1"/>
            </a:lvl6pPr>
            <a:lvl7pPr marL="2899837" indent="0">
              <a:buNone/>
              <a:defRPr sz="1700" b="1"/>
            </a:lvl7pPr>
            <a:lvl8pPr marL="3383143" indent="0">
              <a:buNone/>
              <a:defRPr sz="1700" b="1"/>
            </a:lvl8pPr>
            <a:lvl9pPr marL="3866449"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480060" y="2319867"/>
            <a:ext cx="4242197" cy="421470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7277" y="1637454"/>
            <a:ext cx="4243864" cy="682413"/>
          </a:xfrm>
        </p:spPr>
        <p:txBody>
          <a:bodyPr anchor="b"/>
          <a:lstStyle>
            <a:lvl1pPr marL="0" indent="0">
              <a:buNone/>
              <a:defRPr sz="2500" b="1"/>
            </a:lvl1pPr>
            <a:lvl2pPr marL="483306" indent="0">
              <a:buNone/>
              <a:defRPr sz="2100" b="1"/>
            </a:lvl2pPr>
            <a:lvl3pPr marL="966612" indent="0">
              <a:buNone/>
              <a:defRPr sz="1900" b="1"/>
            </a:lvl3pPr>
            <a:lvl4pPr marL="1449918" indent="0">
              <a:buNone/>
              <a:defRPr sz="1700" b="1"/>
            </a:lvl4pPr>
            <a:lvl5pPr marL="1933224" indent="0">
              <a:buNone/>
              <a:defRPr sz="1700" b="1"/>
            </a:lvl5pPr>
            <a:lvl6pPr marL="2416531" indent="0">
              <a:buNone/>
              <a:defRPr sz="1700" b="1"/>
            </a:lvl6pPr>
            <a:lvl7pPr marL="2899837" indent="0">
              <a:buNone/>
              <a:defRPr sz="1700" b="1"/>
            </a:lvl7pPr>
            <a:lvl8pPr marL="3383143" indent="0">
              <a:buNone/>
              <a:defRPr sz="1700" b="1"/>
            </a:lvl8pPr>
            <a:lvl9pPr marL="3866449"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4877277" y="2319867"/>
            <a:ext cx="4243864" cy="421470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773C4B-11C1-FE4F-BCA9-3991A792A2CE}"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461B23D-85BF-074A-81FA-027A24BC3937}"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A8A8614-8267-4F4D-BAB6-D5711BFEDBDF}"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0" y="291253"/>
            <a:ext cx="3158729" cy="1239520"/>
          </a:xfrm>
        </p:spPr>
        <p:txBody>
          <a:bodyPr anchor="b"/>
          <a:lstStyle>
            <a:lvl1pPr algn="l">
              <a:defRPr sz="2100" b="1"/>
            </a:lvl1pPr>
          </a:lstStyle>
          <a:p>
            <a:r>
              <a:rPr lang="en-US" smtClean="0"/>
              <a:t>Click to edit Master title style</a:t>
            </a:r>
            <a:endParaRPr lang="en-US"/>
          </a:p>
        </p:txBody>
      </p:sp>
      <p:sp>
        <p:nvSpPr>
          <p:cNvPr id="3" name="Content Placeholder 2"/>
          <p:cNvSpPr>
            <a:spLocks noGrp="1"/>
          </p:cNvSpPr>
          <p:nvPr>
            <p:ph idx="1"/>
          </p:nvPr>
        </p:nvSpPr>
        <p:spPr>
          <a:xfrm>
            <a:off x="3753802" y="291254"/>
            <a:ext cx="5367338" cy="6243321"/>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0060" y="1530774"/>
            <a:ext cx="3158729" cy="5003801"/>
          </a:xfrm>
        </p:spPr>
        <p:txBody>
          <a:bodyPr/>
          <a:lstStyle>
            <a:lvl1pPr marL="0" indent="0">
              <a:buNone/>
              <a:defRPr sz="1500"/>
            </a:lvl1pPr>
            <a:lvl2pPr marL="483306" indent="0">
              <a:buNone/>
              <a:defRPr sz="1300"/>
            </a:lvl2pPr>
            <a:lvl3pPr marL="966612" indent="0">
              <a:buNone/>
              <a:defRPr sz="1100"/>
            </a:lvl3pPr>
            <a:lvl4pPr marL="1449918" indent="0">
              <a:buNone/>
              <a:defRPr sz="1000"/>
            </a:lvl4pPr>
            <a:lvl5pPr marL="1933224" indent="0">
              <a:buNone/>
              <a:defRPr sz="1000"/>
            </a:lvl5pPr>
            <a:lvl6pPr marL="2416531" indent="0">
              <a:buNone/>
              <a:defRPr sz="1000"/>
            </a:lvl6pPr>
            <a:lvl7pPr marL="2899837" indent="0">
              <a:buNone/>
              <a:defRPr sz="1000"/>
            </a:lvl7pPr>
            <a:lvl8pPr marL="3383143" indent="0">
              <a:buNone/>
              <a:defRPr sz="1000"/>
            </a:lvl8pPr>
            <a:lvl9pPr marL="3866449"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A0E341-15FA-8940-A491-8D7757742654}"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2" y="5120640"/>
            <a:ext cx="5760720" cy="604521"/>
          </a:xfrm>
        </p:spPr>
        <p:txBody>
          <a:bodyPr anchor="b"/>
          <a:lstStyle>
            <a:lvl1pPr algn="l">
              <a:defRPr sz="2100" b="1"/>
            </a:lvl1pPr>
          </a:lstStyle>
          <a:p>
            <a:r>
              <a:rPr lang="en-US" smtClean="0"/>
              <a:t>Click to edit Master title style</a:t>
            </a:r>
            <a:endParaRPr lang="en-US"/>
          </a:p>
        </p:txBody>
      </p:sp>
      <p:sp>
        <p:nvSpPr>
          <p:cNvPr id="3" name="Picture Placeholder 2"/>
          <p:cNvSpPr>
            <a:spLocks noGrp="1"/>
          </p:cNvSpPr>
          <p:nvPr>
            <p:ph type="pic" idx="1"/>
          </p:nvPr>
        </p:nvSpPr>
        <p:spPr>
          <a:xfrm>
            <a:off x="1881902" y="653627"/>
            <a:ext cx="5760720" cy="4389120"/>
          </a:xfrm>
        </p:spPr>
        <p:txBody>
          <a:bodyPr/>
          <a:lstStyle>
            <a:lvl1pPr marL="0" indent="0">
              <a:buNone/>
              <a:defRPr sz="3400"/>
            </a:lvl1pPr>
            <a:lvl2pPr marL="483306" indent="0">
              <a:buNone/>
              <a:defRPr sz="3000"/>
            </a:lvl2pPr>
            <a:lvl3pPr marL="966612" indent="0">
              <a:buNone/>
              <a:defRPr sz="2500"/>
            </a:lvl3pPr>
            <a:lvl4pPr marL="1449918" indent="0">
              <a:buNone/>
              <a:defRPr sz="2100"/>
            </a:lvl4pPr>
            <a:lvl5pPr marL="1933224" indent="0">
              <a:buNone/>
              <a:defRPr sz="2100"/>
            </a:lvl5pPr>
            <a:lvl6pPr marL="2416531" indent="0">
              <a:buNone/>
              <a:defRPr sz="2100"/>
            </a:lvl6pPr>
            <a:lvl7pPr marL="2899837" indent="0">
              <a:buNone/>
              <a:defRPr sz="2100"/>
            </a:lvl7pPr>
            <a:lvl8pPr marL="3383143" indent="0">
              <a:buNone/>
              <a:defRPr sz="2100"/>
            </a:lvl8pPr>
            <a:lvl9pPr marL="3866449" indent="0">
              <a:buNone/>
              <a:defRPr sz="2100"/>
            </a:lvl9pPr>
          </a:lstStyle>
          <a:p>
            <a:pPr lvl="0"/>
            <a:endParaRPr lang="en-US" noProof="0" smtClean="0"/>
          </a:p>
        </p:txBody>
      </p:sp>
      <p:sp>
        <p:nvSpPr>
          <p:cNvPr id="4" name="Text Placeholder 3"/>
          <p:cNvSpPr>
            <a:spLocks noGrp="1"/>
          </p:cNvSpPr>
          <p:nvPr>
            <p:ph type="body" sz="half" idx="2"/>
          </p:nvPr>
        </p:nvSpPr>
        <p:spPr>
          <a:xfrm>
            <a:off x="1881902" y="5725161"/>
            <a:ext cx="5760720" cy="858519"/>
          </a:xfrm>
        </p:spPr>
        <p:txBody>
          <a:bodyPr/>
          <a:lstStyle>
            <a:lvl1pPr marL="0" indent="0">
              <a:buNone/>
              <a:defRPr sz="1500"/>
            </a:lvl1pPr>
            <a:lvl2pPr marL="483306" indent="0">
              <a:buNone/>
              <a:defRPr sz="1300"/>
            </a:lvl2pPr>
            <a:lvl3pPr marL="966612" indent="0">
              <a:buNone/>
              <a:defRPr sz="1100"/>
            </a:lvl3pPr>
            <a:lvl4pPr marL="1449918" indent="0">
              <a:buNone/>
              <a:defRPr sz="1000"/>
            </a:lvl4pPr>
            <a:lvl5pPr marL="1933224" indent="0">
              <a:buNone/>
              <a:defRPr sz="1000"/>
            </a:lvl5pPr>
            <a:lvl6pPr marL="2416531" indent="0">
              <a:buNone/>
              <a:defRPr sz="1000"/>
            </a:lvl6pPr>
            <a:lvl7pPr marL="2899837" indent="0">
              <a:buNone/>
              <a:defRPr sz="1000"/>
            </a:lvl7pPr>
            <a:lvl8pPr marL="3383143" indent="0">
              <a:buNone/>
              <a:defRPr sz="1000"/>
            </a:lvl8pPr>
            <a:lvl9pPr marL="3866449"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A742BA-51CD-FE4C-896F-0CE7F331BC7D}"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B72D90-C8D6-F445-975C-6E03FBC449DA}"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0900" y="0"/>
            <a:ext cx="2400300" cy="70713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7040880" cy="70713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BBF61BA-9F1B-2140-B749-D63B3D863543}"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0060" y="0"/>
            <a:ext cx="8721090" cy="65024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061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FA6094-8E71-AD45-B76C-19BED64B05B1}"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80060" y="0"/>
            <a:ext cx="8721090" cy="65024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0" y="650240"/>
            <a:ext cx="4720590" cy="6421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80610" y="650240"/>
            <a:ext cx="4720590" cy="3129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80610" y="3942080"/>
            <a:ext cx="4720590" cy="3129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CBDAAEA3-C3F0-194C-A88B-C0C48C7F75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0060" y="292947"/>
            <a:ext cx="8641080" cy="1219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0060" y="1637456"/>
            <a:ext cx="4242197" cy="682413"/>
          </a:xfrm>
        </p:spPr>
        <p:txBody>
          <a:bodyPr anchor="b"/>
          <a:lstStyle>
            <a:lvl1pPr marL="0" indent="0">
              <a:buNone/>
              <a:defRPr sz="2500" b="1"/>
            </a:lvl1pPr>
            <a:lvl2pPr marL="483219" indent="0">
              <a:buNone/>
              <a:defRPr sz="2100" b="1"/>
            </a:lvl2pPr>
            <a:lvl3pPr marL="966440" indent="0">
              <a:buNone/>
              <a:defRPr sz="1900" b="1"/>
            </a:lvl3pPr>
            <a:lvl4pPr marL="1449658" indent="0">
              <a:buNone/>
              <a:defRPr sz="1700" b="1"/>
            </a:lvl4pPr>
            <a:lvl5pPr marL="1932880" indent="0">
              <a:buNone/>
              <a:defRPr sz="1700" b="1"/>
            </a:lvl5pPr>
            <a:lvl6pPr marL="2416100" indent="0">
              <a:buNone/>
              <a:defRPr sz="1700" b="1"/>
            </a:lvl6pPr>
            <a:lvl7pPr marL="2899321" indent="0">
              <a:buNone/>
              <a:defRPr sz="1700" b="1"/>
            </a:lvl7pPr>
            <a:lvl8pPr marL="3382540" indent="0">
              <a:buNone/>
              <a:defRPr sz="1700" b="1"/>
            </a:lvl8pPr>
            <a:lvl9pPr marL="3865760"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480060" y="2319869"/>
            <a:ext cx="4242197" cy="421470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7279" y="1637456"/>
            <a:ext cx="4243864" cy="682413"/>
          </a:xfrm>
        </p:spPr>
        <p:txBody>
          <a:bodyPr anchor="b"/>
          <a:lstStyle>
            <a:lvl1pPr marL="0" indent="0">
              <a:buNone/>
              <a:defRPr sz="2500" b="1"/>
            </a:lvl1pPr>
            <a:lvl2pPr marL="483219" indent="0">
              <a:buNone/>
              <a:defRPr sz="2100" b="1"/>
            </a:lvl2pPr>
            <a:lvl3pPr marL="966440" indent="0">
              <a:buNone/>
              <a:defRPr sz="1900" b="1"/>
            </a:lvl3pPr>
            <a:lvl4pPr marL="1449658" indent="0">
              <a:buNone/>
              <a:defRPr sz="1700" b="1"/>
            </a:lvl4pPr>
            <a:lvl5pPr marL="1932880" indent="0">
              <a:buNone/>
              <a:defRPr sz="1700" b="1"/>
            </a:lvl5pPr>
            <a:lvl6pPr marL="2416100" indent="0">
              <a:buNone/>
              <a:defRPr sz="1700" b="1"/>
            </a:lvl6pPr>
            <a:lvl7pPr marL="2899321" indent="0">
              <a:buNone/>
              <a:defRPr sz="1700" b="1"/>
            </a:lvl7pPr>
            <a:lvl8pPr marL="3382540" indent="0">
              <a:buNone/>
              <a:defRPr sz="1700" b="1"/>
            </a:lvl8pPr>
            <a:lvl9pPr marL="3865760"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4877279" y="2319869"/>
            <a:ext cx="4243864" cy="421470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773C4B-11C1-FE4F-BCA9-3991A792A2C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461B23D-85BF-074A-81FA-027A24BC393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A8A8614-8267-4F4D-BAB6-D5711BFEDB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2" y="291253"/>
            <a:ext cx="3158729" cy="1239520"/>
          </a:xfrm>
        </p:spPr>
        <p:txBody>
          <a:bodyPr anchor="b"/>
          <a:lstStyle>
            <a:lvl1pPr algn="l">
              <a:defRPr sz="2100" b="1"/>
            </a:lvl1pPr>
          </a:lstStyle>
          <a:p>
            <a:r>
              <a:rPr lang="en-US" smtClean="0"/>
              <a:t>Click to edit Master title style</a:t>
            </a:r>
            <a:endParaRPr lang="en-US"/>
          </a:p>
        </p:txBody>
      </p:sp>
      <p:sp>
        <p:nvSpPr>
          <p:cNvPr id="3" name="Content Placeholder 2"/>
          <p:cNvSpPr>
            <a:spLocks noGrp="1"/>
          </p:cNvSpPr>
          <p:nvPr>
            <p:ph idx="1"/>
          </p:nvPr>
        </p:nvSpPr>
        <p:spPr>
          <a:xfrm>
            <a:off x="3753802" y="291256"/>
            <a:ext cx="5367338" cy="6243321"/>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0062" y="1530776"/>
            <a:ext cx="3158729" cy="5003801"/>
          </a:xfrm>
        </p:spPr>
        <p:txBody>
          <a:bodyPr/>
          <a:lstStyle>
            <a:lvl1pPr marL="0" indent="0">
              <a:buNone/>
              <a:defRPr sz="1500"/>
            </a:lvl1pPr>
            <a:lvl2pPr marL="483219" indent="0">
              <a:buNone/>
              <a:defRPr sz="1300"/>
            </a:lvl2pPr>
            <a:lvl3pPr marL="966440" indent="0">
              <a:buNone/>
              <a:defRPr sz="1100"/>
            </a:lvl3pPr>
            <a:lvl4pPr marL="1449658" indent="0">
              <a:buNone/>
              <a:defRPr sz="1000"/>
            </a:lvl4pPr>
            <a:lvl5pPr marL="1932880" indent="0">
              <a:buNone/>
              <a:defRPr sz="1000"/>
            </a:lvl5pPr>
            <a:lvl6pPr marL="2416100" indent="0">
              <a:buNone/>
              <a:defRPr sz="1000"/>
            </a:lvl6pPr>
            <a:lvl7pPr marL="2899321" indent="0">
              <a:buNone/>
              <a:defRPr sz="1000"/>
            </a:lvl7pPr>
            <a:lvl8pPr marL="3382540" indent="0">
              <a:buNone/>
              <a:defRPr sz="1000"/>
            </a:lvl8pPr>
            <a:lvl9pPr marL="386576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A0E341-15FA-8940-A491-8D77577426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2" y="5120642"/>
            <a:ext cx="5760720" cy="604521"/>
          </a:xfrm>
        </p:spPr>
        <p:txBody>
          <a:bodyPr anchor="b"/>
          <a:lstStyle>
            <a:lvl1pPr algn="l">
              <a:defRPr sz="2100" b="1"/>
            </a:lvl1pPr>
          </a:lstStyle>
          <a:p>
            <a:r>
              <a:rPr lang="en-US" smtClean="0"/>
              <a:t>Click to edit Master title style</a:t>
            </a:r>
            <a:endParaRPr lang="en-US"/>
          </a:p>
        </p:txBody>
      </p:sp>
      <p:sp>
        <p:nvSpPr>
          <p:cNvPr id="3" name="Picture Placeholder 2"/>
          <p:cNvSpPr>
            <a:spLocks noGrp="1"/>
          </p:cNvSpPr>
          <p:nvPr>
            <p:ph type="pic" idx="1"/>
          </p:nvPr>
        </p:nvSpPr>
        <p:spPr>
          <a:xfrm>
            <a:off x="1881902" y="653627"/>
            <a:ext cx="5760720" cy="4389120"/>
          </a:xfrm>
        </p:spPr>
        <p:txBody>
          <a:bodyPr/>
          <a:lstStyle>
            <a:lvl1pPr marL="0" indent="0">
              <a:buNone/>
              <a:defRPr sz="3400"/>
            </a:lvl1pPr>
            <a:lvl2pPr marL="483219" indent="0">
              <a:buNone/>
              <a:defRPr sz="3000"/>
            </a:lvl2pPr>
            <a:lvl3pPr marL="966440" indent="0">
              <a:buNone/>
              <a:defRPr sz="2500"/>
            </a:lvl3pPr>
            <a:lvl4pPr marL="1449658" indent="0">
              <a:buNone/>
              <a:defRPr sz="2100"/>
            </a:lvl4pPr>
            <a:lvl5pPr marL="1932880" indent="0">
              <a:buNone/>
              <a:defRPr sz="2100"/>
            </a:lvl5pPr>
            <a:lvl6pPr marL="2416100" indent="0">
              <a:buNone/>
              <a:defRPr sz="2100"/>
            </a:lvl6pPr>
            <a:lvl7pPr marL="2899321" indent="0">
              <a:buNone/>
              <a:defRPr sz="2100"/>
            </a:lvl7pPr>
            <a:lvl8pPr marL="3382540" indent="0">
              <a:buNone/>
              <a:defRPr sz="2100"/>
            </a:lvl8pPr>
            <a:lvl9pPr marL="3865760" indent="0">
              <a:buNone/>
              <a:defRPr sz="2100"/>
            </a:lvl9pPr>
          </a:lstStyle>
          <a:p>
            <a:pPr lvl="0"/>
            <a:endParaRPr lang="en-US" noProof="0" smtClean="0"/>
          </a:p>
        </p:txBody>
      </p:sp>
      <p:sp>
        <p:nvSpPr>
          <p:cNvPr id="4" name="Text Placeholder 3"/>
          <p:cNvSpPr>
            <a:spLocks noGrp="1"/>
          </p:cNvSpPr>
          <p:nvPr>
            <p:ph type="body" sz="half" idx="2"/>
          </p:nvPr>
        </p:nvSpPr>
        <p:spPr>
          <a:xfrm>
            <a:off x="1881902" y="5725163"/>
            <a:ext cx="5760720" cy="858519"/>
          </a:xfrm>
        </p:spPr>
        <p:txBody>
          <a:bodyPr/>
          <a:lstStyle>
            <a:lvl1pPr marL="0" indent="0">
              <a:buNone/>
              <a:defRPr sz="1500"/>
            </a:lvl1pPr>
            <a:lvl2pPr marL="483219" indent="0">
              <a:buNone/>
              <a:defRPr sz="1300"/>
            </a:lvl2pPr>
            <a:lvl3pPr marL="966440" indent="0">
              <a:buNone/>
              <a:defRPr sz="1100"/>
            </a:lvl3pPr>
            <a:lvl4pPr marL="1449658" indent="0">
              <a:buNone/>
              <a:defRPr sz="1000"/>
            </a:lvl4pPr>
            <a:lvl5pPr marL="1932880" indent="0">
              <a:buNone/>
              <a:defRPr sz="1000"/>
            </a:lvl5pPr>
            <a:lvl6pPr marL="2416100" indent="0">
              <a:buNone/>
              <a:defRPr sz="1000"/>
            </a:lvl6pPr>
            <a:lvl7pPr marL="2899321" indent="0">
              <a:buNone/>
              <a:defRPr sz="1000"/>
            </a:lvl7pPr>
            <a:lvl8pPr marL="3382540" indent="0">
              <a:buNone/>
              <a:defRPr sz="1000"/>
            </a:lvl8pPr>
            <a:lvl9pPr marL="386576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October 31, 2010</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A3 Lectures:  Damping Rings - Part 1</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5A742BA-51CD-FE4C-896F-0CE7F331BC7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Relationship Id="rId14"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0" y="650240"/>
            <a:ext cx="9601200" cy="6421120"/>
          </a:xfrm>
          <a:prstGeom prst="rect">
            <a:avLst/>
          </a:prstGeom>
          <a:noFill/>
          <a:ln w="9525">
            <a:noFill/>
            <a:miter lim="800000"/>
            <a:headEnd/>
            <a:tailEnd/>
          </a:ln>
        </p:spPr>
        <p:txBody>
          <a:bodyPr vert="horz" wrap="square" lIns="96644" tIns="48322" rIns="96644" bIns="48322"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00" name="Rectangle 4"/>
          <p:cNvSpPr>
            <a:spLocks noGrp="1" noChangeArrowheads="1"/>
          </p:cNvSpPr>
          <p:nvPr>
            <p:ph type="dt" sz="half" idx="2"/>
          </p:nvPr>
        </p:nvSpPr>
        <p:spPr bwMode="auto">
          <a:xfrm>
            <a:off x="80010" y="7071360"/>
            <a:ext cx="3120390" cy="243840"/>
          </a:xfrm>
          <a:prstGeom prst="rect">
            <a:avLst/>
          </a:prstGeom>
          <a:noFill/>
          <a:ln w="9525">
            <a:noFill/>
            <a:miter lim="800000"/>
            <a:headEnd/>
            <a:tailEnd/>
          </a:ln>
          <a:effectLst/>
        </p:spPr>
        <p:txBody>
          <a:bodyPr vert="horz" wrap="square" lIns="96644" tIns="48322" rIns="96644" bIns="48322" numCol="1" anchor="t" anchorCtr="0" compatLnSpc="1">
            <a:prstTxWarp prst="textNoShape">
              <a:avLst/>
            </a:prstTxWarp>
          </a:bodyPr>
          <a:lstStyle>
            <a:lvl1pPr algn="l">
              <a:defRPr sz="1300" i="1" smtClean="0"/>
            </a:lvl1pPr>
          </a:lstStyle>
          <a:p>
            <a:pPr>
              <a:defRPr/>
            </a:pPr>
            <a:r>
              <a:rPr lang="en-US" smtClean="0"/>
              <a:t>October 31, 2010</a:t>
            </a:r>
            <a:endParaRPr lang="en-US"/>
          </a:p>
        </p:txBody>
      </p:sp>
      <p:sp>
        <p:nvSpPr>
          <p:cNvPr id="4101" name="Rectangle 5"/>
          <p:cNvSpPr>
            <a:spLocks noGrp="1" noChangeArrowheads="1"/>
          </p:cNvSpPr>
          <p:nvPr>
            <p:ph type="ftr" sz="quarter" idx="3"/>
          </p:nvPr>
        </p:nvSpPr>
        <p:spPr bwMode="auto">
          <a:xfrm>
            <a:off x="3120390" y="7071360"/>
            <a:ext cx="3200400" cy="191347"/>
          </a:xfrm>
          <a:prstGeom prst="rect">
            <a:avLst/>
          </a:prstGeom>
          <a:noFill/>
          <a:ln w="9525">
            <a:noFill/>
            <a:miter lim="800000"/>
            <a:headEnd/>
            <a:tailEnd/>
          </a:ln>
          <a:effectLst/>
        </p:spPr>
        <p:txBody>
          <a:bodyPr vert="horz" wrap="square" lIns="96644" tIns="48322" rIns="96644" bIns="48322" numCol="1" anchor="t" anchorCtr="0" compatLnSpc="1">
            <a:prstTxWarp prst="textNoShape">
              <a:avLst/>
            </a:prstTxWarp>
          </a:bodyPr>
          <a:lstStyle>
            <a:lvl1pPr>
              <a:defRPr sz="1300" i="1" smtClean="0"/>
            </a:lvl1pPr>
          </a:lstStyle>
          <a:p>
            <a:pPr>
              <a:defRPr/>
            </a:pPr>
            <a:r>
              <a:rPr lang="en-US" dirty="0" smtClean="0"/>
              <a:t>A3 Lectures:  Damping Rings - Part 1</a:t>
            </a:r>
            <a:endParaRPr lang="en-US" dirty="0"/>
          </a:p>
        </p:txBody>
      </p:sp>
      <p:sp>
        <p:nvSpPr>
          <p:cNvPr id="4102" name="Rectangle 6"/>
          <p:cNvSpPr>
            <a:spLocks noGrp="1" noChangeArrowheads="1"/>
          </p:cNvSpPr>
          <p:nvPr>
            <p:ph type="sldNum" sz="quarter" idx="4"/>
          </p:nvPr>
        </p:nvSpPr>
        <p:spPr bwMode="auto">
          <a:xfrm>
            <a:off x="8801100" y="7071360"/>
            <a:ext cx="720090" cy="162560"/>
          </a:xfrm>
          <a:prstGeom prst="rect">
            <a:avLst/>
          </a:prstGeom>
          <a:noFill/>
          <a:ln w="9525">
            <a:noFill/>
            <a:miter lim="800000"/>
            <a:headEnd/>
            <a:tailEnd/>
          </a:ln>
          <a:effectLst/>
        </p:spPr>
        <p:txBody>
          <a:bodyPr vert="horz" wrap="square" lIns="96644" tIns="48322" rIns="96644" bIns="48322" numCol="1" anchor="t" anchorCtr="0" compatLnSpc="1">
            <a:prstTxWarp prst="textNoShape">
              <a:avLst/>
            </a:prstTxWarp>
          </a:bodyPr>
          <a:lstStyle>
            <a:lvl1pPr algn="r">
              <a:defRPr sz="1300" i="1"/>
            </a:lvl1pPr>
          </a:lstStyle>
          <a:p>
            <a:pPr>
              <a:defRPr/>
            </a:pPr>
            <a:fld id="{057BF096-6A1F-E446-8354-BD5BD69DA351}" type="slidenum">
              <a:rPr lang="en-US"/>
              <a:pPr>
                <a:defRPr/>
              </a:pPr>
              <a:t>‹#›</a:t>
            </a:fld>
            <a:endParaRPr lang="en-US"/>
          </a:p>
        </p:txBody>
      </p:sp>
      <p:sp>
        <p:nvSpPr>
          <p:cNvPr id="4103" name="Line 7"/>
          <p:cNvSpPr>
            <a:spLocks noChangeShapeType="1"/>
          </p:cNvSpPr>
          <p:nvPr/>
        </p:nvSpPr>
        <p:spPr bwMode="auto">
          <a:xfrm>
            <a:off x="3" y="7071360"/>
            <a:ext cx="9597866" cy="0"/>
          </a:xfrm>
          <a:prstGeom prst="line">
            <a:avLst/>
          </a:prstGeom>
          <a:noFill/>
          <a:ln w="38100">
            <a:solidFill>
              <a:srgbClr val="B31B1B"/>
            </a:solidFill>
            <a:round/>
            <a:headEnd/>
            <a:tailEnd/>
          </a:ln>
          <a:effectLst/>
        </p:spPr>
        <p:txBody>
          <a:bodyPr lIns="96644" tIns="48322" rIns="96644" bIns="48322">
            <a:prstTxWarp prst="textNoShape">
              <a:avLst/>
            </a:prstTxWarp>
          </a:bodyPr>
          <a:lstStyle/>
          <a:p>
            <a:pPr>
              <a:defRPr/>
            </a:pPr>
            <a:endParaRPr lang="en-US"/>
          </a:p>
        </p:txBody>
      </p:sp>
      <p:sp>
        <p:nvSpPr>
          <p:cNvPr id="4104" name="Rectangle 8"/>
          <p:cNvSpPr>
            <a:spLocks noChangeArrowheads="1"/>
          </p:cNvSpPr>
          <p:nvPr/>
        </p:nvSpPr>
        <p:spPr bwMode="auto">
          <a:xfrm>
            <a:off x="3718798" y="220133"/>
            <a:ext cx="193358" cy="684107"/>
          </a:xfrm>
          <a:prstGeom prst="rect">
            <a:avLst/>
          </a:prstGeom>
          <a:noFill/>
          <a:ln w="9525">
            <a:noFill/>
            <a:miter lim="800000"/>
            <a:headEnd/>
            <a:tailEnd/>
          </a:ln>
          <a:effectLst/>
        </p:spPr>
        <p:txBody>
          <a:bodyPr wrap="none" lIns="96644" tIns="48322" rIns="96644" bIns="48322">
            <a:prstTxWarp prst="textNoShape">
              <a:avLst/>
            </a:prstTxWarp>
            <a:spAutoFit/>
          </a:bodyPr>
          <a:lstStyle/>
          <a:p>
            <a:pPr algn="l">
              <a:defRPr/>
            </a:pPr>
            <a:endParaRPr lang="en-US">
              <a:latin typeface="Times New Roman" charset="0"/>
            </a:endParaRPr>
          </a:p>
        </p:txBody>
      </p:sp>
      <p:sp>
        <p:nvSpPr>
          <p:cNvPr id="1032" name="Rectangle 9"/>
          <p:cNvSpPr>
            <a:spLocks noGrp="1" noChangeArrowheads="1"/>
          </p:cNvSpPr>
          <p:nvPr>
            <p:ph type="title"/>
          </p:nvPr>
        </p:nvSpPr>
        <p:spPr bwMode="auto">
          <a:xfrm>
            <a:off x="480060" y="0"/>
            <a:ext cx="8721090" cy="650240"/>
          </a:xfrm>
          <a:prstGeom prst="rect">
            <a:avLst/>
          </a:prstGeom>
          <a:noFill/>
          <a:ln w="0">
            <a:noFill/>
            <a:miter lim="800000"/>
            <a:headEnd/>
            <a:tailEnd/>
          </a:ln>
        </p:spPr>
        <p:txBody>
          <a:bodyPr vert="horz" wrap="square" lIns="96644" tIns="48322" rIns="96644" bIns="48322" numCol="1" anchor="ctr" anchorCtr="0" compatLnSpc="1">
            <a:prstTxWarp prst="textNoShape">
              <a:avLst/>
            </a:prstTxWarp>
          </a:bodyPr>
          <a:lstStyle/>
          <a:p>
            <a:pPr lvl="0"/>
            <a:r>
              <a:rPr lang="en-US"/>
              <a:t>Click to edit Master title style</a:t>
            </a:r>
          </a:p>
        </p:txBody>
      </p:sp>
      <p:sp>
        <p:nvSpPr>
          <p:cNvPr id="4107" name="Line 11"/>
          <p:cNvSpPr>
            <a:spLocks noChangeShapeType="1"/>
          </p:cNvSpPr>
          <p:nvPr userDrawn="1"/>
        </p:nvSpPr>
        <p:spPr bwMode="auto">
          <a:xfrm>
            <a:off x="3" y="650240"/>
            <a:ext cx="9597866" cy="0"/>
          </a:xfrm>
          <a:prstGeom prst="line">
            <a:avLst/>
          </a:prstGeom>
          <a:noFill/>
          <a:ln w="38100">
            <a:solidFill>
              <a:srgbClr val="B31B1B"/>
            </a:solidFill>
            <a:round/>
            <a:headEnd/>
            <a:tailEnd/>
          </a:ln>
          <a:effectLst/>
        </p:spPr>
        <p:txBody>
          <a:bodyPr lIns="96644" tIns="48322" rIns="96644" bIns="48322">
            <a:prstTxWarp prst="textNoShape">
              <a:avLst/>
            </a:prstTxWarp>
          </a:bodyPr>
          <a:lstStyle/>
          <a:p>
            <a:pPr>
              <a:defRPr/>
            </a:pPr>
            <a:endParaRPr lang="en-US"/>
          </a:p>
        </p:txBody>
      </p:sp>
      <p:sp>
        <p:nvSpPr>
          <p:cNvPr id="10" name="TextBox 9"/>
          <p:cNvSpPr txBox="1"/>
          <p:nvPr userDrawn="1"/>
        </p:nvSpPr>
        <p:spPr>
          <a:xfrm>
            <a:off x="6934200" y="7086600"/>
            <a:ext cx="1066800" cy="292388"/>
          </a:xfrm>
          <a:prstGeom prst="rect">
            <a:avLst/>
          </a:prstGeom>
          <a:noFill/>
        </p:spPr>
        <p:txBody>
          <a:bodyPr wrap="square" rtlCol="0">
            <a:spAutoFit/>
          </a:bodyPr>
          <a:lstStyle/>
          <a:p>
            <a:r>
              <a:rPr lang="en-US" sz="1300" i="1" dirty="0" smtClean="0"/>
              <a:t>M. Palmer</a:t>
            </a:r>
            <a:endParaRPr lang="en-US" sz="1300" i="1" dirty="0"/>
          </a:p>
        </p:txBody>
      </p:sp>
    </p:spTree>
  </p:cSld>
  <p:clrMap bg1="lt1" tx1="dk1" bg2="lt2" tx2="dk2" accent1="accent1" accent2="accent2" accent3="accent3" accent4="accent4" accent5="accent5" accent6="accent6" hlink="hlink" folHlink="folHlink"/>
  <p:sldLayoutIdLst>
    <p:sldLayoutId id="2147483690"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hdr="0"/>
  <p:txStyles>
    <p:titleStyle>
      <a:lvl1pPr algn="ctr" rtl="0" eaLnBrk="0" fontAlgn="base" hangingPunct="0">
        <a:spcBef>
          <a:spcPct val="0"/>
        </a:spcBef>
        <a:spcAft>
          <a:spcPct val="0"/>
        </a:spcAft>
        <a:defRPr sz="3400">
          <a:solidFill>
            <a:srgbClr val="CC0000"/>
          </a:solidFill>
          <a:latin typeface="+mj-lt"/>
          <a:ea typeface="ＭＳ Ｐゴシック" charset="-128"/>
          <a:cs typeface="ＭＳ Ｐゴシック" charset="-128"/>
        </a:defRPr>
      </a:lvl1pPr>
      <a:lvl2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2pPr>
      <a:lvl3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3pPr>
      <a:lvl4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4pPr>
      <a:lvl5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5pPr>
      <a:lvl6pPr marL="483219" algn="ctr" rtl="0" fontAlgn="base">
        <a:spcBef>
          <a:spcPct val="0"/>
        </a:spcBef>
        <a:spcAft>
          <a:spcPct val="0"/>
        </a:spcAft>
        <a:defRPr sz="3400">
          <a:solidFill>
            <a:srgbClr val="CC0000"/>
          </a:solidFill>
          <a:latin typeface="Arial" charset="0"/>
        </a:defRPr>
      </a:lvl6pPr>
      <a:lvl7pPr marL="966440" algn="ctr" rtl="0" fontAlgn="base">
        <a:spcBef>
          <a:spcPct val="0"/>
        </a:spcBef>
        <a:spcAft>
          <a:spcPct val="0"/>
        </a:spcAft>
        <a:defRPr sz="3400">
          <a:solidFill>
            <a:srgbClr val="CC0000"/>
          </a:solidFill>
          <a:latin typeface="Arial" charset="0"/>
        </a:defRPr>
      </a:lvl7pPr>
      <a:lvl8pPr marL="1449658" algn="ctr" rtl="0" fontAlgn="base">
        <a:spcBef>
          <a:spcPct val="0"/>
        </a:spcBef>
        <a:spcAft>
          <a:spcPct val="0"/>
        </a:spcAft>
        <a:defRPr sz="3400">
          <a:solidFill>
            <a:srgbClr val="CC0000"/>
          </a:solidFill>
          <a:latin typeface="Arial" charset="0"/>
        </a:defRPr>
      </a:lvl8pPr>
      <a:lvl9pPr marL="1932880" algn="ctr" rtl="0" fontAlgn="base">
        <a:spcBef>
          <a:spcPct val="0"/>
        </a:spcBef>
        <a:spcAft>
          <a:spcPct val="0"/>
        </a:spcAft>
        <a:defRPr sz="3400">
          <a:solidFill>
            <a:srgbClr val="CC0000"/>
          </a:solidFill>
          <a:latin typeface="Arial" charset="0"/>
        </a:defRPr>
      </a:lvl9pPr>
    </p:titleStyle>
    <p:bodyStyle>
      <a:lvl1pPr marL="0" indent="0" algn="l" rtl="0" eaLnBrk="0" fontAlgn="base" hangingPunct="0">
        <a:spcBef>
          <a:spcPct val="20000"/>
        </a:spcBef>
        <a:spcAft>
          <a:spcPct val="0"/>
        </a:spcAft>
        <a:defRPr sz="2500">
          <a:solidFill>
            <a:schemeClr val="tx1"/>
          </a:solidFill>
          <a:latin typeface="+mn-lt"/>
          <a:ea typeface="ＭＳ Ｐゴシック" charset="-128"/>
          <a:cs typeface="ＭＳ Ｐゴシック" charset="-128"/>
        </a:defRPr>
      </a:lvl1pPr>
      <a:lvl2pPr marL="785232" indent="-302012" algn="l" rtl="0" eaLnBrk="0" fontAlgn="base" hangingPunct="0">
        <a:spcBef>
          <a:spcPct val="20000"/>
        </a:spcBef>
        <a:spcAft>
          <a:spcPct val="0"/>
        </a:spcAft>
        <a:buChar char="–"/>
        <a:defRPr sz="2100">
          <a:solidFill>
            <a:schemeClr val="accent2"/>
          </a:solidFill>
          <a:latin typeface="+mn-lt"/>
          <a:ea typeface="ＭＳ Ｐゴシック" charset="-128"/>
        </a:defRPr>
      </a:lvl2pPr>
      <a:lvl3pPr marL="1208050" indent="-241611" algn="l" rtl="0" eaLnBrk="0" fontAlgn="base" hangingPunct="0">
        <a:spcBef>
          <a:spcPct val="20000"/>
        </a:spcBef>
        <a:spcAft>
          <a:spcPct val="0"/>
        </a:spcAft>
        <a:buChar char="•"/>
        <a:defRPr>
          <a:solidFill>
            <a:srgbClr val="CC0000"/>
          </a:solidFill>
          <a:latin typeface="+mn-lt"/>
          <a:ea typeface="ＭＳ Ｐゴシック" charset="-128"/>
        </a:defRPr>
      </a:lvl3pPr>
      <a:lvl4pPr marL="1691269" indent="-241611" algn="l" rtl="0" eaLnBrk="0" fontAlgn="base" hangingPunct="0">
        <a:spcBef>
          <a:spcPct val="20000"/>
        </a:spcBef>
        <a:spcAft>
          <a:spcPct val="0"/>
        </a:spcAft>
        <a:buChar char="–"/>
        <a:defRPr>
          <a:solidFill>
            <a:srgbClr val="006600"/>
          </a:solidFill>
          <a:latin typeface="+mn-lt"/>
          <a:ea typeface="ＭＳ Ｐゴシック" charset="-128"/>
        </a:defRPr>
      </a:lvl4pPr>
      <a:lvl5pPr marL="2174491" indent="-241611" algn="l" rtl="0" eaLnBrk="0" fontAlgn="base" hangingPunct="0">
        <a:spcBef>
          <a:spcPct val="20000"/>
        </a:spcBef>
        <a:spcAft>
          <a:spcPct val="0"/>
        </a:spcAft>
        <a:buChar char="»"/>
        <a:defRPr>
          <a:solidFill>
            <a:srgbClr val="660066"/>
          </a:solidFill>
          <a:latin typeface="+mn-lt"/>
          <a:ea typeface="ＭＳ Ｐゴシック" charset="-128"/>
        </a:defRPr>
      </a:lvl5pPr>
      <a:lvl6pPr marL="2657710" indent="-241611" algn="l" rtl="0" fontAlgn="base">
        <a:spcBef>
          <a:spcPct val="20000"/>
        </a:spcBef>
        <a:spcAft>
          <a:spcPct val="0"/>
        </a:spcAft>
        <a:buChar char="»"/>
        <a:defRPr>
          <a:solidFill>
            <a:srgbClr val="660066"/>
          </a:solidFill>
          <a:latin typeface="+mn-lt"/>
          <a:ea typeface="ＭＳ Ｐゴシック" charset="-128"/>
        </a:defRPr>
      </a:lvl6pPr>
      <a:lvl7pPr marL="3140931" indent="-241611" algn="l" rtl="0" fontAlgn="base">
        <a:spcBef>
          <a:spcPct val="20000"/>
        </a:spcBef>
        <a:spcAft>
          <a:spcPct val="0"/>
        </a:spcAft>
        <a:buChar char="»"/>
        <a:defRPr>
          <a:solidFill>
            <a:srgbClr val="660066"/>
          </a:solidFill>
          <a:latin typeface="+mn-lt"/>
          <a:ea typeface="ＭＳ Ｐゴシック" charset="-128"/>
        </a:defRPr>
      </a:lvl7pPr>
      <a:lvl8pPr marL="3624150" indent="-241611" algn="l" rtl="0" fontAlgn="base">
        <a:spcBef>
          <a:spcPct val="20000"/>
        </a:spcBef>
        <a:spcAft>
          <a:spcPct val="0"/>
        </a:spcAft>
        <a:buChar char="»"/>
        <a:defRPr>
          <a:solidFill>
            <a:srgbClr val="660066"/>
          </a:solidFill>
          <a:latin typeface="+mn-lt"/>
          <a:ea typeface="ＭＳ Ｐゴシック" charset="-128"/>
        </a:defRPr>
      </a:lvl8pPr>
      <a:lvl9pPr marL="4107369" indent="-241611" algn="l" rtl="0" fontAlgn="base">
        <a:spcBef>
          <a:spcPct val="20000"/>
        </a:spcBef>
        <a:spcAft>
          <a:spcPct val="0"/>
        </a:spcAft>
        <a:buChar char="»"/>
        <a:defRPr>
          <a:solidFill>
            <a:srgbClr val="660066"/>
          </a:solidFill>
          <a:latin typeface="+mn-lt"/>
          <a:ea typeface="ＭＳ Ｐゴシック" charset="-128"/>
        </a:defRPr>
      </a:lvl9pPr>
    </p:bodyStyle>
    <p:otherStyle>
      <a:defPPr>
        <a:defRPr lang="en-US"/>
      </a:defPPr>
      <a:lvl1pPr marL="0" algn="l" defTabSz="483219" rtl="0" eaLnBrk="1" latinLnBrk="0" hangingPunct="1">
        <a:defRPr sz="1900" kern="1200">
          <a:solidFill>
            <a:schemeClr val="tx1"/>
          </a:solidFill>
          <a:latin typeface="+mn-lt"/>
          <a:ea typeface="+mn-ea"/>
          <a:cs typeface="+mn-cs"/>
        </a:defRPr>
      </a:lvl1pPr>
      <a:lvl2pPr marL="483219" algn="l" defTabSz="483219" rtl="0" eaLnBrk="1" latinLnBrk="0" hangingPunct="1">
        <a:defRPr sz="1900" kern="1200">
          <a:solidFill>
            <a:schemeClr val="tx1"/>
          </a:solidFill>
          <a:latin typeface="+mn-lt"/>
          <a:ea typeface="+mn-ea"/>
          <a:cs typeface="+mn-cs"/>
        </a:defRPr>
      </a:lvl2pPr>
      <a:lvl3pPr marL="966440" algn="l" defTabSz="483219" rtl="0" eaLnBrk="1" latinLnBrk="0" hangingPunct="1">
        <a:defRPr sz="1900" kern="1200">
          <a:solidFill>
            <a:schemeClr val="tx1"/>
          </a:solidFill>
          <a:latin typeface="+mn-lt"/>
          <a:ea typeface="+mn-ea"/>
          <a:cs typeface="+mn-cs"/>
        </a:defRPr>
      </a:lvl3pPr>
      <a:lvl4pPr marL="1449658" algn="l" defTabSz="483219" rtl="0" eaLnBrk="1" latinLnBrk="0" hangingPunct="1">
        <a:defRPr sz="1900" kern="1200">
          <a:solidFill>
            <a:schemeClr val="tx1"/>
          </a:solidFill>
          <a:latin typeface="+mn-lt"/>
          <a:ea typeface="+mn-ea"/>
          <a:cs typeface="+mn-cs"/>
        </a:defRPr>
      </a:lvl4pPr>
      <a:lvl5pPr marL="1932880" algn="l" defTabSz="483219" rtl="0" eaLnBrk="1" latinLnBrk="0" hangingPunct="1">
        <a:defRPr sz="1900" kern="1200">
          <a:solidFill>
            <a:schemeClr val="tx1"/>
          </a:solidFill>
          <a:latin typeface="+mn-lt"/>
          <a:ea typeface="+mn-ea"/>
          <a:cs typeface="+mn-cs"/>
        </a:defRPr>
      </a:lvl5pPr>
      <a:lvl6pPr marL="2416100" algn="l" defTabSz="483219" rtl="0" eaLnBrk="1" latinLnBrk="0" hangingPunct="1">
        <a:defRPr sz="1900" kern="1200">
          <a:solidFill>
            <a:schemeClr val="tx1"/>
          </a:solidFill>
          <a:latin typeface="+mn-lt"/>
          <a:ea typeface="+mn-ea"/>
          <a:cs typeface="+mn-cs"/>
        </a:defRPr>
      </a:lvl6pPr>
      <a:lvl7pPr marL="2899321" algn="l" defTabSz="483219" rtl="0" eaLnBrk="1" latinLnBrk="0" hangingPunct="1">
        <a:defRPr sz="1900" kern="1200">
          <a:solidFill>
            <a:schemeClr val="tx1"/>
          </a:solidFill>
          <a:latin typeface="+mn-lt"/>
          <a:ea typeface="+mn-ea"/>
          <a:cs typeface="+mn-cs"/>
        </a:defRPr>
      </a:lvl7pPr>
      <a:lvl8pPr marL="3382540" algn="l" defTabSz="483219" rtl="0" eaLnBrk="1" latinLnBrk="0" hangingPunct="1">
        <a:defRPr sz="1900" kern="1200">
          <a:solidFill>
            <a:schemeClr val="tx1"/>
          </a:solidFill>
          <a:latin typeface="+mn-lt"/>
          <a:ea typeface="+mn-ea"/>
          <a:cs typeface="+mn-cs"/>
        </a:defRPr>
      </a:lvl8pPr>
      <a:lvl9pPr marL="3865760" algn="l" defTabSz="483219"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002" y="-7614"/>
            <a:ext cx="9621203"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513" tIns="48257" rIns="96513" bIns="48257"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600575" y="-7620"/>
            <a:ext cx="5000625"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513" tIns="48257" rIns="96513" bIns="48257"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240030" y="568961"/>
            <a:ext cx="9121140" cy="793293"/>
          </a:xfrm>
          <a:prstGeom prst="rect">
            <a:avLst/>
          </a:prstGeom>
        </p:spPr>
        <p:txBody>
          <a:bodyPr vert="horz" lIns="0" tIns="48257" rIns="0" bIns="0" anchor="b">
            <a:normAutofit/>
          </a:bodyPr>
          <a:lstStyle/>
          <a:p>
            <a:r>
              <a:rPr kumimoji="0" lang="it-IT" dirty="0" smtClean="0"/>
              <a:t>Fare clic per modificare lo stile del titolo</a:t>
            </a:r>
            <a:endParaRPr kumimoji="0" lang="en-US" dirty="0"/>
          </a:p>
        </p:txBody>
      </p:sp>
      <p:sp>
        <p:nvSpPr>
          <p:cNvPr id="30" name="Text Placeholder 29"/>
          <p:cNvSpPr>
            <a:spLocks noGrp="1"/>
          </p:cNvSpPr>
          <p:nvPr>
            <p:ph type="body" idx="1"/>
          </p:nvPr>
        </p:nvSpPr>
        <p:spPr>
          <a:xfrm>
            <a:off x="240030" y="1463040"/>
            <a:ext cx="9121140" cy="5283200"/>
          </a:xfrm>
          <a:prstGeom prst="rect">
            <a:avLst/>
          </a:prstGeom>
        </p:spPr>
        <p:txBody>
          <a:bodyPr vert="horz" lIns="96513" tIns="48257" rIns="96513" bIns="48257">
            <a:normAutofit/>
          </a:bodyPr>
          <a:lstStyle/>
          <a:p>
            <a:pPr lvl="0" eaLnBrk="1" latinLnBrk="0" hangingPunct="1"/>
            <a:r>
              <a:rPr kumimoji="0" lang="it-IT" dirty="0" smtClean="0"/>
              <a:t>Fare clic per modificare stili del testo dello schema</a:t>
            </a:r>
          </a:p>
          <a:p>
            <a:pPr lvl="1" eaLnBrk="1" latinLnBrk="0" hangingPunct="1"/>
            <a:r>
              <a:rPr kumimoji="0" lang="it-IT" dirty="0" smtClean="0"/>
              <a:t>Secondo livello</a:t>
            </a:r>
          </a:p>
          <a:p>
            <a:pPr lvl="2" eaLnBrk="1" latinLnBrk="0" hangingPunct="1"/>
            <a:r>
              <a:rPr kumimoji="0" lang="it-IT" dirty="0" smtClean="0"/>
              <a:t>Terzo livello</a:t>
            </a:r>
          </a:p>
          <a:p>
            <a:pPr lvl="3" eaLnBrk="1" latinLnBrk="0" hangingPunct="1"/>
            <a:r>
              <a:rPr kumimoji="0" lang="it-IT" dirty="0" smtClean="0"/>
              <a:t>Quarto livello</a:t>
            </a:r>
          </a:p>
          <a:p>
            <a:pPr lvl="4" eaLnBrk="1" latinLnBrk="0" hangingPunct="1"/>
            <a:r>
              <a:rPr kumimoji="0" lang="it-IT" dirty="0" smtClean="0"/>
              <a:t>Quinto livello</a:t>
            </a:r>
            <a:endParaRPr kumimoji="0" lang="en-US" dirty="0"/>
          </a:p>
        </p:txBody>
      </p:sp>
      <p:sp>
        <p:nvSpPr>
          <p:cNvPr id="10" name="Date Placeholder 9"/>
          <p:cNvSpPr>
            <a:spLocks noGrp="1"/>
          </p:cNvSpPr>
          <p:nvPr>
            <p:ph type="dt" sz="half" idx="2"/>
          </p:nvPr>
        </p:nvSpPr>
        <p:spPr>
          <a:xfrm>
            <a:off x="480060" y="6780125"/>
            <a:ext cx="2240280" cy="389467"/>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dirty="0"/>
          </a:p>
        </p:txBody>
      </p:sp>
      <p:sp>
        <p:nvSpPr>
          <p:cNvPr id="22" name="Footer Placeholder 21"/>
          <p:cNvSpPr>
            <a:spLocks noGrp="1"/>
          </p:cNvSpPr>
          <p:nvPr>
            <p:ph type="ftr" sz="quarter" idx="3"/>
          </p:nvPr>
        </p:nvSpPr>
        <p:spPr>
          <a:xfrm>
            <a:off x="2800350" y="6780125"/>
            <a:ext cx="3520440" cy="389467"/>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8321040" y="6780125"/>
            <a:ext cx="800100" cy="389467"/>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fld id="{6AEB9F76-9530-4300-8742-75C38656C82A}" type="slidenum">
              <a:rPr lang="en-US" smtClean="0"/>
              <a:pPr/>
              <a:t>‹#›</a:t>
            </a:fld>
            <a:endParaRPr lang="en-US" dirty="0"/>
          </a:p>
        </p:txBody>
      </p:sp>
      <p:grpSp>
        <p:nvGrpSpPr>
          <p:cNvPr id="2" name="Group 1"/>
          <p:cNvGrpSpPr/>
          <p:nvPr/>
        </p:nvGrpSpPr>
        <p:grpSpPr>
          <a:xfrm>
            <a:off x="-19968" y="215902"/>
            <a:ext cx="9639575" cy="692506"/>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algn="l" rtl="0" eaLnBrk="1" latinLnBrk="0" hangingPunct="1">
        <a:spcBef>
          <a:spcPct val="0"/>
        </a:spcBef>
        <a:buNone/>
        <a:defRPr kumimoji="0" sz="4200" b="0" kern="1200">
          <a:ln>
            <a:noFill/>
          </a:ln>
          <a:solidFill>
            <a:schemeClr val="tx2"/>
          </a:solidFill>
          <a:effectLst/>
          <a:latin typeface="+mj-lt"/>
          <a:ea typeface="+mj-ea"/>
          <a:cs typeface="+mj-cs"/>
        </a:defRPr>
      </a:lvl1pPr>
    </p:titleStyle>
    <p:bodyStyle>
      <a:lvl1pPr marL="289545" indent="-289545" algn="l" rtl="0" eaLnBrk="1" latinLnBrk="0" hangingPunct="1">
        <a:spcBef>
          <a:spcPct val="20000"/>
        </a:spcBef>
        <a:buClr>
          <a:schemeClr val="accent3"/>
        </a:buClr>
        <a:buSzPct val="95000"/>
        <a:buFont typeface="Wingdings 2"/>
        <a:buChar char=""/>
        <a:defRPr kumimoji="0" sz="2700" kern="1200">
          <a:solidFill>
            <a:schemeClr val="tx1"/>
          </a:solidFill>
          <a:latin typeface="Arial"/>
          <a:ea typeface="+mn-ea"/>
          <a:cs typeface="Arial"/>
        </a:defRPr>
      </a:lvl1pPr>
      <a:lvl2pPr marL="675604" indent="-260590" algn="l" rtl="0" eaLnBrk="1" latinLnBrk="0" hangingPunct="1">
        <a:spcBef>
          <a:spcPct val="20000"/>
        </a:spcBef>
        <a:buClr>
          <a:schemeClr val="accent1"/>
        </a:buClr>
        <a:buSzPct val="85000"/>
        <a:buFont typeface="Wingdings 2"/>
        <a:buChar char=""/>
        <a:defRPr kumimoji="0" sz="2500" kern="1200">
          <a:solidFill>
            <a:schemeClr val="tx1"/>
          </a:solidFill>
          <a:latin typeface="Arial"/>
          <a:ea typeface="+mn-ea"/>
          <a:cs typeface="Arial"/>
        </a:defRPr>
      </a:lvl2pPr>
      <a:lvl3pPr marL="965148" indent="-260590" algn="l" rtl="0" eaLnBrk="1" latinLnBrk="0" hangingPunct="1">
        <a:spcBef>
          <a:spcPct val="20000"/>
        </a:spcBef>
        <a:buClr>
          <a:schemeClr val="accent2"/>
        </a:buClr>
        <a:buSzPct val="70000"/>
        <a:buFont typeface="Wingdings 2"/>
        <a:buChar char=""/>
        <a:defRPr kumimoji="0" sz="2200" kern="1200">
          <a:solidFill>
            <a:schemeClr val="tx1"/>
          </a:solidFill>
          <a:latin typeface="Arial"/>
          <a:ea typeface="+mn-ea"/>
          <a:cs typeface="Arial"/>
        </a:defRPr>
      </a:lvl3pPr>
      <a:lvl4pPr marL="1254703" indent="-221989" algn="l" rtl="0" eaLnBrk="1" latinLnBrk="0" hangingPunct="1">
        <a:spcBef>
          <a:spcPct val="20000"/>
        </a:spcBef>
        <a:buClr>
          <a:schemeClr val="accent3"/>
        </a:buClr>
        <a:buSzPct val="65000"/>
        <a:buFont typeface="Wingdings 2"/>
        <a:buChar char=""/>
        <a:defRPr kumimoji="0" sz="2100" kern="1200">
          <a:solidFill>
            <a:schemeClr val="tx1"/>
          </a:solidFill>
          <a:latin typeface="Arial"/>
          <a:ea typeface="+mn-ea"/>
          <a:cs typeface="Arial"/>
        </a:defRPr>
      </a:lvl4pPr>
      <a:lvl5pPr marL="1544238" indent="-221989" algn="l" rtl="0" eaLnBrk="1" latinLnBrk="0" hangingPunct="1">
        <a:spcBef>
          <a:spcPct val="20000"/>
        </a:spcBef>
        <a:buClr>
          <a:schemeClr val="accent4"/>
        </a:buClr>
        <a:buSzPct val="65000"/>
        <a:buFont typeface="Wingdings 2"/>
        <a:buChar char=""/>
        <a:defRPr kumimoji="0" sz="2100" kern="1200">
          <a:solidFill>
            <a:schemeClr val="tx1"/>
          </a:solidFill>
          <a:latin typeface="Arial"/>
          <a:ea typeface="+mn-ea"/>
          <a:cs typeface="Arial"/>
        </a:defRPr>
      </a:lvl5pPr>
      <a:lvl6pPr marL="1833783" indent="-221989" algn="l" rtl="0" eaLnBrk="1" latinLnBrk="0" hangingPunct="1">
        <a:spcBef>
          <a:spcPct val="20000"/>
        </a:spcBef>
        <a:buClr>
          <a:schemeClr val="accent5"/>
        </a:buClr>
        <a:buSzPct val="80000"/>
        <a:buFont typeface="Wingdings 2"/>
        <a:buChar char=""/>
        <a:defRPr kumimoji="0" sz="1900" kern="1200">
          <a:solidFill>
            <a:schemeClr val="tx1"/>
          </a:solidFill>
          <a:latin typeface="+mn-lt"/>
          <a:ea typeface="+mn-ea"/>
          <a:cs typeface="+mn-cs"/>
        </a:defRPr>
      </a:lvl6pPr>
      <a:lvl7pPr marL="2026815" indent="-193026" algn="l" rtl="0" eaLnBrk="1" latinLnBrk="0" hangingPunct="1">
        <a:spcBef>
          <a:spcPct val="20000"/>
        </a:spcBef>
        <a:buClr>
          <a:schemeClr val="accent6"/>
        </a:buClr>
        <a:buSzPct val="80000"/>
        <a:buFont typeface="Wingdings 2"/>
        <a:buChar char=""/>
        <a:defRPr kumimoji="0" sz="1700" kern="1200" baseline="0">
          <a:solidFill>
            <a:schemeClr val="tx1"/>
          </a:solidFill>
          <a:latin typeface="+mn-lt"/>
          <a:ea typeface="+mn-ea"/>
          <a:cs typeface="+mn-cs"/>
        </a:defRPr>
      </a:lvl7pPr>
      <a:lvl8pPr marL="2316358" indent="-193026" algn="l" rtl="0" eaLnBrk="1" latinLnBrk="0" hangingPunct="1">
        <a:spcBef>
          <a:spcPct val="20000"/>
        </a:spcBef>
        <a:buClr>
          <a:schemeClr val="tx2"/>
        </a:buClr>
        <a:buChar char="•"/>
        <a:defRPr kumimoji="0" sz="1700" kern="1200">
          <a:solidFill>
            <a:schemeClr val="tx1"/>
          </a:solidFill>
          <a:latin typeface="+mn-lt"/>
          <a:ea typeface="+mn-ea"/>
          <a:cs typeface="+mn-cs"/>
        </a:defRPr>
      </a:lvl8pPr>
      <a:lvl9pPr marL="2605902" indent="-193026" algn="l" rtl="0" eaLnBrk="1" latinLnBrk="0" hangingPunct="1">
        <a:spcBef>
          <a:spcPct val="20000"/>
        </a:spcBef>
        <a:buClr>
          <a:schemeClr val="tx2"/>
        </a:buClr>
        <a:buFontTx/>
        <a:buChar char="•"/>
        <a:defRPr kumimoji="0" sz="1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2572" algn="l" rtl="0" eaLnBrk="1" latinLnBrk="0" hangingPunct="1">
        <a:defRPr kumimoji="0" kern="1200">
          <a:solidFill>
            <a:schemeClr val="tx1"/>
          </a:solidFill>
          <a:latin typeface="+mn-lt"/>
          <a:ea typeface="+mn-ea"/>
          <a:cs typeface="+mn-cs"/>
        </a:defRPr>
      </a:lvl2pPr>
      <a:lvl3pPr marL="965148" algn="l" rtl="0" eaLnBrk="1" latinLnBrk="0" hangingPunct="1">
        <a:defRPr kumimoji="0" kern="1200">
          <a:solidFill>
            <a:schemeClr val="tx1"/>
          </a:solidFill>
          <a:latin typeface="+mn-lt"/>
          <a:ea typeface="+mn-ea"/>
          <a:cs typeface="+mn-cs"/>
        </a:defRPr>
      </a:lvl3pPr>
      <a:lvl4pPr marL="1447717" algn="l" rtl="0" eaLnBrk="1" latinLnBrk="0" hangingPunct="1">
        <a:defRPr kumimoji="0" kern="1200">
          <a:solidFill>
            <a:schemeClr val="tx1"/>
          </a:solidFill>
          <a:latin typeface="+mn-lt"/>
          <a:ea typeface="+mn-ea"/>
          <a:cs typeface="+mn-cs"/>
        </a:defRPr>
      </a:lvl4pPr>
      <a:lvl5pPr marL="1930296" algn="l" rtl="0" eaLnBrk="1" latinLnBrk="0" hangingPunct="1">
        <a:defRPr kumimoji="0" kern="1200">
          <a:solidFill>
            <a:schemeClr val="tx1"/>
          </a:solidFill>
          <a:latin typeface="+mn-lt"/>
          <a:ea typeface="+mn-ea"/>
          <a:cs typeface="+mn-cs"/>
        </a:defRPr>
      </a:lvl5pPr>
      <a:lvl6pPr marL="2412872" algn="l" rtl="0" eaLnBrk="1" latinLnBrk="0" hangingPunct="1">
        <a:defRPr kumimoji="0" kern="1200">
          <a:solidFill>
            <a:schemeClr val="tx1"/>
          </a:solidFill>
          <a:latin typeface="+mn-lt"/>
          <a:ea typeface="+mn-ea"/>
          <a:cs typeface="+mn-cs"/>
        </a:defRPr>
      </a:lvl6pPr>
      <a:lvl7pPr marL="2895444" algn="l" rtl="0" eaLnBrk="1" latinLnBrk="0" hangingPunct="1">
        <a:defRPr kumimoji="0" kern="1200">
          <a:solidFill>
            <a:schemeClr val="tx1"/>
          </a:solidFill>
          <a:latin typeface="+mn-lt"/>
          <a:ea typeface="+mn-ea"/>
          <a:cs typeface="+mn-cs"/>
        </a:defRPr>
      </a:lvl7pPr>
      <a:lvl8pPr marL="3378021" algn="l" rtl="0" eaLnBrk="1" latinLnBrk="0" hangingPunct="1">
        <a:defRPr kumimoji="0" kern="1200">
          <a:solidFill>
            <a:schemeClr val="tx1"/>
          </a:solidFill>
          <a:latin typeface="+mn-lt"/>
          <a:ea typeface="+mn-ea"/>
          <a:cs typeface="+mn-cs"/>
        </a:defRPr>
      </a:lvl8pPr>
      <a:lvl9pPr marL="3860596"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002" y="-7614"/>
            <a:ext cx="9621203" cy="1110827"/>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6530" tIns="48265" rIns="96530" bIns="48265"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600575" y="-7620"/>
            <a:ext cx="5000625" cy="680720"/>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6530" tIns="48265" rIns="96530" bIns="48265"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240030" y="568961"/>
            <a:ext cx="9121140" cy="793293"/>
          </a:xfrm>
          <a:prstGeom prst="rect">
            <a:avLst/>
          </a:prstGeom>
        </p:spPr>
        <p:txBody>
          <a:bodyPr vert="horz" lIns="0" tIns="48265" rIns="0" bIns="0" anchor="b">
            <a:normAutofit/>
          </a:bodyPr>
          <a:lstStyle/>
          <a:p>
            <a:r>
              <a:rPr kumimoji="0" lang="it-IT" dirty="0" smtClean="0"/>
              <a:t>Fare clic per modificare lo stile del titolo</a:t>
            </a:r>
            <a:endParaRPr kumimoji="0" lang="en-US" dirty="0"/>
          </a:p>
        </p:txBody>
      </p:sp>
      <p:sp>
        <p:nvSpPr>
          <p:cNvPr id="30" name="Text Placeholder 29"/>
          <p:cNvSpPr>
            <a:spLocks noGrp="1"/>
          </p:cNvSpPr>
          <p:nvPr>
            <p:ph type="body" idx="1"/>
          </p:nvPr>
        </p:nvSpPr>
        <p:spPr>
          <a:xfrm>
            <a:off x="240030" y="1463040"/>
            <a:ext cx="9121140" cy="5283200"/>
          </a:xfrm>
          <a:prstGeom prst="rect">
            <a:avLst/>
          </a:prstGeom>
        </p:spPr>
        <p:txBody>
          <a:bodyPr vert="horz" lIns="96530" tIns="48265" rIns="96530" bIns="48265">
            <a:normAutofit/>
          </a:bodyPr>
          <a:lstStyle/>
          <a:p>
            <a:pPr lvl="0" eaLnBrk="1" latinLnBrk="0" hangingPunct="1"/>
            <a:r>
              <a:rPr kumimoji="0" lang="it-IT" dirty="0" smtClean="0"/>
              <a:t>Fare clic per modificare stili del testo dello schema</a:t>
            </a:r>
          </a:p>
          <a:p>
            <a:pPr lvl="1" eaLnBrk="1" latinLnBrk="0" hangingPunct="1"/>
            <a:r>
              <a:rPr kumimoji="0" lang="it-IT" dirty="0" smtClean="0"/>
              <a:t>Secondo livello</a:t>
            </a:r>
          </a:p>
          <a:p>
            <a:pPr lvl="2" eaLnBrk="1" latinLnBrk="0" hangingPunct="1"/>
            <a:r>
              <a:rPr kumimoji="0" lang="it-IT" dirty="0" smtClean="0"/>
              <a:t>Terzo livello</a:t>
            </a:r>
          </a:p>
          <a:p>
            <a:pPr lvl="3" eaLnBrk="1" latinLnBrk="0" hangingPunct="1"/>
            <a:r>
              <a:rPr kumimoji="0" lang="it-IT" dirty="0" smtClean="0"/>
              <a:t>Quarto livello</a:t>
            </a:r>
          </a:p>
          <a:p>
            <a:pPr lvl="4" eaLnBrk="1" latinLnBrk="0" hangingPunct="1"/>
            <a:r>
              <a:rPr kumimoji="0" lang="it-IT" dirty="0" smtClean="0"/>
              <a:t>Quinto livello</a:t>
            </a:r>
            <a:endParaRPr kumimoji="0" lang="en-US" dirty="0"/>
          </a:p>
        </p:txBody>
      </p:sp>
      <p:sp>
        <p:nvSpPr>
          <p:cNvPr id="10" name="Date Placeholder 9"/>
          <p:cNvSpPr>
            <a:spLocks noGrp="1"/>
          </p:cNvSpPr>
          <p:nvPr>
            <p:ph type="dt" sz="half" idx="2"/>
          </p:nvPr>
        </p:nvSpPr>
        <p:spPr>
          <a:xfrm>
            <a:off x="480060" y="6780123"/>
            <a:ext cx="2240280" cy="389467"/>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dirty="0"/>
          </a:p>
        </p:txBody>
      </p:sp>
      <p:sp>
        <p:nvSpPr>
          <p:cNvPr id="22" name="Footer Placeholder 21"/>
          <p:cNvSpPr>
            <a:spLocks noGrp="1"/>
          </p:cNvSpPr>
          <p:nvPr>
            <p:ph type="ftr" sz="quarter" idx="3"/>
          </p:nvPr>
        </p:nvSpPr>
        <p:spPr>
          <a:xfrm>
            <a:off x="2800350" y="6780123"/>
            <a:ext cx="3520440" cy="389467"/>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8321040" y="6780123"/>
            <a:ext cx="800100" cy="389467"/>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fld id="{6AEB9F76-9530-4300-8742-75C38656C82A}" type="slidenum">
              <a:rPr lang="en-US" smtClean="0"/>
              <a:pPr/>
              <a:t>‹#›</a:t>
            </a:fld>
            <a:endParaRPr lang="en-US" dirty="0"/>
          </a:p>
        </p:txBody>
      </p:sp>
      <p:grpSp>
        <p:nvGrpSpPr>
          <p:cNvPr id="2" name="Group 1"/>
          <p:cNvGrpSpPr/>
          <p:nvPr/>
        </p:nvGrpSpPr>
        <p:grpSpPr>
          <a:xfrm>
            <a:off x="-19968" y="215902"/>
            <a:ext cx="9639575" cy="692506"/>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ftr="0" dt="0"/>
  <p:txStyles>
    <p:titleStyle>
      <a:lvl1pPr algn="l" rtl="0" eaLnBrk="1" latinLnBrk="0" hangingPunct="1">
        <a:spcBef>
          <a:spcPct val="0"/>
        </a:spcBef>
        <a:buNone/>
        <a:defRPr kumimoji="0" sz="4200" b="0" kern="1200">
          <a:ln>
            <a:noFill/>
          </a:ln>
          <a:solidFill>
            <a:schemeClr val="tx2"/>
          </a:solidFill>
          <a:effectLst/>
          <a:latin typeface="+mj-lt"/>
          <a:ea typeface="+mj-ea"/>
          <a:cs typeface="+mj-cs"/>
        </a:defRPr>
      </a:lvl1pPr>
    </p:titleStyle>
    <p:bodyStyle>
      <a:lvl1pPr marL="289597" indent="-289597" algn="l" rtl="0" eaLnBrk="1" latinLnBrk="0" hangingPunct="1">
        <a:spcBef>
          <a:spcPct val="20000"/>
        </a:spcBef>
        <a:buClr>
          <a:schemeClr val="accent3"/>
        </a:buClr>
        <a:buSzPct val="95000"/>
        <a:buFont typeface="Wingdings 2"/>
        <a:buChar char=""/>
        <a:defRPr kumimoji="0" sz="2700" kern="1200">
          <a:solidFill>
            <a:schemeClr val="tx1"/>
          </a:solidFill>
          <a:latin typeface="Arial"/>
          <a:ea typeface="+mn-ea"/>
          <a:cs typeface="Arial"/>
        </a:defRPr>
      </a:lvl1pPr>
      <a:lvl2pPr marL="675725" indent="-260636" algn="l" rtl="0" eaLnBrk="1" latinLnBrk="0" hangingPunct="1">
        <a:spcBef>
          <a:spcPct val="20000"/>
        </a:spcBef>
        <a:buClr>
          <a:schemeClr val="accent1"/>
        </a:buClr>
        <a:buSzPct val="85000"/>
        <a:buFont typeface="Wingdings 2"/>
        <a:buChar char=""/>
        <a:defRPr kumimoji="0" sz="2500" kern="1200">
          <a:solidFill>
            <a:schemeClr val="tx1"/>
          </a:solidFill>
          <a:latin typeface="Arial"/>
          <a:ea typeface="+mn-ea"/>
          <a:cs typeface="Arial"/>
        </a:defRPr>
      </a:lvl2pPr>
      <a:lvl3pPr marL="965320" indent="-260636" algn="l" rtl="0" eaLnBrk="1" latinLnBrk="0" hangingPunct="1">
        <a:spcBef>
          <a:spcPct val="20000"/>
        </a:spcBef>
        <a:buClr>
          <a:schemeClr val="accent2"/>
        </a:buClr>
        <a:buSzPct val="70000"/>
        <a:buFont typeface="Wingdings 2"/>
        <a:buChar char=""/>
        <a:defRPr kumimoji="0" sz="2200" kern="1200">
          <a:solidFill>
            <a:schemeClr val="tx1"/>
          </a:solidFill>
          <a:latin typeface="Arial"/>
          <a:ea typeface="+mn-ea"/>
          <a:cs typeface="Arial"/>
        </a:defRPr>
      </a:lvl3pPr>
      <a:lvl4pPr marL="1254925" indent="-222029" algn="l" rtl="0" eaLnBrk="1" latinLnBrk="0" hangingPunct="1">
        <a:spcBef>
          <a:spcPct val="20000"/>
        </a:spcBef>
        <a:buClr>
          <a:schemeClr val="accent3"/>
        </a:buClr>
        <a:buSzPct val="65000"/>
        <a:buFont typeface="Wingdings 2"/>
        <a:buChar char=""/>
        <a:defRPr kumimoji="0" sz="2100" kern="1200">
          <a:solidFill>
            <a:schemeClr val="tx1"/>
          </a:solidFill>
          <a:latin typeface="Arial"/>
          <a:ea typeface="+mn-ea"/>
          <a:cs typeface="Arial"/>
        </a:defRPr>
      </a:lvl4pPr>
      <a:lvl5pPr marL="1544513" indent="-222029" algn="l" rtl="0" eaLnBrk="1" latinLnBrk="0" hangingPunct="1">
        <a:spcBef>
          <a:spcPct val="20000"/>
        </a:spcBef>
        <a:buClr>
          <a:schemeClr val="accent4"/>
        </a:buClr>
        <a:buSzPct val="65000"/>
        <a:buFont typeface="Wingdings 2"/>
        <a:buChar char=""/>
        <a:defRPr kumimoji="0" sz="2100" kern="1200">
          <a:solidFill>
            <a:schemeClr val="tx1"/>
          </a:solidFill>
          <a:latin typeface="Arial"/>
          <a:ea typeface="+mn-ea"/>
          <a:cs typeface="Arial"/>
        </a:defRPr>
      </a:lvl5pPr>
      <a:lvl6pPr marL="1834110" indent="-222029" algn="l" rtl="0" eaLnBrk="1" latinLnBrk="0" hangingPunct="1">
        <a:spcBef>
          <a:spcPct val="20000"/>
        </a:spcBef>
        <a:buClr>
          <a:schemeClr val="accent5"/>
        </a:buClr>
        <a:buSzPct val="80000"/>
        <a:buFont typeface="Wingdings 2"/>
        <a:buChar char=""/>
        <a:defRPr kumimoji="0" sz="1900" kern="1200">
          <a:solidFill>
            <a:schemeClr val="tx1"/>
          </a:solidFill>
          <a:latin typeface="+mn-lt"/>
          <a:ea typeface="+mn-ea"/>
          <a:cs typeface="+mn-cs"/>
        </a:defRPr>
      </a:lvl6pPr>
      <a:lvl7pPr marL="2027175" indent="-193062" algn="l" rtl="0" eaLnBrk="1" latinLnBrk="0" hangingPunct="1">
        <a:spcBef>
          <a:spcPct val="20000"/>
        </a:spcBef>
        <a:buClr>
          <a:schemeClr val="accent6"/>
        </a:buClr>
        <a:buSzPct val="80000"/>
        <a:buFont typeface="Wingdings 2"/>
        <a:buChar char=""/>
        <a:defRPr kumimoji="0" sz="1700" kern="1200" baseline="0">
          <a:solidFill>
            <a:schemeClr val="tx1"/>
          </a:solidFill>
          <a:latin typeface="+mn-lt"/>
          <a:ea typeface="+mn-ea"/>
          <a:cs typeface="+mn-cs"/>
        </a:defRPr>
      </a:lvl7pPr>
      <a:lvl8pPr marL="2316770" indent="-193062" algn="l" rtl="0" eaLnBrk="1" latinLnBrk="0" hangingPunct="1">
        <a:spcBef>
          <a:spcPct val="20000"/>
        </a:spcBef>
        <a:buClr>
          <a:schemeClr val="tx2"/>
        </a:buClr>
        <a:buChar char="•"/>
        <a:defRPr kumimoji="0" sz="1700" kern="1200">
          <a:solidFill>
            <a:schemeClr val="tx1"/>
          </a:solidFill>
          <a:latin typeface="+mn-lt"/>
          <a:ea typeface="+mn-ea"/>
          <a:cs typeface="+mn-cs"/>
        </a:defRPr>
      </a:lvl8pPr>
      <a:lvl9pPr marL="2606366" indent="-193062" algn="l" rtl="0" eaLnBrk="1" latinLnBrk="0" hangingPunct="1">
        <a:spcBef>
          <a:spcPct val="20000"/>
        </a:spcBef>
        <a:buClr>
          <a:schemeClr val="tx2"/>
        </a:buClr>
        <a:buFontTx/>
        <a:buChar char="•"/>
        <a:defRPr kumimoji="0" sz="1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2658" algn="l" rtl="0" eaLnBrk="1" latinLnBrk="0" hangingPunct="1">
        <a:defRPr kumimoji="0" kern="1200">
          <a:solidFill>
            <a:schemeClr val="tx1"/>
          </a:solidFill>
          <a:latin typeface="+mn-lt"/>
          <a:ea typeface="+mn-ea"/>
          <a:cs typeface="+mn-cs"/>
        </a:defRPr>
      </a:lvl2pPr>
      <a:lvl3pPr marL="965320" algn="l" rtl="0" eaLnBrk="1" latinLnBrk="0" hangingPunct="1">
        <a:defRPr kumimoji="0" kern="1200">
          <a:solidFill>
            <a:schemeClr val="tx1"/>
          </a:solidFill>
          <a:latin typeface="+mn-lt"/>
          <a:ea typeface="+mn-ea"/>
          <a:cs typeface="+mn-cs"/>
        </a:defRPr>
      </a:lvl3pPr>
      <a:lvl4pPr marL="1447976" algn="l" rtl="0" eaLnBrk="1" latinLnBrk="0" hangingPunct="1">
        <a:defRPr kumimoji="0" kern="1200">
          <a:solidFill>
            <a:schemeClr val="tx1"/>
          </a:solidFill>
          <a:latin typeface="+mn-lt"/>
          <a:ea typeface="+mn-ea"/>
          <a:cs typeface="+mn-cs"/>
        </a:defRPr>
      </a:lvl4pPr>
      <a:lvl5pPr marL="1930640" algn="l" rtl="0" eaLnBrk="1" latinLnBrk="0" hangingPunct="1">
        <a:defRPr kumimoji="0" kern="1200">
          <a:solidFill>
            <a:schemeClr val="tx1"/>
          </a:solidFill>
          <a:latin typeface="+mn-lt"/>
          <a:ea typeface="+mn-ea"/>
          <a:cs typeface="+mn-cs"/>
        </a:defRPr>
      </a:lvl5pPr>
      <a:lvl6pPr marL="2413302" algn="l" rtl="0" eaLnBrk="1" latinLnBrk="0" hangingPunct="1">
        <a:defRPr kumimoji="0" kern="1200">
          <a:solidFill>
            <a:schemeClr val="tx1"/>
          </a:solidFill>
          <a:latin typeface="+mn-lt"/>
          <a:ea typeface="+mn-ea"/>
          <a:cs typeface="+mn-cs"/>
        </a:defRPr>
      </a:lvl6pPr>
      <a:lvl7pPr marL="2895961" algn="l" rtl="0" eaLnBrk="1" latinLnBrk="0" hangingPunct="1">
        <a:defRPr kumimoji="0" kern="1200">
          <a:solidFill>
            <a:schemeClr val="tx1"/>
          </a:solidFill>
          <a:latin typeface="+mn-lt"/>
          <a:ea typeface="+mn-ea"/>
          <a:cs typeface="+mn-cs"/>
        </a:defRPr>
      </a:lvl7pPr>
      <a:lvl8pPr marL="3378624" algn="l" rtl="0" eaLnBrk="1" latinLnBrk="0" hangingPunct="1">
        <a:defRPr kumimoji="0" kern="1200">
          <a:solidFill>
            <a:schemeClr val="tx1"/>
          </a:solidFill>
          <a:latin typeface="+mn-lt"/>
          <a:ea typeface="+mn-ea"/>
          <a:cs typeface="+mn-cs"/>
        </a:defRPr>
      </a:lvl8pPr>
      <a:lvl9pPr marL="3861285"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0" y="650240"/>
            <a:ext cx="9601200" cy="6421120"/>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00" name="Rectangle 4"/>
          <p:cNvSpPr>
            <a:spLocks noGrp="1" noChangeArrowheads="1"/>
          </p:cNvSpPr>
          <p:nvPr>
            <p:ph type="dt" sz="half" idx="2"/>
          </p:nvPr>
        </p:nvSpPr>
        <p:spPr bwMode="auto">
          <a:xfrm>
            <a:off x="80010" y="7071360"/>
            <a:ext cx="3120390" cy="2438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a:defRPr sz="1300" i="1" smtClean="0"/>
            </a:lvl1pPr>
          </a:lstStyle>
          <a:p>
            <a:pPr>
              <a:defRPr/>
            </a:pPr>
            <a:r>
              <a:rPr lang="en-US" smtClean="0"/>
              <a:t>October 31, 2010</a:t>
            </a:r>
            <a:endParaRPr lang="en-US"/>
          </a:p>
        </p:txBody>
      </p:sp>
      <p:sp>
        <p:nvSpPr>
          <p:cNvPr id="4101" name="Rectangle 5"/>
          <p:cNvSpPr>
            <a:spLocks noGrp="1" noChangeArrowheads="1"/>
          </p:cNvSpPr>
          <p:nvPr>
            <p:ph type="ftr" sz="quarter" idx="3"/>
          </p:nvPr>
        </p:nvSpPr>
        <p:spPr bwMode="auto">
          <a:xfrm>
            <a:off x="3120390" y="7071360"/>
            <a:ext cx="3200400" cy="19134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i="1" smtClean="0"/>
            </a:lvl1pPr>
          </a:lstStyle>
          <a:p>
            <a:pPr>
              <a:defRPr/>
            </a:pPr>
            <a:r>
              <a:rPr lang="en-US" smtClean="0"/>
              <a:t>A3 Lectures:  Damping Rings - Part 1</a:t>
            </a:r>
            <a:endParaRPr lang="en-US"/>
          </a:p>
        </p:txBody>
      </p:sp>
      <p:sp>
        <p:nvSpPr>
          <p:cNvPr id="4102" name="Rectangle 6"/>
          <p:cNvSpPr>
            <a:spLocks noGrp="1" noChangeArrowheads="1"/>
          </p:cNvSpPr>
          <p:nvPr>
            <p:ph type="sldNum" sz="quarter" idx="4"/>
          </p:nvPr>
        </p:nvSpPr>
        <p:spPr bwMode="auto">
          <a:xfrm>
            <a:off x="8801100" y="7071360"/>
            <a:ext cx="720090" cy="162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i="1"/>
            </a:lvl1pPr>
          </a:lstStyle>
          <a:p>
            <a:pPr>
              <a:defRPr/>
            </a:pPr>
            <a:fld id="{057BF096-6A1F-E446-8354-BD5BD69DA351}" type="slidenum">
              <a:rPr lang="en-US"/>
              <a:pPr>
                <a:defRPr/>
              </a:pPr>
              <a:t>‹#›</a:t>
            </a:fld>
            <a:endParaRPr lang="en-US"/>
          </a:p>
        </p:txBody>
      </p:sp>
      <p:sp>
        <p:nvSpPr>
          <p:cNvPr id="4103" name="Line 7"/>
          <p:cNvSpPr>
            <a:spLocks noChangeShapeType="1"/>
          </p:cNvSpPr>
          <p:nvPr/>
        </p:nvSpPr>
        <p:spPr bwMode="auto">
          <a:xfrm>
            <a:off x="1" y="7071360"/>
            <a:ext cx="9597866" cy="0"/>
          </a:xfrm>
          <a:prstGeom prst="line">
            <a:avLst/>
          </a:prstGeom>
          <a:noFill/>
          <a:ln w="38100">
            <a:solidFill>
              <a:srgbClr val="B31B1B"/>
            </a:solidFill>
            <a:round/>
            <a:headEnd/>
            <a:tailEnd/>
          </a:ln>
          <a:effectLst/>
        </p:spPr>
        <p:txBody>
          <a:bodyPr lIns="96661" tIns="48331" rIns="96661" bIns="48331">
            <a:prstTxWarp prst="textNoShape">
              <a:avLst/>
            </a:prstTxWarp>
          </a:bodyPr>
          <a:lstStyle/>
          <a:p>
            <a:pPr>
              <a:defRPr/>
            </a:pPr>
            <a:endParaRPr lang="en-US"/>
          </a:p>
        </p:txBody>
      </p:sp>
      <p:sp>
        <p:nvSpPr>
          <p:cNvPr id="4104" name="Rectangle 8"/>
          <p:cNvSpPr>
            <a:spLocks noChangeArrowheads="1"/>
          </p:cNvSpPr>
          <p:nvPr/>
        </p:nvSpPr>
        <p:spPr bwMode="auto">
          <a:xfrm>
            <a:off x="3718798" y="220133"/>
            <a:ext cx="193358" cy="684107"/>
          </a:xfrm>
          <a:prstGeom prst="rect">
            <a:avLst/>
          </a:prstGeom>
          <a:noFill/>
          <a:ln w="9525">
            <a:noFill/>
            <a:miter lim="800000"/>
            <a:headEnd/>
            <a:tailEnd/>
          </a:ln>
          <a:effectLst/>
        </p:spPr>
        <p:txBody>
          <a:bodyPr wrap="none" lIns="96661" tIns="48331" rIns="96661" bIns="48331">
            <a:prstTxWarp prst="textNoShape">
              <a:avLst/>
            </a:prstTxWarp>
            <a:spAutoFit/>
          </a:bodyPr>
          <a:lstStyle/>
          <a:p>
            <a:pPr algn="l">
              <a:defRPr/>
            </a:pPr>
            <a:endParaRPr lang="en-US">
              <a:latin typeface="Times New Roman" charset="0"/>
            </a:endParaRPr>
          </a:p>
        </p:txBody>
      </p:sp>
      <p:sp>
        <p:nvSpPr>
          <p:cNvPr id="1032" name="Rectangle 9"/>
          <p:cNvSpPr>
            <a:spLocks noGrp="1" noChangeArrowheads="1"/>
          </p:cNvSpPr>
          <p:nvPr>
            <p:ph type="title"/>
          </p:nvPr>
        </p:nvSpPr>
        <p:spPr bwMode="auto">
          <a:xfrm>
            <a:off x="480060" y="0"/>
            <a:ext cx="8721090" cy="650240"/>
          </a:xfrm>
          <a:prstGeom prst="rect">
            <a:avLst/>
          </a:prstGeom>
          <a:noFill/>
          <a:ln w="0">
            <a:noFill/>
            <a:miter lim="800000"/>
            <a:headEnd/>
            <a:tailEnd/>
          </a:ln>
        </p:spPr>
        <p:txBody>
          <a:bodyPr vert="horz" wrap="square" lIns="96661" tIns="48331" rIns="96661" bIns="48331" numCol="1" anchor="ctr" anchorCtr="0" compatLnSpc="1">
            <a:prstTxWarp prst="textNoShape">
              <a:avLst/>
            </a:prstTxWarp>
          </a:bodyPr>
          <a:lstStyle/>
          <a:p>
            <a:pPr lvl="0"/>
            <a:r>
              <a:rPr lang="en-US"/>
              <a:t>Click to edit Master title style</a:t>
            </a:r>
          </a:p>
        </p:txBody>
      </p:sp>
      <p:sp>
        <p:nvSpPr>
          <p:cNvPr id="4107" name="Line 11"/>
          <p:cNvSpPr>
            <a:spLocks noChangeShapeType="1"/>
          </p:cNvSpPr>
          <p:nvPr userDrawn="1"/>
        </p:nvSpPr>
        <p:spPr bwMode="auto">
          <a:xfrm>
            <a:off x="1" y="650240"/>
            <a:ext cx="9597866" cy="0"/>
          </a:xfrm>
          <a:prstGeom prst="line">
            <a:avLst/>
          </a:prstGeom>
          <a:noFill/>
          <a:ln w="38100">
            <a:solidFill>
              <a:srgbClr val="B31B1B"/>
            </a:solidFill>
            <a:round/>
            <a:headEnd/>
            <a:tailEnd/>
          </a:ln>
          <a:effectLst/>
        </p:spPr>
        <p:txBody>
          <a:bodyPr lIns="96661" tIns="48331" rIns="96661" bIns="48331">
            <a:prstTxWarp prst="textNoShape">
              <a:avLst/>
            </a:prstTxWarp>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Lst>
  <p:hf hdr="0"/>
  <p:txStyles>
    <p:titleStyle>
      <a:lvl1pPr algn="ctr" rtl="0" eaLnBrk="0" fontAlgn="base" hangingPunct="0">
        <a:spcBef>
          <a:spcPct val="0"/>
        </a:spcBef>
        <a:spcAft>
          <a:spcPct val="0"/>
        </a:spcAft>
        <a:defRPr sz="3400">
          <a:solidFill>
            <a:srgbClr val="CC0000"/>
          </a:solidFill>
          <a:latin typeface="+mj-lt"/>
          <a:ea typeface="ＭＳ Ｐゴシック" charset="-128"/>
          <a:cs typeface="ＭＳ Ｐゴシック" charset="-128"/>
        </a:defRPr>
      </a:lvl1pPr>
      <a:lvl2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2pPr>
      <a:lvl3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3pPr>
      <a:lvl4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4pPr>
      <a:lvl5pPr algn="ctr" rtl="0" eaLnBrk="0" fontAlgn="base" hangingPunct="0">
        <a:spcBef>
          <a:spcPct val="0"/>
        </a:spcBef>
        <a:spcAft>
          <a:spcPct val="0"/>
        </a:spcAft>
        <a:defRPr sz="3400">
          <a:solidFill>
            <a:srgbClr val="CC0000"/>
          </a:solidFill>
          <a:latin typeface="Arial" charset="0"/>
          <a:ea typeface="ＭＳ Ｐゴシック" charset="-128"/>
          <a:cs typeface="ＭＳ Ｐゴシック" charset="-128"/>
        </a:defRPr>
      </a:lvl5pPr>
      <a:lvl6pPr marL="483306" algn="ctr" rtl="0" fontAlgn="base">
        <a:spcBef>
          <a:spcPct val="0"/>
        </a:spcBef>
        <a:spcAft>
          <a:spcPct val="0"/>
        </a:spcAft>
        <a:defRPr sz="3400">
          <a:solidFill>
            <a:srgbClr val="CC0000"/>
          </a:solidFill>
          <a:latin typeface="Arial" charset="0"/>
        </a:defRPr>
      </a:lvl6pPr>
      <a:lvl7pPr marL="966612" algn="ctr" rtl="0" fontAlgn="base">
        <a:spcBef>
          <a:spcPct val="0"/>
        </a:spcBef>
        <a:spcAft>
          <a:spcPct val="0"/>
        </a:spcAft>
        <a:defRPr sz="3400">
          <a:solidFill>
            <a:srgbClr val="CC0000"/>
          </a:solidFill>
          <a:latin typeface="Arial" charset="0"/>
        </a:defRPr>
      </a:lvl7pPr>
      <a:lvl8pPr marL="1449918" algn="ctr" rtl="0" fontAlgn="base">
        <a:spcBef>
          <a:spcPct val="0"/>
        </a:spcBef>
        <a:spcAft>
          <a:spcPct val="0"/>
        </a:spcAft>
        <a:defRPr sz="3400">
          <a:solidFill>
            <a:srgbClr val="CC0000"/>
          </a:solidFill>
          <a:latin typeface="Arial" charset="0"/>
        </a:defRPr>
      </a:lvl8pPr>
      <a:lvl9pPr marL="1933224" algn="ctr" rtl="0" fontAlgn="base">
        <a:spcBef>
          <a:spcPct val="0"/>
        </a:spcBef>
        <a:spcAft>
          <a:spcPct val="0"/>
        </a:spcAft>
        <a:defRPr sz="3400">
          <a:solidFill>
            <a:srgbClr val="CC0000"/>
          </a:solidFill>
          <a:latin typeface="Arial" charset="0"/>
        </a:defRPr>
      </a:lvl9pPr>
    </p:titleStyle>
    <p:bodyStyle>
      <a:lvl1pPr marL="0" indent="0" algn="l" rtl="0" eaLnBrk="0" fontAlgn="base" hangingPunct="0">
        <a:spcBef>
          <a:spcPct val="20000"/>
        </a:spcBef>
        <a:spcAft>
          <a:spcPct val="0"/>
        </a:spcAft>
        <a:defRPr sz="2500">
          <a:solidFill>
            <a:schemeClr val="tx1"/>
          </a:solidFill>
          <a:latin typeface="+mn-lt"/>
          <a:ea typeface="ＭＳ Ｐゴシック" charset="-128"/>
          <a:cs typeface="ＭＳ Ｐゴシック" charset="-128"/>
        </a:defRPr>
      </a:lvl1pPr>
      <a:lvl2pPr marL="785372" indent="-302066" algn="l" rtl="0" eaLnBrk="0" fontAlgn="base" hangingPunct="0">
        <a:spcBef>
          <a:spcPct val="20000"/>
        </a:spcBef>
        <a:spcAft>
          <a:spcPct val="0"/>
        </a:spcAft>
        <a:buChar char="–"/>
        <a:defRPr sz="2100">
          <a:solidFill>
            <a:schemeClr val="accent2"/>
          </a:solidFill>
          <a:latin typeface="+mn-lt"/>
          <a:ea typeface="ＭＳ Ｐゴシック" charset="-128"/>
        </a:defRPr>
      </a:lvl2pPr>
      <a:lvl3pPr marL="1208265" indent="-241653" algn="l" rtl="0" eaLnBrk="0" fontAlgn="base" hangingPunct="0">
        <a:spcBef>
          <a:spcPct val="20000"/>
        </a:spcBef>
        <a:spcAft>
          <a:spcPct val="0"/>
        </a:spcAft>
        <a:buChar char="•"/>
        <a:defRPr>
          <a:solidFill>
            <a:srgbClr val="CC0000"/>
          </a:solidFill>
          <a:latin typeface="+mn-lt"/>
          <a:ea typeface="ＭＳ Ｐゴシック" charset="-128"/>
        </a:defRPr>
      </a:lvl3pPr>
      <a:lvl4pPr marL="1691571" indent="-241653" algn="l" rtl="0" eaLnBrk="0" fontAlgn="base" hangingPunct="0">
        <a:spcBef>
          <a:spcPct val="20000"/>
        </a:spcBef>
        <a:spcAft>
          <a:spcPct val="0"/>
        </a:spcAft>
        <a:buChar char="–"/>
        <a:defRPr>
          <a:solidFill>
            <a:srgbClr val="006600"/>
          </a:solidFill>
          <a:latin typeface="+mn-lt"/>
          <a:ea typeface="ＭＳ Ｐゴシック" charset="-128"/>
        </a:defRPr>
      </a:lvl4pPr>
      <a:lvl5pPr marL="2174878" indent="-241653" algn="l" rtl="0" eaLnBrk="0" fontAlgn="base" hangingPunct="0">
        <a:spcBef>
          <a:spcPct val="20000"/>
        </a:spcBef>
        <a:spcAft>
          <a:spcPct val="0"/>
        </a:spcAft>
        <a:buChar char="»"/>
        <a:defRPr>
          <a:solidFill>
            <a:srgbClr val="660066"/>
          </a:solidFill>
          <a:latin typeface="+mn-lt"/>
          <a:ea typeface="ＭＳ Ｐゴシック" charset="-128"/>
        </a:defRPr>
      </a:lvl5pPr>
      <a:lvl6pPr marL="2658184" indent="-241653" algn="l" rtl="0" fontAlgn="base">
        <a:spcBef>
          <a:spcPct val="20000"/>
        </a:spcBef>
        <a:spcAft>
          <a:spcPct val="0"/>
        </a:spcAft>
        <a:buChar char="»"/>
        <a:defRPr>
          <a:solidFill>
            <a:srgbClr val="660066"/>
          </a:solidFill>
          <a:latin typeface="+mn-lt"/>
          <a:ea typeface="ＭＳ Ｐゴシック" charset="-128"/>
        </a:defRPr>
      </a:lvl6pPr>
      <a:lvl7pPr marL="3141490" indent="-241653" algn="l" rtl="0" fontAlgn="base">
        <a:spcBef>
          <a:spcPct val="20000"/>
        </a:spcBef>
        <a:spcAft>
          <a:spcPct val="0"/>
        </a:spcAft>
        <a:buChar char="»"/>
        <a:defRPr>
          <a:solidFill>
            <a:srgbClr val="660066"/>
          </a:solidFill>
          <a:latin typeface="+mn-lt"/>
          <a:ea typeface="ＭＳ Ｐゴシック" charset="-128"/>
        </a:defRPr>
      </a:lvl7pPr>
      <a:lvl8pPr marL="3624796" indent="-241653" algn="l" rtl="0" fontAlgn="base">
        <a:spcBef>
          <a:spcPct val="20000"/>
        </a:spcBef>
        <a:spcAft>
          <a:spcPct val="0"/>
        </a:spcAft>
        <a:buChar char="»"/>
        <a:defRPr>
          <a:solidFill>
            <a:srgbClr val="660066"/>
          </a:solidFill>
          <a:latin typeface="+mn-lt"/>
          <a:ea typeface="ＭＳ Ｐゴシック" charset="-128"/>
        </a:defRPr>
      </a:lvl8pPr>
      <a:lvl9pPr marL="4108102" indent="-241653" algn="l" rtl="0" fontAlgn="base">
        <a:spcBef>
          <a:spcPct val="20000"/>
        </a:spcBef>
        <a:spcAft>
          <a:spcPct val="0"/>
        </a:spcAft>
        <a:buChar char="»"/>
        <a:defRPr>
          <a:solidFill>
            <a:srgbClr val="660066"/>
          </a:solidFill>
          <a:latin typeface="+mn-lt"/>
          <a:ea typeface="ＭＳ Ｐゴシック" charset="-128"/>
        </a:defRPr>
      </a:lvl9pPr>
    </p:bodyStyle>
    <p:otherStyle>
      <a:defPPr>
        <a:defRPr lang="en-US"/>
      </a:defPPr>
      <a:lvl1pPr marL="0" algn="l" defTabSz="483306" rtl="0" eaLnBrk="1" latinLnBrk="0" hangingPunct="1">
        <a:defRPr sz="1900" kern="1200">
          <a:solidFill>
            <a:schemeClr val="tx1"/>
          </a:solidFill>
          <a:latin typeface="+mn-lt"/>
          <a:ea typeface="+mn-ea"/>
          <a:cs typeface="+mn-cs"/>
        </a:defRPr>
      </a:lvl1pPr>
      <a:lvl2pPr marL="483306" algn="l" defTabSz="483306" rtl="0" eaLnBrk="1" latinLnBrk="0" hangingPunct="1">
        <a:defRPr sz="1900" kern="1200">
          <a:solidFill>
            <a:schemeClr val="tx1"/>
          </a:solidFill>
          <a:latin typeface="+mn-lt"/>
          <a:ea typeface="+mn-ea"/>
          <a:cs typeface="+mn-cs"/>
        </a:defRPr>
      </a:lvl2pPr>
      <a:lvl3pPr marL="966612" algn="l" defTabSz="483306" rtl="0" eaLnBrk="1" latinLnBrk="0" hangingPunct="1">
        <a:defRPr sz="1900" kern="1200">
          <a:solidFill>
            <a:schemeClr val="tx1"/>
          </a:solidFill>
          <a:latin typeface="+mn-lt"/>
          <a:ea typeface="+mn-ea"/>
          <a:cs typeface="+mn-cs"/>
        </a:defRPr>
      </a:lvl3pPr>
      <a:lvl4pPr marL="1449918" algn="l" defTabSz="483306" rtl="0" eaLnBrk="1" latinLnBrk="0" hangingPunct="1">
        <a:defRPr sz="1900" kern="1200">
          <a:solidFill>
            <a:schemeClr val="tx1"/>
          </a:solidFill>
          <a:latin typeface="+mn-lt"/>
          <a:ea typeface="+mn-ea"/>
          <a:cs typeface="+mn-cs"/>
        </a:defRPr>
      </a:lvl4pPr>
      <a:lvl5pPr marL="1933224" algn="l" defTabSz="483306" rtl="0" eaLnBrk="1" latinLnBrk="0" hangingPunct="1">
        <a:defRPr sz="1900" kern="1200">
          <a:solidFill>
            <a:schemeClr val="tx1"/>
          </a:solidFill>
          <a:latin typeface="+mn-lt"/>
          <a:ea typeface="+mn-ea"/>
          <a:cs typeface="+mn-cs"/>
        </a:defRPr>
      </a:lvl5pPr>
      <a:lvl6pPr marL="2416531" algn="l" defTabSz="483306" rtl="0" eaLnBrk="1" latinLnBrk="0" hangingPunct="1">
        <a:defRPr sz="1900" kern="1200">
          <a:solidFill>
            <a:schemeClr val="tx1"/>
          </a:solidFill>
          <a:latin typeface="+mn-lt"/>
          <a:ea typeface="+mn-ea"/>
          <a:cs typeface="+mn-cs"/>
        </a:defRPr>
      </a:lvl6pPr>
      <a:lvl7pPr marL="2899837" algn="l" defTabSz="483306" rtl="0" eaLnBrk="1" latinLnBrk="0" hangingPunct="1">
        <a:defRPr sz="1900" kern="1200">
          <a:solidFill>
            <a:schemeClr val="tx1"/>
          </a:solidFill>
          <a:latin typeface="+mn-lt"/>
          <a:ea typeface="+mn-ea"/>
          <a:cs typeface="+mn-cs"/>
        </a:defRPr>
      </a:lvl7pPr>
      <a:lvl8pPr marL="3383143" algn="l" defTabSz="483306" rtl="0" eaLnBrk="1" latinLnBrk="0" hangingPunct="1">
        <a:defRPr sz="1900" kern="1200">
          <a:solidFill>
            <a:schemeClr val="tx1"/>
          </a:solidFill>
          <a:latin typeface="+mn-lt"/>
          <a:ea typeface="+mn-ea"/>
          <a:cs typeface="+mn-cs"/>
        </a:defRPr>
      </a:lvl8pPr>
      <a:lvl9pPr marL="3866449" algn="l" defTabSz="48330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1.pdf"/><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Equation1.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1" Type="http://schemas.openxmlformats.org/officeDocument/2006/relationships/oleObject" Target="../embeddings/oleObject10.bin"/><Relationship Id="rId12" Type="http://schemas.openxmlformats.org/officeDocument/2006/relationships/oleObject" Target="../embeddings/oleObject11.bin"/><Relationship Id="rId13" Type="http://schemas.openxmlformats.org/officeDocument/2006/relationships/oleObject" Target="../embeddings/oleObject12.bin"/><Relationship Id="rId1" Type="http://schemas.openxmlformats.org/officeDocument/2006/relationships/vmlDrawing" Target="../drawings/vmlDrawing3.vml"/><Relationship Id="rId2" Type="http://schemas.openxmlformats.org/officeDocument/2006/relationships/slideLayout" Target="../slideLayouts/slideLayout4.xml"/><Relationship Id="rId3" Type="http://schemas.openxmlformats.org/officeDocument/2006/relationships/image" Target="../media/image25.png"/><Relationship Id="rId4" Type="http://schemas.openxmlformats.org/officeDocument/2006/relationships/oleObject" Target="../embeddings/oleObject3.bin"/><Relationship Id="rId5" Type="http://schemas.openxmlformats.org/officeDocument/2006/relationships/oleObject" Target="../embeddings/oleObject4.bin"/><Relationship Id="rId6" Type="http://schemas.openxmlformats.org/officeDocument/2006/relationships/oleObject" Target="../embeddings/oleObject5.bin"/><Relationship Id="rId7" Type="http://schemas.openxmlformats.org/officeDocument/2006/relationships/oleObject" Target="../embeddings/oleObject6.bin"/><Relationship Id="rId8" Type="http://schemas.openxmlformats.org/officeDocument/2006/relationships/oleObject" Target="../embeddings/oleObject7.bin"/><Relationship Id="rId9" Type="http://schemas.openxmlformats.org/officeDocument/2006/relationships/oleObject" Target="../embeddings/oleObject8.bin"/><Relationship Id="rId10" Type="http://schemas.openxmlformats.org/officeDocument/2006/relationships/oleObject" Target="../embeddings/oleObject9.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12.xml"/><Relationship Id="rId3" Type="http://schemas.openxmlformats.org/officeDocument/2006/relationships/oleObject" Target="../embeddings/oleObject13.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oleObject" Target="../embeddings/Microsoft_Equation2.bin"/><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oleObject" Target="../embeddings/oleObject14.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1.pdf"/><Relationship Id="rId5" Type="http://schemas.openxmlformats.org/officeDocument/2006/relationships/image" Target="../media/image12.png"/><Relationship Id="rId1" Type="http://schemas.openxmlformats.org/officeDocument/2006/relationships/slideLayout" Target="../slideLayouts/slideLayout19.xml"/><Relationship Id="rId2"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2.xml.rels><?xml version="1.0" encoding="UTF-8" standalone="yes"?>
<Relationships xmlns="http://schemas.openxmlformats.org/package/2006/relationships"><Relationship Id="rId3" Type="http://schemas.openxmlformats.org/officeDocument/2006/relationships/hyperlink" Target="http://cdsweb.cern.ch/record/235242/files/full_document_V1.pdf" TargetMode="External"/><Relationship Id="rId4" Type="http://schemas.openxmlformats.org/officeDocument/2006/relationships/hyperlink" Target="http://ilcdoc.linearcollider.org/record/32863/files/ilc_interim_report_2011-lores.pdf" TargetMode="External"/><Relationship Id="rId5" Type="http://schemas.openxmlformats.org/officeDocument/2006/relationships/hyperlink" Target="http://project-clic-cdr.web.cern.ch/project-CLIC-CDR/CDR_Volume1.pdf" TargetMode="External"/><Relationship Id="rId1" Type="http://schemas.openxmlformats.org/officeDocument/2006/relationships/slideLayout" Target="../slideLayouts/slideLayout26.xml"/><Relationship Id="rId2" Type="http://schemas.openxmlformats.org/officeDocument/2006/relationships/notesSlide" Target="../notesSlides/notesSlide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pdf"/><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olo 1"/>
          <p:cNvSpPr>
            <a:spLocks noGrp="1"/>
          </p:cNvSpPr>
          <p:nvPr>
            <p:ph type="ctrTitle"/>
          </p:nvPr>
        </p:nvSpPr>
        <p:spPr>
          <a:xfrm>
            <a:off x="560070" y="1950720"/>
            <a:ext cx="8244230" cy="1950720"/>
          </a:xfrm>
        </p:spPr>
        <p:txBody>
          <a:bodyPr>
            <a:noAutofit/>
          </a:bodyPr>
          <a:lstStyle/>
          <a:p>
            <a:pPr algn="ctr"/>
            <a:r>
              <a:rPr lang="en-US" sz="4700" i="1" dirty="0" smtClean="0"/>
              <a:t>Damping Rings and Ring Colliders</a:t>
            </a:r>
            <a:br>
              <a:rPr lang="en-US" sz="4700" i="1" dirty="0" smtClean="0"/>
            </a:br>
            <a:r>
              <a:rPr lang="en-US" sz="4200" i="1" dirty="0" smtClean="0"/>
              <a:t>Introduction to Damping Rings</a:t>
            </a:r>
            <a:endParaRPr lang="en-US" sz="4700" dirty="0"/>
          </a:p>
        </p:txBody>
      </p:sp>
      <p:sp>
        <p:nvSpPr>
          <p:cNvPr id="3" name="Sottotitolo 2"/>
          <p:cNvSpPr>
            <a:spLocks noGrp="1"/>
          </p:cNvSpPr>
          <p:nvPr>
            <p:ph type="subTitle" idx="1"/>
          </p:nvPr>
        </p:nvSpPr>
        <p:spPr>
          <a:xfrm>
            <a:off x="1020182" y="3982720"/>
            <a:ext cx="8247431" cy="1625600"/>
          </a:xfrm>
        </p:spPr>
        <p:txBody>
          <a:bodyPr>
            <a:normAutofit fontScale="77500" lnSpcReduction="20000"/>
          </a:bodyPr>
          <a:lstStyle/>
          <a:p>
            <a:r>
              <a:rPr lang="it-IT" dirty="0" smtClean="0">
                <a:latin typeface="Arial"/>
                <a:cs typeface="Arial"/>
              </a:rPr>
              <a:t>S. Guiducci, INFN-LNF</a:t>
            </a:r>
          </a:p>
          <a:p>
            <a:r>
              <a:rPr lang="en-US" b="1" dirty="0" smtClean="0"/>
              <a:t>Seventh International Accelerator School for Linear Colliders </a:t>
            </a:r>
            <a:r>
              <a:rPr lang="en-US" dirty="0" smtClean="0"/>
              <a:t/>
            </a:r>
            <a:br>
              <a:rPr lang="en-US" dirty="0" smtClean="0"/>
            </a:br>
            <a:endParaRPr lang="en-US" dirty="0" smtClean="0"/>
          </a:p>
          <a:p>
            <a:r>
              <a:rPr lang="en-US" b="1" dirty="0" smtClean="0"/>
              <a:t>Hosted by Raja </a:t>
            </a:r>
            <a:r>
              <a:rPr lang="en-US" b="1" dirty="0" err="1" smtClean="0"/>
              <a:t>Ramanna</a:t>
            </a:r>
            <a:r>
              <a:rPr lang="en-US" b="1" dirty="0" smtClean="0"/>
              <a:t> Centre for Advanced Technology</a:t>
            </a:r>
          </a:p>
          <a:p>
            <a:r>
              <a:rPr lang="en-US" dirty="0" smtClean="0"/>
              <a:t>4 December 2012</a:t>
            </a:r>
            <a:endParaRPr lang="en-US" b="1" dirty="0" smtClean="0"/>
          </a:p>
          <a:p>
            <a:endParaRPr lang="en-US" dirty="0">
              <a:latin typeface="Arial"/>
              <a:cs typeface="Aria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37287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TDR Damping Ring Layout </a:t>
            </a:r>
            <a:endParaRPr lang="en-US" dirty="0"/>
          </a:p>
        </p:txBody>
      </p:sp>
      <p:pic>
        <p:nvPicPr>
          <p:cNvPr id="5" name="Content Placeholder 4" descr="DR_fig1.pdf"/>
          <p:cNvPicPr>
            <a:picLocks noGrp="1" noChangeAspect="1"/>
          </p:cNvPicPr>
          <p:nvPr>
            <p:ph idx="1"/>
          </p:nvPr>
        </p:nvPicPr>
        <mc:AlternateContent>
          <mc:Choice xmlns:ma="http://schemas.microsoft.com/office/mac/drawingml/2008/main" Requires="ma">
            <p:blipFill>
              <a:blip r:embed="rId2"/>
              <a:srcRect t="-14821" b="-14821"/>
              <a:stretch>
                <a:fillRect/>
              </a:stretch>
            </p:blipFill>
          </mc:Choice>
          <mc:Fallback>
            <p:blipFill>
              <a:blip r:embed="rId3"/>
              <a:srcRect t="-14821" b="-14821"/>
              <a:stretch>
                <a:fillRect/>
              </a:stretch>
            </p:blipFill>
          </mc:Fallback>
        </mc:AlternateContent>
        <p:spPr>
          <a:xfrm>
            <a:off x="914400" y="2254200"/>
            <a:ext cx="8079750" cy="4680000"/>
          </a:xfrm>
        </p:spPr>
      </p:pic>
      <p:sp>
        <p:nvSpPr>
          <p:cNvPr id="4" name="Slide Number Placeholder 3"/>
          <p:cNvSpPr>
            <a:spLocks noGrp="1"/>
          </p:cNvSpPr>
          <p:nvPr>
            <p:ph type="sldNum" sz="quarter" idx="12"/>
          </p:nvPr>
        </p:nvSpPr>
        <p:spPr/>
        <p:txBody>
          <a:bodyPr/>
          <a:lstStyle/>
          <a:p>
            <a:fld id="{6AEB9F76-9530-4300-8742-75C38656C82A}" type="slidenum">
              <a:rPr lang="en-US" smtClean="0"/>
              <a:pPr/>
              <a:t>10</a:t>
            </a:fld>
            <a:endParaRPr lang="en-US" dirty="0"/>
          </a:p>
        </p:txBody>
      </p:sp>
      <p:sp>
        <p:nvSpPr>
          <p:cNvPr id="6" name="TextBox 5"/>
          <p:cNvSpPr txBox="1"/>
          <p:nvPr/>
        </p:nvSpPr>
        <p:spPr>
          <a:xfrm>
            <a:off x="2438400" y="1905000"/>
            <a:ext cx="4800600" cy="1015663"/>
          </a:xfrm>
          <a:prstGeom prst="rect">
            <a:avLst/>
          </a:prstGeom>
          <a:noFill/>
        </p:spPr>
        <p:txBody>
          <a:bodyPr wrap="square" rtlCol="0">
            <a:spAutoFit/>
          </a:bodyPr>
          <a:lstStyle/>
          <a:p>
            <a:r>
              <a:rPr lang="en-US" sz="2000" dirty="0" smtClean="0"/>
              <a:t>DTC4 – TME style lattice</a:t>
            </a:r>
          </a:p>
          <a:p>
            <a:r>
              <a:rPr lang="en-US" sz="2000" dirty="0" smtClean="0"/>
              <a:t>Circumference 3.2 </a:t>
            </a:r>
            <a:r>
              <a:rPr lang="en-US" sz="2000" dirty="0" smtClean="0"/>
              <a:t>km</a:t>
            </a:r>
          </a:p>
          <a:p>
            <a:r>
              <a:rPr lang="en-US" sz="2000" dirty="0" smtClean="0"/>
              <a:t>Same layout as DCO lattice</a:t>
            </a:r>
            <a:r>
              <a:rPr lang="en-US" sz="2000" dirty="0" smtClean="0"/>
              <a:t> </a:t>
            </a:r>
            <a:endParaRPr lang="en-US" sz="2000" dirty="0"/>
          </a:p>
        </p:txBody>
      </p:sp>
      <p:cxnSp>
        <p:nvCxnSpPr>
          <p:cNvPr id="8" name="Straight Arrow Connector 7"/>
          <p:cNvCxnSpPr/>
          <p:nvPr/>
        </p:nvCxnSpPr>
        <p:spPr>
          <a:xfrm>
            <a:off x="2971800" y="6291212"/>
            <a:ext cx="4267200" cy="1588"/>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343400" y="6292800"/>
            <a:ext cx="1219200" cy="400110"/>
          </a:xfrm>
          <a:prstGeom prst="rect">
            <a:avLst/>
          </a:prstGeom>
          <a:noFill/>
        </p:spPr>
        <p:txBody>
          <a:bodyPr wrap="square" rtlCol="0">
            <a:spAutoFit/>
          </a:bodyPr>
          <a:lstStyle/>
          <a:p>
            <a:r>
              <a:rPr lang="en-US" sz="2000" dirty="0" smtClean="0"/>
              <a:t>700 </a:t>
            </a:r>
            <a:r>
              <a:rPr lang="en-US" sz="2000" dirty="0" err="1" smtClean="0"/>
              <a:t>m</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p:spPr>
        <p:txBody>
          <a:bodyPr/>
          <a:lstStyle/>
          <a:p>
            <a:r>
              <a:rPr lang="en-US" smtClean="0"/>
              <a:t>October 31, 2010</a:t>
            </a:r>
            <a:endParaRPr lang="en-US"/>
          </a:p>
        </p:txBody>
      </p:sp>
      <p:sp>
        <p:nvSpPr>
          <p:cNvPr id="26627"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26628" name="Slide Number Placeholder 5"/>
          <p:cNvSpPr>
            <a:spLocks noGrp="1"/>
          </p:cNvSpPr>
          <p:nvPr>
            <p:ph type="sldNum" sz="quarter" idx="12"/>
          </p:nvPr>
        </p:nvSpPr>
        <p:spPr>
          <a:noFill/>
        </p:spPr>
        <p:txBody>
          <a:bodyPr/>
          <a:lstStyle/>
          <a:p>
            <a:fld id="{8D7F5E20-8DDD-E94A-8D95-678BC3AA46A0}" type="slidenum">
              <a:rPr lang="en-US" smtClean="0"/>
              <a:pPr/>
              <a:t>11</a:t>
            </a:fld>
            <a:endParaRPr lang="en-US" smtClean="0"/>
          </a:p>
        </p:txBody>
      </p:sp>
      <p:sp>
        <p:nvSpPr>
          <p:cNvPr id="26629" name="Rectangle 2"/>
          <p:cNvSpPr>
            <a:spLocks noGrp="1" noChangeArrowheads="1"/>
          </p:cNvSpPr>
          <p:nvPr>
            <p:ph type="title"/>
          </p:nvPr>
        </p:nvSpPr>
        <p:spPr/>
        <p:txBody>
          <a:bodyPr/>
          <a:lstStyle/>
          <a:p>
            <a:pPr eaLnBrk="1" hangingPunct="1"/>
            <a:r>
              <a:rPr lang="en-US" dirty="0" smtClean="0"/>
              <a:t>ILC Damping </a:t>
            </a:r>
            <a:r>
              <a:rPr lang="en-US" dirty="0"/>
              <a:t>Ring Design Inputs</a:t>
            </a:r>
          </a:p>
        </p:txBody>
      </p:sp>
      <p:sp>
        <p:nvSpPr>
          <p:cNvPr id="26630" name="Rectangle 3"/>
          <p:cNvSpPr>
            <a:spLocks noGrp="1" noChangeArrowheads="1"/>
          </p:cNvSpPr>
          <p:nvPr>
            <p:ph type="body" idx="1"/>
          </p:nvPr>
        </p:nvSpPr>
        <p:spPr>
          <a:xfrm>
            <a:off x="0" y="690880"/>
            <a:ext cx="9601200" cy="6490547"/>
          </a:xfrm>
        </p:spPr>
        <p:txBody>
          <a:bodyPr/>
          <a:lstStyle/>
          <a:p>
            <a:pPr eaLnBrk="1" hangingPunct="1">
              <a:lnSpc>
                <a:spcPct val="80000"/>
              </a:lnSpc>
            </a:pPr>
            <a:r>
              <a:rPr lang="en-US" sz="1900" dirty="0"/>
              <a:t>A number of parameters in the previous table are (</a:t>
            </a:r>
            <a:r>
              <a:rPr lang="en-US" sz="1900" i="1" dirty="0"/>
              <a:t>essentially) </a:t>
            </a:r>
            <a:r>
              <a:rPr lang="en-US" sz="1900" dirty="0"/>
              <a:t>design </a:t>
            </a:r>
            <a:r>
              <a:rPr lang="en-US" sz="1900" i="1" dirty="0"/>
              <a:t>inputs</a:t>
            </a:r>
            <a:r>
              <a:rPr lang="en-US" sz="1900" dirty="0"/>
              <a:t> for the damping rings (or can be directly inferred from such inputs). The table below summarizes these critical interface issues</a:t>
            </a:r>
            <a:r>
              <a:rPr lang="en-US" sz="1900" dirty="0" smtClean="0"/>
              <a:t>.	</a:t>
            </a:r>
            <a:r>
              <a:rPr lang="en-US" sz="1600" dirty="0" smtClean="0"/>
              <a:t>	(</a:t>
            </a:r>
            <a:r>
              <a:rPr lang="en-US" sz="1600" dirty="0" err="1" smtClean="0">
                <a:solidFill>
                  <a:srgbClr val="FF0000"/>
                </a:solidFill>
                <a:latin typeface="Wingdings 3" charset="2"/>
              </a:rPr>
              <a:t>a</a:t>
            </a:r>
            <a:r>
              <a:rPr lang="en-US" sz="1600" dirty="0" err="1" smtClean="0">
                <a:solidFill>
                  <a:srgbClr val="FF0000"/>
                </a:solidFill>
                <a:latin typeface="Arial" charset="0"/>
                <a:ea typeface="Arial" charset="0"/>
                <a:cs typeface="Arial" charset="0"/>
                <a:sym typeface="Symbol" charset="2"/>
              </a:rPr>
              <a:t>Updated</a:t>
            </a:r>
            <a:r>
              <a:rPr lang="en-US" sz="1600" dirty="0" smtClean="0">
                <a:solidFill>
                  <a:srgbClr val="FF0000"/>
                </a:solidFill>
                <a:latin typeface="Arial" charset="0"/>
                <a:ea typeface="Arial" charset="0"/>
                <a:cs typeface="Arial" charset="0"/>
                <a:sym typeface="Symbol" charset="2"/>
              </a:rPr>
              <a:t> TDR values</a:t>
            </a:r>
            <a:r>
              <a:rPr lang="en-US" sz="1600" dirty="0" smtClean="0">
                <a:solidFill>
                  <a:srgbClr val="FF0000"/>
                </a:solidFill>
                <a:latin typeface="Arial" charset="0"/>
              </a:rPr>
              <a:t>)</a:t>
            </a:r>
            <a:endParaRPr lang="en-US" sz="1600" dirty="0" smtClean="0"/>
          </a:p>
          <a:p>
            <a:pPr eaLnBrk="1" hangingPunct="1">
              <a:lnSpc>
                <a:spcPct val="80000"/>
              </a:lnSpc>
            </a:pPr>
            <a:r>
              <a:rPr lang="en-US" sz="1900" dirty="0"/>
              <a:t>We will examine these requirements from the perspective of the collision point first and then look at requirements coming from other sub-systems downstream and upstream of the </a:t>
            </a:r>
            <a:r>
              <a:rPr lang="en-US" sz="1900" dirty="0" err="1"/>
              <a:t>DRs</a:t>
            </a:r>
            <a:r>
              <a:rPr lang="en-US" sz="1900" dirty="0"/>
              <a:t>.</a:t>
            </a:r>
          </a:p>
          <a:p>
            <a:pPr eaLnBrk="1" hangingPunct="1">
              <a:lnSpc>
                <a:spcPct val="80000"/>
              </a:lnSpc>
            </a:pPr>
            <a:endParaRPr lang="en-US" sz="1900"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1900" i="1" dirty="0"/>
          </a:p>
          <a:p>
            <a:pPr eaLnBrk="1" hangingPunct="1">
              <a:lnSpc>
                <a:spcPct val="80000"/>
              </a:lnSpc>
            </a:pPr>
            <a:endParaRPr lang="en-US" sz="3000" i="1" dirty="0"/>
          </a:p>
          <a:p>
            <a:pPr eaLnBrk="1" hangingPunct="1">
              <a:lnSpc>
                <a:spcPct val="80000"/>
              </a:lnSpc>
            </a:pPr>
            <a:r>
              <a:rPr lang="en-US" sz="1900" i="1" dirty="0"/>
              <a:t>Don’t forget, however, that these parameters are the result of a great deal of back-and-forth negotiation between sub-systems and between accelerator and HEP physicists. Thus they represent a mix of technological limits and physics desires…</a:t>
            </a:r>
            <a:endParaRPr lang="en-US" sz="1900" dirty="0"/>
          </a:p>
        </p:txBody>
      </p:sp>
      <p:graphicFrame>
        <p:nvGraphicFramePr>
          <p:cNvPr id="717948" name="Group 124"/>
          <p:cNvGraphicFramePr>
            <a:graphicFrameLocks noGrp="1"/>
          </p:cNvGraphicFramePr>
          <p:nvPr/>
        </p:nvGraphicFramePr>
        <p:xfrm>
          <a:off x="371714" y="2263987"/>
          <a:ext cx="8702754" cy="3854035"/>
        </p:xfrm>
        <a:graphic>
          <a:graphicData uri="http://schemas.openxmlformats.org/drawingml/2006/table">
            <a:tbl>
              <a:tblPr/>
              <a:tblGrid>
                <a:gridCol w="2981086"/>
                <a:gridCol w="2286000"/>
                <a:gridCol w="3435668"/>
              </a:tblGrid>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Particles per bunch</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1</a:t>
                      </a:r>
                      <a:r>
                        <a:rPr kumimoji="0" lang="en-US" sz="1300" b="0" i="0" u="none" strike="noStrike" cap="none" normalizeH="0" baseline="0">
                          <a:ln>
                            <a:noFill/>
                          </a:ln>
                          <a:solidFill>
                            <a:schemeClr val="accent2"/>
                          </a:solidFill>
                          <a:effectLst/>
                          <a:latin typeface="Arial" charset="0"/>
                          <a:ea typeface="Times New Roman" charset="0"/>
                          <a:cs typeface="Times New Roman" charset="0"/>
                        </a:rPr>
                        <a:t>×10</a:t>
                      </a:r>
                      <a:r>
                        <a:rPr kumimoji="0" lang="en-US" sz="1300" b="0" i="0" u="none" strike="noStrike" cap="none" normalizeH="0" baseline="30000">
                          <a:ln>
                            <a:noFill/>
                          </a:ln>
                          <a:solidFill>
                            <a:schemeClr val="accent2"/>
                          </a:solidFill>
                          <a:effectLst/>
                          <a:latin typeface="Arial" charset="0"/>
                          <a:ea typeface="Times New Roman" charset="0"/>
                          <a:cs typeface="Times New Roman" charset="0"/>
                        </a:rPr>
                        <a:t>10</a:t>
                      </a:r>
                      <a:r>
                        <a:rPr kumimoji="0" lang="en-US" sz="1300" b="0" i="0" u="none" strike="noStrike" cap="none" normalizeH="0" baseline="0">
                          <a:ln>
                            <a:noFill/>
                          </a:ln>
                          <a:solidFill>
                            <a:schemeClr val="accent2"/>
                          </a:solidFill>
                          <a:effectLst/>
                          <a:latin typeface="Arial" charset="0"/>
                          <a:ea typeface="Times New Roman" charset="0"/>
                          <a:cs typeface="Times New Roman" charset="0"/>
                        </a:rPr>
                        <a:t> - </a:t>
                      </a:r>
                      <a:r>
                        <a:rPr kumimoji="0" lang="en-US" sz="1300" b="0" i="0" u="none" strike="noStrike" cap="none" normalizeH="0" baseline="0">
                          <a:ln>
                            <a:noFill/>
                          </a:ln>
                          <a:solidFill>
                            <a:schemeClr val="accent2"/>
                          </a:solidFill>
                          <a:effectLst/>
                          <a:latin typeface="Arial" charset="0"/>
                        </a:rPr>
                        <a:t>2</a:t>
                      </a:r>
                      <a:r>
                        <a:rPr kumimoji="0" lang="en-US" sz="1300" b="0" i="0" u="none" strike="noStrike" cap="none" normalizeH="0" baseline="0">
                          <a:ln>
                            <a:noFill/>
                          </a:ln>
                          <a:solidFill>
                            <a:schemeClr val="accent2"/>
                          </a:solidFill>
                          <a:effectLst/>
                          <a:latin typeface="Arial" charset="0"/>
                          <a:ea typeface="Times New Roman" charset="0"/>
                          <a:cs typeface="Times New Roman" charset="0"/>
                        </a:rPr>
                        <a:t>×10</a:t>
                      </a:r>
                      <a:r>
                        <a:rPr kumimoji="0" lang="en-US" sz="1300" b="0" i="0" u="none" strike="noStrike" cap="none" normalizeH="0" baseline="30000">
                          <a:ln>
                            <a:noFill/>
                          </a:ln>
                          <a:solidFill>
                            <a:schemeClr val="accent2"/>
                          </a:solidFill>
                          <a:effectLst/>
                          <a:latin typeface="Arial" charset="0"/>
                          <a:ea typeface="Times New Roman" charset="0"/>
                          <a:cs typeface="Times New Roman" charset="0"/>
                        </a:rPr>
                        <a:t>10</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Upper limit set by disruption at IP.</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Max. Avg. current in main linac</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~9 mA</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Upper limit set by RF technology.</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Machine repetition rate</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5 Hz</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Set by cryogenic cooling capacity.</a:t>
                      </a:r>
                      <a:br>
                        <a:rPr kumimoji="0" lang="en-US" sz="1300" b="0" i="0" u="none" strike="noStrike" cap="none" normalizeH="0" baseline="0">
                          <a:ln>
                            <a:noFill/>
                          </a:ln>
                          <a:solidFill>
                            <a:schemeClr val="accent2"/>
                          </a:solidFill>
                          <a:effectLst/>
                          <a:latin typeface="Arial" charset="0"/>
                        </a:rPr>
                      </a:br>
                      <a:r>
                        <a:rPr kumimoji="0" lang="en-US" sz="1300" b="0" i="0" u="none" strike="noStrike" cap="none" normalizeH="0" baseline="0">
                          <a:ln>
                            <a:noFill/>
                          </a:ln>
                          <a:solidFill>
                            <a:schemeClr val="accent2"/>
                          </a:solidFill>
                          <a:effectLst/>
                          <a:latin typeface="Arial" charset="0"/>
                        </a:rPr>
                        <a:t>Partially determines required damping time.</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Max. Linac RF pulse length</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ea typeface="Times New Roman" charset="0"/>
                          <a:cs typeface="Times New Roman" charset="0"/>
                        </a:rPr>
                        <a:t>~1 ms</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Upper limit set by RF technology.</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Min. Particles per machine pulse</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ea typeface="Times New Roman" charset="0"/>
                          <a:cs typeface="Times New Roman" charset="0"/>
                        </a:rPr>
                        <a:t>~</a:t>
                      </a:r>
                      <a:r>
                        <a:rPr kumimoji="0" lang="en-US" sz="1300" b="0" i="0" u="none" strike="noStrike" cap="none" normalizeH="0" baseline="0">
                          <a:ln>
                            <a:noFill/>
                          </a:ln>
                          <a:solidFill>
                            <a:schemeClr val="accent2"/>
                          </a:solidFill>
                          <a:effectLst/>
                          <a:latin typeface="Arial" charset="0"/>
                        </a:rPr>
                        <a:t>5.6</a:t>
                      </a:r>
                      <a:r>
                        <a:rPr kumimoji="0" lang="en-US" sz="1300" b="0" i="0" u="none" strike="noStrike" cap="none" normalizeH="0" baseline="0">
                          <a:ln>
                            <a:noFill/>
                          </a:ln>
                          <a:solidFill>
                            <a:schemeClr val="accent2"/>
                          </a:solidFill>
                          <a:effectLst/>
                          <a:latin typeface="Arial" charset="0"/>
                          <a:ea typeface="Times New Roman" charset="0"/>
                          <a:cs typeface="Times New Roman" charset="0"/>
                        </a:rPr>
                        <a:t>×10</a:t>
                      </a:r>
                      <a:r>
                        <a:rPr kumimoji="0" lang="en-US" sz="1300" b="0" i="0" u="none" strike="noStrike" cap="none" normalizeH="0" baseline="30000">
                          <a:ln>
                            <a:noFill/>
                          </a:ln>
                          <a:solidFill>
                            <a:schemeClr val="accent2"/>
                          </a:solidFill>
                          <a:effectLst/>
                          <a:latin typeface="Arial" charset="0"/>
                          <a:ea typeface="Times New Roman" charset="0"/>
                          <a:cs typeface="Times New Roman" charset="0"/>
                        </a:rPr>
                        <a:t>13</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Lower limit set by luminosity goal.</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7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Injected normalized emittance</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a:ln>
                            <a:noFill/>
                          </a:ln>
                          <a:solidFill>
                            <a:schemeClr val="accent2"/>
                          </a:solidFill>
                          <a:effectLst/>
                          <a:latin typeface="Arial" charset="0"/>
                        </a:rPr>
                        <a:t>0.01 </a:t>
                      </a:r>
                      <a:r>
                        <a:rPr kumimoji="0" lang="en-US" sz="1300" b="0" i="0" u="none" strike="noStrike" cap="none" normalizeH="0" baseline="0" dirty="0" err="1">
                          <a:ln>
                            <a:noFill/>
                          </a:ln>
                          <a:solidFill>
                            <a:schemeClr val="accent2"/>
                          </a:solidFill>
                          <a:effectLst/>
                          <a:latin typeface="Arial" charset="0"/>
                        </a:rPr>
                        <a:t>m-</a:t>
                      </a:r>
                      <a:r>
                        <a:rPr kumimoji="0" lang="en-US" sz="1300" b="0" i="0" u="none" strike="noStrike" cap="none" normalizeH="0" baseline="0" dirty="0" err="1" smtClean="0">
                          <a:ln>
                            <a:noFill/>
                          </a:ln>
                          <a:solidFill>
                            <a:schemeClr val="accent2"/>
                          </a:solidFill>
                          <a:effectLst/>
                          <a:latin typeface="Arial" charset="0"/>
                        </a:rPr>
                        <a:t>rad</a:t>
                      </a:r>
                      <a:r>
                        <a:rPr kumimoji="0" lang="en-US" sz="1300" b="0" i="0" u="none" strike="noStrike" cap="none" normalizeH="0" baseline="0" dirty="0" smtClean="0">
                          <a:ln>
                            <a:noFill/>
                          </a:ln>
                          <a:solidFill>
                            <a:schemeClr val="accent2"/>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a:t>
                      </a:r>
                      <a:r>
                        <a:rPr kumimoji="0" lang="en-US" sz="1300" b="0" i="0" u="none" strike="noStrike" cap="none" normalizeH="0" baseline="0" dirty="0" smtClean="0">
                          <a:ln>
                            <a:noFill/>
                          </a:ln>
                          <a:solidFill>
                            <a:srgbClr val="FF0000"/>
                          </a:solidFill>
                          <a:effectLst/>
                          <a:latin typeface="Wingdings 3" charset="2"/>
                        </a:rPr>
                        <a:t>a</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0.008 </a:t>
                      </a:r>
                      <a:r>
                        <a:rPr kumimoji="0" lang="en-US" sz="1300" b="0" i="0" u="none" strike="noStrike" cap="none" normalizeH="0" baseline="0" dirty="0" err="1" smtClean="0">
                          <a:ln>
                            <a:noFill/>
                          </a:ln>
                          <a:solidFill>
                            <a:srgbClr val="FF0000"/>
                          </a:solidFill>
                          <a:effectLst/>
                          <a:latin typeface="Arial" charset="0"/>
                          <a:ea typeface="Times New Roman" charset="0"/>
                          <a:cs typeface="Times New Roman" charset="0"/>
                          <a:sym typeface="Symbol" charset="2"/>
                        </a:rPr>
                        <a:t>m-rad</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rPr>
                        <a:t>)</a:t>
                      </a:r>
                      <a:endParaRPr kumimoji="0" lang="en-US" sz="1300" b="0" i="0" u="none" strike="noStrike" cap="none" normalizeH="0" baseline="0" dirty="0">
                        <a:ln>
                          <a:noFill/>
                        </a:ln>
                        <a:solidFill>
                          <a:schemeClr val="accent2"/>
                        </a:solidFill>
                        <a:effectLst/>
                        <a:latin typeface="Arial" charset="0"/>
                      </a:endParaRP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Set by positron source.</a:t>
                      </a:r>
                      <a:br>
                        <a:rPr kumimoji="0" lang="en-US" sz="1300" b="0" i="0" u="none" strike="noStrike" cap="none" normalizeH="0" baseline="0">
                          <a:ln>
                            <a:noFill/>
                          </a:ln>
                          <a:solidFill>
                            <a:schemeClr val="accent2"/>
                          </a:solidFill>
                          <a:effectLst/>
                          <a:latin typeface="Arial" charset="0"/>
                        </a:rPr>
                      </a:br>
                      <a:r>
                        <a:rPr kumimoji="0" lang="en-US" sz="1300" b="0" i="0" u="none" strike="noStrike" cap="none" normalizeH="0" baseline="0">
                          <a:ln>
                            <a:noFill/>
                          </a:ln>
                          <a:solidFill>
                            <a:schemeClr val="accent2"/>
                          </a:solidFill>
                          <a:effectLst/>
                          <a:latin typeface="Arial" charset="0"/>
                        </a:rPr>
                        <a:t>Partially determines required damping time.</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Injected energy spread</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a:ln>
                            <a:noFill/>
                          </a:ln>
                          <a:solidFill>
                            <a:schemeClr val="accent2"/>
                          </a:solidFill>
                          <a:effectLst/>
                          <a:latin typeface="Arial" charset="0"/>
                          <a:ea typeface="Arial" charset="0"/>
                          <a:cs typeface="Arial" charset="0"/>
                          <a:sym typeface="Symbol" charset="2"/>
                        </a:rPr>
                        <a:t>±0.5</a:t>
                      </a:r>
                      <a:r>
                        <a:rPr kumimoji="0" lang="en-US" sz="1300" b="0" i="0" u="none" strike="noStrike" cap="none" normalizeH="0" baseline="0" dirty="0" smtClean="0">
                          <a:ln>
                            <a:noFill/>
                          </a:ln>
                          <a:solidFill>
                            <a:schemeClr val="accent2"/>
                          </a:solidFill>
                          <a:effectLst/>
                          <a:latin typeface="Arial" charset="0"/>
                          <a:ea typeface="Arial" charset="0"/>
                          <a:cs typeface="Arial" charset="0"/>
                          <a:sym typeface="Symbol" charset="2"/>
                        </a:rPr>
                        <a:t>% </a:t>
                      </a:r>
                      <a:r>
                        <a:rPr kumimoji="0" lang="en-US" sz="1300" b="0" i="0" u="none" strike="noStrike" cap="none" normalizeH="0" baseline="0" dirty="0" err="1" smtClean="0">
                          <a:ln>
                            <a:noFill/>
                          </a:ln>
                          <a:solidFill>
                            <a:schemeClr val="accent2"/>
                          </a:solidFill>
                          <a:effectLst/>
                          <a:latin typeface="Arial" charset="0"/>
                          <a:ea typeface="Times New Roman" charset="0"/>
                          <a:cs typeface="Times New Roman" charset="0"/>
                          <a:sym typeface="Symbol" charset="2"/>
                        </a:rPr>
                        <a:t>rad</a:t>
                      </a:r>
                      <a:r>
                        <a:rPr kumimoji="0" lang="en-US" sz="1300" b="0" i="0" u="none" strike="noStrike" cap="none" normalizeH="0" baseline="0" dirty="0" smtClean="0">
                          <a:ln>
                            <a:noFill/>
                          </a:ln>
                          <a:solidFill>
                            <a:schemeClr val="accent2"/>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a:t>
                      </a:r>
                      <a:r>
                        <a:rPr kumimoji="0" lang="en-US" sz="1300" b="0" i="0" u="none" strike="noStrike" cap="none" normalizeH="0" baseline="0" dirty="0" smtClean="0">
                          <a:ln>
                            <a:noFill/>
                          </a:ln>
                          <a:solidFill>
                            <a:srgbClr val="FF0000"/>
                          </a:solidFill>
                          <a:effectLst/>
                          <a:latin typeface="Wingdings 3" charset="2"/>
                        </a:rPr>
                        <a:t>a</a:t>
                      </a:r>
                      <a:r>
                        <a:rPr kumimoji="0" lang="en-US" sz="1300" b="0" i="0" u="none" strike="noStrike" cap="none" normalizeH="0" baseline="0" dirty="0" smtClean="0">
                          <a:ln>
                            <a:noFill/>
                          </a:ln>
                          <a:solidFill>
                            <a:srgbClr val="FF0000"/>
                          </a:solidFill>
                          <a:effectLst/>
                          <a:latin typeface="Arial" charset="0"/>
                          <a:ea typeface="Arial" charset="0"/>
                          <a:cs typeface="Arial" charset="0"/>
                          <a:sym typeface="Symbol" charset="2"/>
                        </a:rPr>
                        <a:t>±0.75% </a:t>
                      </a:r>
                      <a:r>
                        <a:rPr kumimoji="0" lang="en-US" sz="1300" b="0" i="0" u="none" strike="noStrike" cap="none" normalizeH="0" baseline="0" dirty="0" err="1" smtClean="0">
                          <a:ln>
                            <a:noFill/>
                          </a:ln>
                          <a:solidFill>
                            <a:srgbClr val="FF0000"/>
                          </a:solidFill>
                          <a:effectLst/>
                          <a:latin typeface="Arial" charset="0"/>
                          <a:ea typeface="Times New Roman" charset="0"/>
                          <a:cs typeface="Times New Roman" charset="0"/>
                          <a:sym typeface="Symbol" charset="2"/>
                        </a:rPr>
                        <a:t>rad</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rPr>
                        <a:t>)</a:t>
                      </a:r>
                      <a:endParaRPr kumimoji="0" lang="en-US" sz="1300" b="0" i="0" u="none" strike="noStrike" cap="none" normalizeH="0" baseline="0" dirty="0">
                        <a:ln>
                          <a:noFill/>
                        </a:ln>
                        <a:solidFill>
                          <a:schemeClr val="accent2"/>
                        </a:solidFill>
                        <a:effectLst/>
                        <a:latin typeface="Arial" charset="0"/>
                        <a:ea typeface="Arial" charset="0"/>
                        <a:cs typeface="Arial" charset="0"/>
                        <a:sym typeface="Symbol" charset="2"/>
                      </a:endParaRP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Set by positron source.</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Injected betatron amplitude (A</a:t>
                      </a:r>
                      <a:r>
                        <a:rPr kumimoji="0" lang="en-US" sz="1300" b="0" i="0" u="none" strike="noStrike" cap="none" normalizeH="0" baseline="-25000">
                          <a:ln>
                            <a:noFill/>
                          </a:ln>
                          <a:solidFill>
                            <a:schemeClr val="accent2"/>
                          </a:solidFill>
                          <a:effectLst/>
                          <a:latin typeface="Arial" charset="0"/>
                        </a:rPr>
                        <a:t>x</a:t>
                      </a:r>
                      <a:r>
                        <a:rPr kumimoji="0" lang="en-US" sz="1300" b="0" i="0" u="none" strike="noStrike" cap="none" normalizeH="0" baseline="0">
                          <a:ln>
                            <a:noFill/>
                          </a:ln>
                          <a:solidFill>
                            <a:schemeClr val="accent2"/>
                          </a:solidFill>
                          <a:effectLst/>
                          <a:latin typeface="Arial" charset="0"/>
                        </a:rPr>
                        <a:t>+A</a:t>
                      </a:r>
                      <a:r>
                        <a:rPr kumimoji="0" lang="en-US" sz="1300" b="0" i="0" u="none" strike="noStrike" cap="none" normalizeH="0" baseline="-25000">
                          <a:ln>
                            <a:noFill/>
                          </a:ln>
                          <a:solidFill>
                            <a:schemeClr val="accent2"/>
                          </a:solidFill>
                          <a:effectLst/>
                          <a:latin typeface="Arial" charset="0"/>
                        </a:rPr>
                        <a:t>y</a:t>
                      </a:r>
                      <a:r>
                        <a:rPr kumimoji="0" lang="en-US" sz="1300" b="0" i="0" u="none" strike="noStrike" cap="none" normalizeH="0" baseline="0">
                          <a:ln>
                            <a:noFill/>
                          </a:ln>
                          <a:solidFill>
                            <a:schemeClr val="accent2"/>
                          </a:solidFill>
                          <a:effectLst/>
                          <a:latin typeface="Arial" charset="0"/>
                        </a:rPr>
                        <a:t>)</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a:ln>
                            <a:noFill/>
                          </a:ln>
                          <a:solidFill>
                            <a:schemeClr val="accent2"/>
                          </a:solidFill>
                          <a:effectLst/>
                          <a:latin typeface="Arial" charset="0"/>
                          <a:ea typeface="Times New Roman" charset="0"/>
                          <a:cs typeface="Times New Roman" charset="0"/>
                          <a:sym typeface="Symbol" charset="2"/>
                        </a:rPr>
                        <a:t>0.09 </a:t>
                      </a:r>
                      <a:r>
                        <a:rPr kumimoji="0" lang="en-US" sz="1300" b="0" i="0" u="none" strike="noStrike" cap="none" normalizeH="0" baseline="0" dirty="0" err="1">
                          <a:ln>
                            <a:noFill/>
                          </a:ln>
                          <a:solidFill>
                            <a:schemeClr val="accent2"/>
                          </a:solidFill>
                          <a:effectLst/>
                          <a:latin typeface="Arial" charset="0"/>
                          <a:ea typeface="Times New Roman" charset="0"/>
                          <a:cs typeface="Times New Roman" charset="0"/>
                          <a:sym typeface="Symbol" charset="2"/>
                        </a:rPr>
                        <a:t>m-</a:t>
                      </a:r>
                      <a:r>
                        <a:rPr kumimoji="0" lang="en-US" sz="1300" b="0" i="0" u="none" strike="noStrike" cap="none" normalizeH="0" baseline="0" dirty="0" err="1" smtClean="0">
                          <a:ln>
                            <a:noFill/>
                          </a:ln>
                          <a:solidFill>
                            <a:schemeClr val="accent2"/>
                          </a:solidFill>
                          <a:effectLst/>
                          <a:latin typeface="Arial" charset="0"/>
                          <a:ea typeface="Times New Roman" charset="0"/>
                          <a:cs typeface="Times New Roman" charset="0"/>
                          <a:sym typeface="Symbol" charset="2"/>
                        </a:rPr>
                        <a:t>rad</a:t>
                      </a:r>
                      <a:r>
                        <a:rPr kumimoji="0" lang="en-US" sz="1300" b="0" i="0" u="none" strike="noStrike" cap="none" normalizeH="0" baseline="0" dirty="0" smtClean="0">
                          <a:ln>
                            <a:noFill/>
                          </a:ln>
                          <a:solidFill>
                            <a:schemeClr val="accent2"/>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a:t>
                      </a:r>
                      <a:r>
                        <a:rPr kumimoji="0" lang="en-US" sz="1300" b="0" i="0" u="none" strike="noStrike" cap="none" normalizeH="0" baseline="0" dirty="0" smtClean="0">
                          <a:ln>
                            <a:noFill/>
                          </a:ln>
                          <a:solidFill>
                            <a:srgbClr val="FF0000"/>
                          </a:solidFill>
                          <a:effectLst/>
                          <a:latin typeface="Wingdings 3" charset="2"/>
                        </a:rPr>
                        <a:t>a</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0.07 </a:t>
                      </a:r>
                      <a:r>
                        <a:rPr kumimoji="0" lang="en-US" sz="1300" b="0" i="0" u="none" strike="noStrike" cap="none" normalizeH="0" baseline="0" dirty="0" err="1" smtClean="0">
                          <a:ln>
                            <a:noFill/>
                          </a:ln>
                          <a:solidFill>
                            <a:srgbClr val="FF0000"/>
                          </a:solidFill>
                          <a:effectLst/>
                          <a:latin typeface="Arial" charset="0"/>
                          <a:ea typeface="Times New Roman" charset="0"/>
                          <a:cs typeface="Times New Roman" charset="0"/>
                          <a:sym typeface="Symbol" charset="2"/>
                        </a:rPr>
                        <a:t>m-rad</a:t>
                      </a:r>
                      <a:r>
                        <a:rPr kumimoji="0" lang="en-US" sz="1300" b="0" i="0" u="none" strike="noStrike" cap="none" normalizeH="0" baseline="0" dirty="0" smtClean="0">
                          <a:ln>
                            <a:noFill/>
                          </a:ln>
                          <a:solidFill>
                            <a:srgbClr val="FF0000"/>
                          </a:solidFill>
                          <a:effectLst/>
                          <a:latin typeface="Arial" charset="0"/>
                          <a:ea typeface="Times New Roman" charset="0"/>
                          <a:cs typeface="Times New Roman" charset="0"/>
                          <a:sym typeface="Symbol" charset="2"/>
                        </a:rPr>
                        <a:t> </a:t>
                      </a:r>
                      <a:r>
                        <a:rPr kumimoji="0" lang="en-US" sz="1300" b="0" i="0" u="none" strike="noStrike" cap="none" normalizeH="0" baseline="0" dirty="0" smtClean="0">
                          <a:ln>
                            <a:noFill/>
                          </a:ln>
                          <a:solidFill>
                            <a:srgbClr val="FF0000"/>
                          </a:solidFill>
                          <a:effectLst/>
                          <a:latin typeface="Arial" charset="0"/>
                        </a:rPr>
                        <a:t>)</a:t>
                      </a:r>
                      <a:endParaRPr kumimoji="0" lang="en-US" sz="1300" b="0" i="0" u="none" strike="noStrike" cap="none" normalizeH="0" baseline="0" dirty="0">
                        <a:ln>
                          <a:noFill/>
                        </a:ln>
                        <a:solidFill>
                          <a:srgbClr val="FF0000"/>
                        </a:solidFill>
                        <a:effectLst/>
                        <a:latin typeface="Arial" charset="0"/>
                        <a:ea typeface="Times New Roman" charset="0"/>
                        <a:cs typeface="Times New Roman" charset="0"/>
                        <a:sym typeface="Symbol" charset="2"/>
                      </a:endParaRP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Set by positron source.</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122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Extracted normalized emittances</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ea typeface="Times New Roman" charset="0"/>
                          <a:cs typeface="Times New Roman" charset="0"/>
                        </a:rPr>
                        <a:t>8 </a:t>
                      </a:r>
                      <a:r>
                        <a:rPr kumimoji="0" lang="en-US" sz="1300" b="0" i="0" u="none" strike="noStrike" cap="none" normalizeH="0" baseline="0">
                          <a:ln>
                            <a:noFill/>
                          </a:ln>
                          <a:solidFill>
                            <a:schemeClr val="accent2"/>
                          </a:solidFill>
                          <a:effectLst/>
                          <a:latin typeface="Arial" charset="0"/>
                          <a:ea typeface="Times New Roman" charset="0"/>
                          <a:cs typeface="Times New Roman" charset="0"/>
                          <a:sym typeface="Symbol" charset="2"/>
                        </a:rPr>
                        <a:t>m horizontally</a:t>
                      </a:r>
                      <a:br>
                        <a:rPr kumimoji="0" lang="en-US" sz="1300" b="0" i="0" u="none" strike="noStrike" cap="none" normalizeH="0" baseline="0">
                          <a:ln>
                            <a:noFill/>
                          </a:ln>
                          <a:solidFill>
                            <a:schemeClr val="accent2"/>
                          </a:solidFill>
                          <a:effectLst/>
                          <a:latin typeface="Arial" charset="0"/>
                          <a:ea typeface="Times New Roman" charset="0"/>
                          <a:cs typeface="Times New Roman" charset="0"/>
                          <a:sym typeface="Symbol" charset="2"/>
                        </a:rPr>
                      </a:br>
                      <a:r>
                        <a:rPr kumimoji="0" lang="en-US" sz="1300" b="0" i="0" u="none" strike="noStrike" cap="none" normalizeH="0" baseline="0">
                          <a:ln>
                            <a:noFill/>
                          </a:ln>
                          <a:solidFill>
                            <a:schemeClr val="accent2"/>
                          </a:solidFill>
                          <a:effectLst/>
                          <a:latin typeface="Arial" charset="0"/>
                          <a:ea typeface="Times New Roman" charset="0"/>
                          <a:cs typeface="Times New Roman" charset="0"/>
                          <a:sym typeface="Symbol" charset="2"/>
                        </a:rPr>
                        <a:t>20 nm vertically</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Set by luminosity goal.</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Max. Extracted bunch length</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a:ln>
                            <a:noFill/>
                          </a:ln>
                          <a:solidFill>
                            <a:schemeClr val="accent2"/>
                          </a:solidFill>
                          <a:effectLst/>
                          <a:latin typeface="Arial" charset="0"/>
                        </a:rPr>
                        <a:t>9 mm (</a:t>
                      </a:r>
                      <a:r>
                        <a:rPr kumimoji="0" lang="en-US" sz="1300" b="0" i="0" u="none" strike="noStrike" cap="none" normalizeH="0" baseline="0" dirty="0">
                          <a:ln>
                            <a:noFill/>
                          </a:ln>
                          <a:solidFill>
                            <a:schemeClr val="accent2"/>
                          </a:solidFill>
                          <a:effectLst/>
                          <a:latin typeface="Wingdings 3" charset="2"/>
                        </a:rPr>
                        <a:t>a</a:t>
                      </a:r>
                      <a:r>
                        <a:rPr kumimoji="0" lang="en-US" sz="1300" b="0" i="0" u="none" strike="noStrike" cap="none" normalizeH="0" baseline="0" dirty="0">
                          <a:ln>
                            <a:noFill/>
                          </a:ln>
                          <a:solidFill>
                            <a:schemeClr val="accent2"/>
                          </a:solidFill>
                          <a:effectLst/>
                          <a:latin typeface="Arial" charset="0"/>
                        </a:rPr>
                        <a:t>6 mm)</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Upper limit set by bunch compressors.</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56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Max. Extracted energy spread</a:t>
                      </a:r>
                    </a:p>
                  </a:txBody>
                  <a:tcPr marL="96012" marR="96012" marT="48768" marB="4876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a:ln>
                            <a:noFill/>
                          </a:ln>
                          <a:solidFill>
                            <a:schemeClr val="accent2"/>
                          </a:solidFill>
                          <a:effectLst/>
                          <a:latin typeface="Arial" charset="0"/>
                        </a:rPr>
                        <a:t>0.15%</a:t>
                      </a:r>
                    </a:p>
                  </a:txBody>
                  <a:tcPr marL="96012" marR="96012" marT="48768" marB="4876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300" b="0" i="0" u="none" strike="noStrike" cap="none" normalizeH="0" baseline="0" dirty="0">
                          <a:ln>
                            <a:noFill/>
                          </a:ln>
                          <a:solidFill>
                            <a:schemeClr val="accent2"/>
                          </a:solidFill>
                          <a:effectLst/>
                          <a:latin typeface="Arial" charset="0"/>
                        </a:rPr>
                        <a:t>Upper limit set by bunch compressors.</a:t>
                      </a:r>
                    </a:p>
                  </a:txBody>
                  <a:tcPr marL="96012" marR="96012" marT="48768" marB="4876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1" name="Date Placeholder 3"/>
          <p:cNvSpPr>
            <a:spLocks noGrp="1"/>
          </p:cNvSpPr>
          <p:nvPr>
            <p:ph type="dt" sz="quarter" idx="10"/>
          </p:nvPr>
        </p:nvSpPr>
        <p:spPr>
          <a:noFill/>
        </p:spPr>
        <p:txBody>
          <a:bodyPr/>
          <a:lstStyle/>
          <a:p>
            <a:r>
              <a:rPr lang="en-US" smtClean="0"/>
              <a:t>October 31, 2010</a:t>
            </a:r>
            <a:endParaRPr lang="en-US"/>
          </a:p>
        </p:txBody>
      </p:sp>
      <p:sp>
        <p:nvSpPr>
          <p:cNvPr id="27652"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27653" name="Slide Number Placeholder 5"/>
          <p:cNvSpPr>
            <a:spLocks noGrp="1"/>
          </p:cNvSpPr>
          <p:nvPr>
            <p:ph type="sldNum" sz="quarter" idx="12"/>
          </p:nvPr>
        </p:nvSpPr>
        <p:spPr>
          <a:noFill/>
        </p:spPr>
        <p:txBody>
          <a:bodyPr/>
          <a:lstStyle/>
          <a:p>
            <a:fld id="{7AE53AC9-407E-6641-871D-7A1D63336DF8}" type="slidenum">
              <a:rPr lang="en-US" smtClean="0"/>
              <a:pPr/>
              <a:t>12</a:t>
            </a:fld>
            <a:endParaRPr lang="en-US" smtClean="0"/>
          </a:p>
        </p:txBody>
      </p:sp>
      <p:sp>
        <p:nvSpPr>
          <p:cNvPr id="27654" name="Rectangle 2"/>
          <p:cNvSpPr>
            <a:spLocks noGrp="1" noChangeArrowheads="1"/>
          </p:cNvSpPr>
          <p:nvPr>
            <p:ph type="title"/>
          </p:nvPr>
        </p:nvSpPr>
        <p:spPr/>
        <p:txBody>
          <a:bodyPr/>
          <a:lstStyle/>
          <a:p>
            <a:pPr eaLnBrk="1" hangingPunct="1"/>
            <a:r>
              <a:rPr lang="en-US"/>
              <a:t>Downstream Requirements</a:t>
            </a:r>
          </a:p>
        </p:txBody>
      </p:sp>
      <p:sp>
        <p:nvSpPr>
          <p:cNvPr id="27655" name="Rectangle 3"/>
          <p:cNvSpPr>
            <a:spLocks noGrp="1" noChangeArrowheads="1"/>
          </p:cNvSpPr>
          <p:nvPr>
            <p:ph type="body" idx="1"/>
          </p:nvPr>
        </p:nvSpPr>
        <p:spPr>
          <a:xfrm>
            <a:off x="0" y="812800"/>
            <a:ext cx="9601200" cy="6258560"/>
          </a:xfrm>
        </p:spPr>
        <p:txBody>
          <a:bodyPr/>
          <a:lstStyle/>
          <a:p>
            <a:pPr eaLnBrk="1" hangingPunct="1"/>
            <a:r>
              <a:rPr lang="en-US" dirty="0"/>
              <a:t>The principle parameter driver is the production of luminosity at the collision point</a:t>
            </a:r>
          </a:p>
          <a:p>
            <a:pPr eaLnBrk="1" hangingPunct="1"/>
            <a:endParaRPr lang="en-US" dirty="0"/>
          </a:p>
          <a:p>
            <a:pPr eaLnBrk="1" hangingPunct="1"/>
            <a:r>
              <a:rPr lang="en-US" sz="1900" dirty="0"/>
              <a:t>	</a:t>
            </a:r>
          </a:p>
          <a:p>
            <a:pPr eaLnBrk="1" hangingPunct="1"/>
            <a:r>
              <a:rPr lang="en-US" sz="1900" dirty="0"/>
              <a:t>	</a:t>
            </a:r>
          </a:p>
          <a:p>
            <a:pPr eaLnBrk="1" hangingPunct="1"/>
            <a:r>
              <a:rPr lang="en-US" dirty="0"/>
              <a:t>where </a:t>
            </a:r>
          </a:p>
          <a:p>
            <a:pPr eaLnBrk="1" hangingPunct="1"/>
            <a:r>
              <a:rPr lang="en-US" sz="1900" dirty="0"/>
              <a:t>	N is the number of particles per bunch (</a:t>
            </a:r>
            <a:r>
              <a:rPr lang="en-US" sz="1900" i="1" dirty="0"/>
              <a:t>assumed equal for all bunches</a:t>
            </a:r>
            <a:r>
              <a:rPr lang="en-US" sz="1900" dirty="0"/>
              <a:t>) </a:t>
            </a:r>
          </a:p>
          <a:p>
            <a:pPr eaLnBrk="1" hangingPunct="1"/>
            <a:r>
              <a:rPr lang="en-US" sz="1900" dirty="0"/>
              <a:t>	</a:t>
            </a:r>
            <a:r>
              <a:rPr lang="en-US" sz="1900" dirty="0" err="1">
                <a:latin typeface="Lucida Calligraphy" charset="0"/>
              </a:rPr>
              <a:t>f</a:t>
            </a:r>
            <a:r>
              <a:rPr lang="en-US" sz="1900" baseline="-25000" dirty="0" err="1"/>
              <a:t>coll</a:t>
            </a:r>
            <a:r>
              <a:rPr lang="en-US" sz="1900" dirty="0"/>
              <a:t> is the overall collision rate at the interaction point (IP)</a:t>
            </a:r>
          </a:p>
          <a:p>
            <a:pPr eaLnBrk="1" hangingPunct="1"/>
            <a:r>
              <a:rPr lang="en-US" sz="1900" dirty="0">
                <a:latin typeface="Symbol" charset="2"/>
              </a:rPr>
              <a:t>	</a:t>
            </a:r>
            <a:r>
              <a:rPr lang="en-US" sz="1900" dirty="0" err="1">
                <a:latin typeface="Symbol" charset="2"/>
              </a:rPr>
              <a:t>s</a:t>
            </a:r>
            <a:r>
              <a:rPr lang="en-US" sz="1900" baseline="-25000" dirty="0" err="1"/>
              <a:t>x</a:t>
            </a:r>
            <a:r>
              <a:rPr lang="en-US" sz="1900" dirty="0"/>
              <a:t> and </a:t>
            </a:r>
            <a:r>
              <a:rPr lang="en-US" sz="1900" dirty="0" err="1">
                <a:latin typeface="Symbol" charset="2"/>
              </a:rPr>
              <a:t>s</a:t>
            </a:r>
            <a:r>
              <a:rPr lang="en-US" sz="1900" baseline="-25000" dirty="0" err="1"/>
              <a:t>y</a:t>
            </a:r>
            <a:r>
              <a:rPr lang="en-US" sz="1900" dirty="0"/>
              <a:t> are the horizontal and vertical beam sizes (</a:t>
            </a:r>
            <a:r>
              <a:rPr lang="en-US" sz="1900" i="1" dirty="0"/>
              <a:t>assumed equal for </a:t>
            </a:r>
          </a:p>
          <a:p>
            <a:pPr eaLnBrk="1" hangingPunct="1"/>
            <a:r>
              <a:rPr lang="en-US" sz="1900" i="1" dirty="0"/>
              <a:t>	all bunches</a:t>
            </a:r>
            <a:r>
              <a:rPr lang="en-US" sz="1900" dirty="0"/>
              <a:t>)</a:t>
            </a:r>
          </a:p>
          <a:p>
            <a:pPr eaLnBrk="1" hangingPunct="1"/>
            <a:r>
              <a:rPr lang="en-US" sz="1900" dirty="0"/>
              <a:t>	</a:t>
            </a:r>
            <a:r>
              <a:rPr lang="en-US" sz="1900" dirty="0">
                <a:latin typeface="Lucida Calligraphy" charset="0"/>
              </a:rPr>
              <a:t>H</a:t>
            </a:r>
            <a:r>
              <a:rPr lang="en-US" sz="1900" baseline="-25000" dirty="0"/>
              <a:t>D</a:t>
            </a:r>
            <a:r>
              <a:rPr lang="en-US" sz="1900" dirty="0"/>
              <a:t> is the luminosity enhancement factor </a:t>
            </a:r>
          </a:p>
          <a:p>
            <a:pPr eaLnBrk="1" hangingPunct="1"/>
            <a:r>
              <a:rPr lang="en-US" dirty="0"/>
              <a:t>Ideally we want:</a:t>
            </a:r>
          </a:p>
          <a:p>
            <a:pPr lvl="1" eaLnBrk="1" hangingPunct="1"/>
            <a:r>
              <a:rPr lang="en-US" dirty="0"/>
              <a:t>High intensity bunches</a:t>
            </a:r>
          </a:p>
          <a:p>
            <a:pPr lvl="1" eaLnBrk="1" hangingPunct="1"/>
            <a:r>
              <a:rPr lang="en-US" dirty="0"/>
              <a:t>High repetition rate</a:t>
            </a:r>
          </a:p>
          <a:p>
            <a:pPr lvl="1" eaLnBrk="1" hangingPunct="1"/>
            <a:r>
              <a:rPr lang="en-US" dirty="0"/>
              <a:t>Small transverse beam sizes</a:t>
            </a:r>
            <a:endParaRPr lang="en-US" i="1" dirty="0">
              <a:ea typeface="Arial" charset="0"/>
              <a:cs typeface="Arial" charset="0"/>
            </a:endParaRPr>
          </a:p>
        </p:txBody>
      </p:sp>
      <p:graphicFrame>
        <p:nvGraphicFramePr>
          <p:cNvPr id="27650" name="Object 2"/>
          <p:cNvGraphicFramePr>
            <a:graphicFrameLocks noChangeAspect="1"/>
          </p:cNvGraphicFramePr>
          <p:nvPr/>
        </p:nvGraphicFramePr>
        <p:xfrm>
          <a:off x="3600453" y="1625602"/>
          <a:ext cx="2311956" cy="1021081"/>
        </p:xfrm>
        <a:graphic>
          <a:graphicData uri="http://schemas.openxmlformats.org/presentationml/2006/ole">
            <p:oleObj spid="_x0000_s27650" name="Equation" r:id="rId4" imgW="1079280" imgH="469800" progId="">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Date Placeholder 3"/>
          <p:cNvSpPr>
            <a:spLocks noGrp="1"/>
          </p:cNvSpPr>
          <p:nvPr>
            <p:ph type="dt" sz="quarter" idx="10"/>
          </p:nvPr>
        </p:nvSpPr>
        <p:spPr>
          <a:noFill/>
        </p:spPr>
        <p:txBody>
          <a:bodyPr/>
          <a:lstStyle/>
          <a:p>
            <a:r>
              <a:rPr lang="en-US" smtClean="0"/>
              <a:t>October 31, 2010</a:t>
            </a:r>
            <a:endParaRPr lang="en-US"/>
          </a:p>
        </p:txBody>
      </p:sp>
      <p:sp>
        <p:nvSpPr>
          <p:cNvPr id="29700"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29701" name="Slide Number Placeholder 5"/>
          <p:cNvSpPr>
            <a:spLocks noGrp="1"/>
          </p:cNvSpPr>
          <p:nvPr>
            <p:ph type="sldNum" sz="quarter" idx="12"/>
          </p:nvPr>
        </p:nvSpPr>
        <p:spPr>
          <a:noFill/>
        </p:spPr>
        <p:txBody>
          <a:bodyPr/>
          <a:lstStyle/>
          <a:p>
            <a:fld id="{3895D55E-533D-8740-92AF-6D61DCDE7461}" type="slidenum">
              <a:rPr lang="en-US" smtClean="0"/>
              <a:pPr/>
              <a:t>13</a:t>
            </a:fld>
            <a:endParaRPr lang="en-US" smtClean="0"/>
          </a:p>
        </p:txBody>
      </p:sp>
      <p:sp>
        <p:nvSpPr>
          <p:cNvPr id="29702" name="Rectangle 2"/>
          <p:cNvSpPr>
            <a:spLocks noGrp="1" noChangeArrowheads="1"/>
          </p:cNvSpPr>
          <p:nvPr>
            <p:ph type="title"/>
          </p:nvPr>
        </p:nvSpPr>
        <p:spPr/>
        <p:txBody>
          <a:bodyPr/>
          <a:lstStyle/>
          <a:p>
            <a:pPr eaLnBrk="1" hangingPunct="1"/>
            <a:r>
              <a:rPr lang="en-US" dirty="0"/>
              <a:t>Parameters at the Interaction Point</a:t>
            </a:r>
          </a:p>
        </p:txBody>
      </p:sp>
      <p:sp>
        <p:nvSpPr>
          <p:cNvPr id="29703" name="Rectangle 3"/>
          <p:cNvSpPr>
            <a:spLocks noGrp="1" noChangeArrowheads="1"/>
          </p:cNvSpPr>
          <p:nvPr>
            <p:ph type="body" idx="1"/>
          </p:nvPr>
        </p:nvSpPr>
        <p:spPr/>
        <p:txBody>
          <a:bodyPr/>
          <a:lstStyle/>
          <a:p>
            <a:pPr eaLnBrk="1" hangingPunct="1">
              <a:lnSpc>
                <a:spcPct val="80000"/>
              </a:lnSpc>
            </a:pPr>
            <a:r>
              <a:rPr lang="en-US" sz="1900" dirty="0"/>
              <a:t>The parameters at the interaction point have been chosen to provide a nominal luminosity of 2</a:t>
            </a:r>
            <a:r>
              <a:rPr lang="en-US" sz="1900" dirty="0">
                <a:ea typeface="Arial" charset="0"/>
                <a:cs typeface="Arial" charset="0"/>
              </a:rPr>
              <a:t>×10</a:t>
            </a:r>
            <a:r>
              <a:rPr lang="en-US" sz="1900" baseline="30000" dirty="0">
                <a:ea typeface="Arial" charset="0"/>
                <a:cs typeface="Arial" charset="0"/>
              </a:rPr>
              <a:t>34 </a:t>
            </a:r>
            <a:r>
              <a:rPr lang="en-US" sz="1900" dirty="0">
                <a:ea typeface="Arial" charset="0"/>
                <a:cs typeface="Arial" charset="0"/>
              </a:rPr>
              <a:t>cm</a:t>
            </a:r>
            <a:r>
              <a:rPr lang="en-US" sz="1900" baseline="30000" dirty="0">
                <a:ea typeface="Arial" charset="0"/>
                <a:cs typeface="Arial" charset="0"/>
              </a:rPr>
              <a:t>-2</a:t>
            </a:r>
            <a:r>
              <a:rPr lang="en-US" sz="1900" dirty="0">
                <a:ea typeface="Arial" charset="0"/>
                <a:cs typeface="Arial" charset="0"/>
              </a:rPr>
              <a:t>s</a:t>
            </a:r>
            <a:r>
              <a:rPr lang="en-US" sz="1900" baseline="30000" dirty="0">
                <a:ea typeface="Arial" charset="0"/>
                <a:cs typeface="Arial" charset="0"/>
              </a:rPr>
              <a:t>-1</a:t>
            </a:r>
            <a:r>
              <a:rPr lang="en-US" sz="1900" dirty="0">
                <a:ea typeface="Arial" charset="0"/>
                <a:cs typeface="Arial" charset="0"/>
              </a:rPr>
              <a:t>.  With</a:t>
            </a:r>
          </a:p>
          <a:p>
            <a:pPr marL="622300" lvl="1" indent="-139700" eaLnBrk="1" hangingPunct="1">
              <a:lnSpc>
                <a:spcPct val="80000"/>
              </a:lnSpc>
              <a:buFontTx/>
              <a:buNone/>
            </a:pPr>
            <a:r>
              <a:rPr lang="en-US" sz="1600" dirty="0"/>
              <a:t>N = 2</a:t>
            </a:r>
            <a:r>
              <a:rPr lang="en-US" sz="1600" dirty="0">
                <a:ea typeface="Arial" charset="0"/>
                <a:cs typeface="Arial" charset="0"/>
              </a:rPr>
              <a:t>×10</a:t>
            </a:r>
            <a:r>
              <a:rPr lang="en-US" sz="1600" baseline="30000" dirty="0">
                <a:ea typeface="Arial" charset="0"/>
                <a:cs typeface="Arial" charset="0"/>
              </a:rPr>
              <a:t>10</a:t>
            </a:r>
            <a:r>
              <a:rPr lang="en-US" sz="1600" dirty="0">
                <a:ea typeface="Arial" charset="0"/>
                <a:cs typeface="Arial" charset="0"/>
              </a:rPr>
              <a:t> particles/bunch</a:t>
            </a:r>
          </a:p>
          <a:p>
            <a:pPr marL="622300" lvl="1" indent="-139700" eaLnBrk="1" hangingPunct="1">
              <a:lnSpc>
                <a:spcPct val="80000"/>
              </a:lnSpc>
              <a:buFontTx/>
              <a:buNone/>
            </a:pPr>
            <a:r>
              <a:rPr lang="en-US" sz="1600" dirty="0" err="1">
                <a:latin typeface="Symbol" charset="2"/>
                <a:ea typeface="Arial" charset="0"/>
                <a:cs typeface="Arial" charset="0"/>
              </a:rPr>
              <a:t>s</a:t>
            </a:r>
            <a:r>
              <a:rPr lang="en-US" sz="1600" baseline="-25000" dirty="0" err="1">
                <a:ea typeface="Arial" charset="0"/>
                <a:cs typeface="Arial" charset="0"/>
              </a:rPr>
              <a:t>x</a:t>
            </a:r>
            <a:r>
              <a:rPr lang="en-US" sz="1600" dirty="0">
                <a:ea typeface="Arial" charset="0"/>
                <a:cs typeface="Arial" charset="0"/>
              </a:rPr>
              <a:t> ~ 640 nm </a:t>
            </a:r>
            <a:r>
              <a:rPr lang="en-US" sz="1600" dirty="0" err="1">
                <a:ea typeface="Arial" charset="0"/>
                <a:cs typeface="Arial" charset="0"/>
                <a:sym typeface="Symbol" charset="2"/>
              </a:rPr>
              <a:t></a:t>
            </a:r>
            <a:r>
              <a:rPr lang="en-US" sz="1600" dirty="0">
                <a:ea typeface="Arial" charset="0"/>
                <a:cs typeface="Arial" charset="0"/>
                <a:sym typeface="Symbol" charset="2"/>
              </a:rPr>
              <a:t> </a:t>
            </a:r>
            <a:r>
              <a:rPr lang="en-US" sz="1600" dirty="0" err="1">
                <a:latin typeface="Symbol" charset="2"/>
                <a:ea typeface="Arial" charset="0"/>
                <a:cs typeface="Arial" charset="0"/>
                <a:sym typeface="Symbol" charset="2"/>
              </a:rPr>
              <a:t>b</a:t>
            </a:r>
            <a:r>
              <a:rPr lang="en-US" sz="1600" baseline="-25000" dirty="0" err="1">
                <a:ea typeface="Arial" charset="0"/>
                <a:cs typeface="Arial" charset="0"/>
                <a:sym typeface="Symbol" charset="2"/>
              </a:rPr>
              <a:t>x</a:t>
            </a:r>
            <a:r>
              <a:rPr lang="en-US" sz="1600" baseline="30000" dirty="0">
                <a:ea typeface="Arial" charset="0"/>
                <a:cs typeface="Arial" charset="0"/>
                <a:sym typeface="Symbol" charset="2"/>
              </a:rPr>
              <a:t>*</a:t>
            </a:r>
            <a:r>
              <a:rPr lang="en-US" sz="1600" dirty="0">
                <a:ea typeface="Arial" charset="0"/>
                <a:cs typeface="Arial" charset="0"/>
                <a:sym typeface="Symbol" charset="2"/>
              </a:rPr>
              <a:t> = 20  mm, </a:t>
            </a:r>
            <a:r>
              <a:rPr lang="en-US" sz="1600" dirty="0">
                <a:latin typeface="Symbol" charset="2"/>
                <a:ea typeface="Arial" charset="0"/>
                <a:cs typeface="Arial" charset="0"/>
                <a:sym typeface="Symbol" charset="2"/>
              </a:rPr>
              <a:t>e</a:t>
            </a:r>
            <a:r>
              <a:rPr lang="en-US" sz="1600" baseline="-25000" dirty="0">
                <a:ea typeface="Arial" charset="0"/>
                <a:cs typeface="Arial" charset="0"/>
                <a:sym typeface="Symbol" charset="2"/>
              </a:rPr>
              <a:t>x</a:t>
            </a:r>
            <a:r>
              <a:rPr lang="en-US" sz="1600" dirty="0">
                <a:ea typeface="Arial" charset="0"/>
                <a:cs typeface="Arial" charset="0"/>
                <a:sym typeface="Symbol" charset="2"/>
              </a:rPr>
              <a:t> = 20    pm-</a:t>
            </a:r>
            <a:r>
              <a:rPr lang="en-US" sz="1600" dirty="0" err="1">
                <a:ea typeface="Arial" charset="0"/>
                <a:cs typeface="Arial" charset="0"/>
                <a:sym typeface="Symbol" charset="2"/>
              </a:rPr>
              <a:t>rad</a:t>
            </a:r>
            <a:r>
              <a:rPr lang="en-US" sz="1600" dirty="0">
                <a:ea typeface="Arial" charset="0"/>
                <a:cs typeface="Arial" charset="0"/>
                <a:sym typeface="Symbol" charset="2"/>
              </a:rPr>
              <a:t> </a:t>
            </a:r>
          </a:p>
          <a:p>
            <a:pPr marL="622300" lvl="1" indent="-139700" eaLnBrk="1" hangingPunct="1">
              <a:lnSpc>
                <a:spcPct val="80000"/>
              </a:lnSpc>
              <a:buFontTx/>
              <a:buNone/>
            </a:pPr>
            <a:r>
              <a:rPr lang="en-US" sz="1600" dirty="0" err="1">
                <a:latin typeface="Symbol" charset="2"/>
                <a:ea typeface="Arial" charset="0"/>
                <a:cs typeface="Arial" charset="0"/>
              </a:rPr>
              <a:t>s</a:t>
            </a:r>
            <a:r>
              <a:rPr lang="en-US" sz="1600" baseline="-25000" dirty="0" err="1">
                <a:ea typeface="Arial" charset="0"/>
                <a:cs typeface="Arial" charset="0"/>
              </a:rPr>
              <a:t>y</a:t>
            </a:r>
            <a:r>
              <a:rPr lang="en-US" sz="1600" dirty="0">
                <a:ea typeface="Arial" charset="0"/>
                <a:cs typeface="Arial" charset="0"/>
              </a:rPr>
              <a:t> ~  5.7 nm </a:t>
            </a:r>
            <a:r>
              <a:rPr lang="en-US" sz="1600" dirty="0" err="1">
                <a:ea typeface="Arial" charset="0"/>
                <a:cs typeface="Arial" charset="0"/>
                <a:sym typeface="Symbol" charset="2"/>
              </a:rPr>
              <a:t></a:t>
            </a:r>
            <a:r>
              <a:rPr lang="en-US" sz="1600" dirty="0">
                <a:ea typeface="Arial" charset="0"/>
                <a:cs typeface="Arial" charset="0"/>
                <a:sym typeface="Symbol" charset="2"/>
              </a:rPr>
              <a:t> </a:t>
            </a:r>
            <a:r>
              <a:rPr lang="en-US" sz="1600" dirty="0">
                <a:latin typeface="Symbol" charset="2"/>
                <a:ea typeface="Arial" charset="0"/>
                <a:cs typeface="Arial" charset="0"/>
                <a:sym typeface="Symbol" charset="2"/>
              </a:rPr>
              <a:t>b</a:t>
            </a:r>
            <a:r>
              <a:rPr lang="en-US" sz="1600" baseline="-25000" dirty="0">
                <a:ea typeface="Arial" charset="0"/>
                <a:cs typeface="Arial" charset="0"/>
                <a:sym typeface="Symbol" charset="2"/>
              </a:rPr>
              <a:t>y</a:t>
            </a:r>
            <a:r>
              <a:rPr lang="en-US" sz="1600" baseline="30000" dirty="0">
                <a:ea typeface="Arial" charset="0"/>
                <a:cs typeface="Arial" charset="0"/>
                <a:sym typeface="Symbol" charset="2"/>
              </a:rPr>
              <a:t>*</a:t>
            </a:r>
            <a:r>
              <a:rPr lang="en-US" sz="1600" dirty="0">
                <a:ea typeface="Arial" charset="0"/>
                <a:cs typeface="Arial" charset="0"/>
                <a:sym typeface="Symbol" charset="2"/>
              </a:rPr>
              <a:t> = 0.4 mm, </a:t>
            </a:r>
            <a:r>
              <a:rPr lang="en-US" sz="1600" dirty="0" err="1">
                <a:latin typeface="Symbol" charset="2"/>
                <a:ea typeface="Arial" charset="0"/>
                <a:cs typeface="Arial" charset="0"/>
                <a:sym typeface="Symbol" charset="2"/>
              </a:rPr>
              <a:t>e</a:t>
            </a:r>
            <a:r>
              <a:rPr lang="en-US" sz="1600" baseline="-25000" dirty="0" err="1">
                <a:ea typeface="Arial" charset="0"/>
                <a:cs typeface="Arial" charset="0"/>
                <a:sym typeface="Symbol" charset="2"/>
              </a:rPr>
              <a:t>y</a:t>
            </a:r>
            <a:r>
              <a:rPr lang="en-US" sz="1600" dirty="0">
                <a:ea typeface="Arial" charset="0"/>
                <a:cs typeface="Arial" charset="0"/>
                <a:sym typeface="Symbol" charset="2"/>
              </a:rPr>
              <a:t> = 0.08 pm-</a:t>
            </a:r>
            <a:r>
              <a:rPr lang="en-US" sz="1600" dirty="0" err="1">
                <a:ea typeface="Arial" charset="0"/>
                <a:cs typeface="Arial" charset="0"/>
                <a:sym typeface="Symbol" charset="2"/>
              </a:rPr>
              <a:t>rad</a:t>
            </a:r>
            <a:endParaRPr lang="en-US" sz="1600" dirty="0">
              <a:ea typeface="Arial" charset="0"/>
              <a:cs typeface="Arial" charset="0"/>
            </a:endParaRPr>
          </a:p>
          <a:p>
            <a:pPr marL="622300" lvl="1" indent="-139700" eaLnBrk="1" hangingPunct="1">
              <a:lnSpc>
                <a:spcPct val="80000"/>
              </a:lnSpc>
              <a:buFontTx/>
              <a:buNone/>
            </a:pPr>
            <a:r>
              <a:rPr lang="en-US" sz="1600" dirty="0">
                <a:latin typeface="Lucida Calligraphy" charset="0"/>
              </a:rPr>
              <a:t>H</a:t>
            </a:r>
            <a:r>
              <a:rPr lang="en-US" sz="1600" baseline="-25000" dirty="0"/>
              <a:t>D</a:t>
            </a:r>
            <a:r>
              <a:rPr lang="en-US" sz="1600" dirty="0"/>
              <a:t>~ 1.7</a:t>
            </a:r>
          </a:p>
          <a:p>
            <a:pPr lvl="1" eaLnBrk="1" hangingPunct="1">
              <a:lnSpc>
                <a:spcPct val="80000"/>
              </a:lnSpc>
              <a:buFontTx/>
              <a:buNone/>
            </a:pPr>
            <a:endParaRPr lang="en-US" sz="1700" dirty="0"/>
          </a:p>
          <a:p>
            <a:pPr lvl="1" eaLnBrk="1" hangingPunct="1">
              <a:lnSpc>
                <a:spcPct val="80000"/>
              </a:lnSpc>
              <a:buFontTx/>
              <a:buNone/>
            </a:pPr>
            <a:endParaRPr lang="en-US" sz="1700" dirty="0"/>
          </a:p>
          <a:p>
            <a:pPr lvl="1" eaLnBrk="1" hangingPunct="1">
              <a:lnSpc>
                <a:spcPct val="80000"/>
              </a:lnSpc>
              <a:buFontTx/>
              <a:buNone/>
            </a:pPr>
            <a:endParaRPr lang="en-US" sz="1700" dirty="0"/>
          </a:p>
          <a:p>
            <a:pPr lvl="1" eaLnBrk="1" hangingPunct="1">
              <a:lnSpc>
                <a:spcPct val="80000"/>
              </a:lnSpc>
              <a:buFontTx/>
              <a:buNone/>
            </a:pPr>
            <a:endParaRPr lang="en-US" sz="1700" dirty="0"/>
          </a:p>
          <a:p>
            <a:pPr eaLnBrk="1" hangingPunct="1">
              <a:lnSpc>
                <a:spcPct val="80000"/>
              </a:lnSpc>
            </a:pPr>
            <a:endParaRPr lang="en-US" sz="1900" dirty="0"/>
          </a:p>
          <a:p>
            <a:pPr eaLnBrk="1" hangingPunct="1">
              <a:lnSpc>
                <a:spcPct val="80000"/>
              </a:lnSpc>
            </a:pPr>
            <a:r>
              <a:rPr lang="en-US" sz="1900" dirty="0"/>
              <a:t>In order to achieve the desired luminosity, an average collision rate of ~</a:t>
            </a:r>
            <a:r>
              <a:rPr lang="en-US" sz="1900" dirty="0" smtClean="0"/>
              <a:t>14kHz</a:t>
            </a:r>
            <a:r>
              <a:rPr lang="en-US" sz="1400" dirty="0" smtClean="0">
                <a:solidFill>
                  <a:srgbClr val="FF0000"/>
                </a:solidFill>
                <a:latin typeface="Wingdings"/>
                <a:ea typeface="Wingdings"/>
                <a:cs typeface="Wingdings"/>
              </a:rPr>
              <a:t></a:t>
            </a:r>
            <a:r>
              <a:rPr lang="en-US" sz="1900" dirty="0" smtClean="0">
                <a:solidFill>
                  <a:srgbClr val="FF0000"/>
                </a:solidFill>
              </a:rPr>
              <a:t>9kHz</a:t>
            </a:r>
            <a:r>
              <a:rPr lang="en-US" sz="1900" dirty="0" smtClean="0"/>
              <a:t> </a:t>
            </a:r>
            <a:r>
              <a:rPr lang="en-US" sz="1900" dirty="0"/>
              <a:t>is required (we will return to this parameter shortly). The beam sizes at the IP are determined by the strength of the final focus magnets and the </a:t>
            </a:r>
            <a:r>
              <a:rPr lang="en-US" sz="1900" dirty="0" err="1"/>
              <a:t>emittance</a:t>
            </a:r>
            <a:r>
              <a:rPr lang="en-US" sz="1900" dirty="0"/>
              <a:t>, phase space volume, of the incoming bunches.  </a:t>
            </a:r>
          </a:p>
          <a:p>
            <a:pPr eaLnBrk="1" hangingPunct="1">
              <a:lnSpc>
                <a:spcPct val="80000"/>
              </a:lnSpc>
            </a:pPr>
            <a:endParaRPr lang="en-US" sz="1900" dirty="0"/>
          </a:p>
          <a:p>
            <a:pPr eaLnBrk="1" hangingPunct="1">
              <a:lnSpc>
                <a:spcPct val="80000"/>
              </a:lnSpc>
            </a:pPr>
            <a:r>
              <a:rPr lang="en-US" sz="1900" dirty="0"/>
              <a:t>A number of issues impact the choice of the final focus parameters.  For example, the beam-beam interaction as two bunches pass through each other can enhance the luminosity, however, it also disrupts the bunches. If the beams are too badly disrupted, safely transporting them out of the detector to the beam dumps becomes quite difficult. Another effect is that of </a:t>
            </a:r>
            <a:r>
              <a:rPr lang="en-US" sz="1900" dirty="0" err="1"/>
              <a:t>beamstrahlung</a:t>
            </a:r>
            <a:r>
              <a:rPr lang="en-US" sz="1900" dirty="0"/>
              <a:t> which leads to significant energy losses by the particles in the bunches and can lead to unacceptable detector backgrounds. Thus the above parameter choices represent a complicated optimization.</a:t>
            </a:r>
          </a:p>
        </p:txBody>
      </p:sp>
      <p:graphicFrame>
        <p:nvGraphicFramePr>
          <p:cNvPr id="29698" name="Object 2"/>
          <p:cNvGraphicFramePr>
            <a:graphicFrameLocks noChangeAspect="1"/>
          </p:cNvGraphicFramePr>
          <p:nvPr/>
        </p:nvGraphicFramePr>
        <p:xfrm>
          <a:off x="609600" y="2311403"/>
          <a:ext cx="5410676" cy="1021079"/>
        </p:xfrm>
        <a:graphic>
          <a:graphicData uri="http://schemas.openxmlformats.org/presentationml/2006/ole">
            <p:oleObj spid="_x0000_s29698" name="Equation" r:id="rId3" imgW="2527200" imgH="469800" progId="">
              <p:embed/>
            </p:oleObj>
          </a:graphicData>
        </a:graphic>
      </p:graphicFrame>
      <p:sp>
        <p:nvSpPr>
          <p:cNvPr id="9" name="TextBox 8"/>
          <p:cNvSpPr txBox="1"/>
          <p:nvPr/>
        </p:nvSpPr>
        <p:spPr>
          <a:xfrm>
            <a:off x="5029200" y="1137792"/>
            <a:ext cx="4572000" cy="1077218"/>
          </a:xfrm>
          <a:prstGeom prst="rect">
            <a:avLst/>
          </a:prstGeom>
          <a:noFill/>
        </p:spPr>
        <p:txBody>
          <a:bodyPr wrap="square" rtlCol="0" anchor="ctr">
            <a:spAutoFit/>
          </a:bodyPr>
          <a:lstStyle/>
          <a:p>
            <a:pPr marL="172800" lvl="1" indent="-139700" eaLnBrk="1" hangingPunct="1">
              <a:spcBef>
                <a:spcPts val="0"/>
              </a:spcBef>
              <a:buFontTx/>
              <a:buNone/>
            </a:pPr>
            <a:r>
              <a:rPr lang="en-US" sz="1600" b="1" i="1" dirty="0" smtClean="0">
                <a:solidFill>
                  <a:srgbClr val="FF0000"/>
                </a:solidFill>
                <a:latin typeface="+mn-lt"/>
              </a:rPr>
              <a:t>TDR UPDATE</a:t>
            </a:r>
          </a:p>
          <a:p>
            <a:pPr marL="172800" lvl="1" indent="-139700" algn="l" eaLnBrk="1" hangingPunct="1">
              <a:spcBef>
                <a:spcPts val="0"/>
              </a:spcBef>
              <a:buFontTx/>
              <a:buNone/>
            </a:pPr>
            <a:r>
              <a:rPr lang="en-US" sz="1600" dirty="0" err="1" smtClean="0">
                <a:latin typeface="Symbol" charset="2"/>
              </a:rPr>
              <a:t>s</a:t>
            </a:r>
            <a:r>
              <a:rPr lang="en-US" sz="1600" baseline="-25000" dirty="0" err="1" smtClean="0"/>
              <a:t>x</a:t>
            </a:r>
            <a:r>
              <a:rPr lang="en-US" sz="1600" dirty="0" smtClean="0"/>
              <a:t> ~ 474 nm </a:t>
            </a:r>
            <a:r>
              <a:rPr lang="en-US" sz="1600" dirty="0" err="1" smtClean="0">
                <a:sym typeface="Symbol" charset="2"/>
              </a:rPr>
              <a:t></a:t>
            </a:r>
            <a:r>
              <a:rPr lang="en-US" sz="1600" dirty="0" smtClean="0">
                <a:sym typeface="Symbol" charset="2"/>
              </a:rPr>
              <a:t> </a:t>
            </a:r>
            <a:r>
              <a:rPr lang="en-US" sz="1600" dirty="0" err="1" smtClean="0">
                <a:latin typeface="Symbol" charset="2"/>
                <a:sym typeface="Symbol" charset="2"/>
              </a:rPr>
              <a:t>b</a:t>
            </a:r>
            <a:r>
              <a:rPr lang="en-US" sz="1600" baseline="-25000" dirty="0" err="1" smtClean="0">
                <a:sym typeface="Symbol" charset="2"/>
              </a:rPr>
              <a:t>x</a:t>
            </a:r>
            <a:r>
              <a:rPr lang="en-US" sz="1600" baseline="30000" dirty="0" smtClean="0">
                <a:sym typeface="Symbol" charset="2"/>
              </a:rPr>
              <a:t>*</a:t>
            </a:r>
            <a:r>
              <a:rPr lang="en-US" sz="1600" dirty="0" smtClean="0">
                <a:sym typeface="Symbol" charset="2"/>
              </a:rPr>
              <a:t> = 11 mm,    </a:t>
            </a:r>
            <a:r>
              <a:rPr lang="en-US" sz="1600" dirty="0" smtClean="0">
                <a:latin typeface="Symbol" charset="2"/>
                <a:sym typeface="Symbol" charset="2"/>
              </a:rPr>
              <a:t>e</a:t>
            </a:r>
            <a:r>
              <a:rPr lang="en-US" sz="1600" baseline="-25000" dirty="0" smtClean="0">
                <a:sym typeface="Symbol" charset="2"/>
              </a:rPr>
              <a:t>x</a:t>
            </a:r>
            <a:r>
              <a:rPr lang="en-US" sz="1600" dirty="0" smtClean="0">
                <a:sym typeface="Symbol" charset="2"/>
              </a:rPr>
              <a:t> = 20    pm-</a:t>
            </a:r>
            <a:r>
              <a:rPr lang="en-US" sz="1600" dirty="0" err="1" smtClean="0">
                <a:sym typeface="Symbol" charset="2"/>
              </a:rPr>
              <a:t>rad</a:t>
            </a:r>
            <a:r>
              <a:rPr lang="en-US" sz="1600" dirty="0" smtClean="0">
                <a:sym typeface="Symbol" charset="2"/>
              </a:rPr>
              <a:t> </a:t>
            </a:r>
          </a:p>
          <a:p>
            <a:pPr marL="172800" lvl="1" indent="-139700" algn="l" eaLnBrk="1" hangingPunct="1">
              <a:spcBef>
                <a:spcPts val="0"/>
              </a:spcBef>
              <a:buFontTx/>
              <a:buNone/>
            </a:pPr>
            <a:r>
              <a:rPr lang="en-US" sz="1600" dirty="0" err="1" smtClean="0">
                <a:latin typeface="Symbol" charset="2"/>
              </a:rPr>
              <a:t>s</a:t>
            </a:r>
            <a:r>
              <a:rPr lang="en-US" sz="1600" baseline="-25000" dirty="0" err="1" smtClean="0"/>
              <a:t>y</a:t>
            </a:r>
            <a:r>
              <a:rPr lang="en-US" sz="1600" dirty="0" smtClean="0"/>
              <a:t> ~  5.9 nm </a:t>
            </a:r>
            <a:r>
              <a:rPr lang="en-US" sz="1600" dirty="0" err="1" smtClean="0">
                <a:sym typeface="Symbol" charset="2"/>
              </a:rPr>
              <a:t></a:t>
            </a:r>
            <a:r>
              <a:rPr lang="en-US" sz="1600" dirty="0" smtClean="0">
                <a:sym typeface="Symbol" charset="2"/>
              </a:rPr>
              <a:t> </a:t>
            </a:r>
            <a:r>
              <a:rPr lang="en-US" sz="1600" dirty="0" smtClean="0">
                <a:latin typeface="Symbol" charset="2"/>
                <a:sym typeface="Symbol" charset="2"/>
              </a:rPr>
              <a:t>b</a:t>
            </a:r>
            <a:r>
              <a:rPr lang="en-US" sz="1600" baseline="-25000" dirty="0" smtClean="0">
                <a:sym typeface="Symbol" charset="2"/>
              </a:rPr>
              <a:t>y</a:t>
            </a:r>
            <a:r>
              <a:rPr lang="en-US" sz="1600" baseline="30000" dirty="0" smtClean="0">
                <a:sym typeface="Symbol" charset="2"/>
              </a:rPr>
              <a:t>*</a:t>
            </a:r>
            <a:r>
              <a:rPr lang="en-US" sz="1600" dirty="0" smtClean="0">
                <a:sym typeface="Symbol" charset="2"/>
              </a:rPr>
              <a:t> = 0.48 mm, </a:t>
            </a:r>
            <a:r>
              <a:rPr lang="en-US" sz="1600" dirty="0" err="1" smtClean="0">
                <a:latin typeface="Symbol" charset="2"/>
                <a:sym typeface="Symbol" charset="2"/>
              </a:rPr>
              <a:t>e</a:t>
            </a:r>
            <a:r>
              <a:rPr lang="en-US" sz="1600" baseline="-25000" dirty="0" err="1" smtClean="0">
                <a:sym typeface="Symbol" charset="2"/>
              </a:rPr>
              <a:t>y</a:t>
            </a:r>
            <a:r>
              <a:rPr lang="en-US" sz="1600" dirty="0" smtClean="0">
                <a:sym typeface="Symbol" charset="2"/>
              </a:rPr>
              <a:t> = 0.07 pm-</a:t>
            </a:r>
            <a:r>
              <a:rPr lang="en-US" sz="1600" dirty="0" err="1" smtClean="0">
                <a:sym typeface="Symbol" charset="2"/>
              </a:rPr>
              <a:t>rad</a:t>
            </a:r>
            <a:endParaRPr lang="en-US" sz="1600" dirty="0" smtClean="0"/>
          </a:p>
          <a:p>
            <a:pPr marL="172800" lvl="1" indent="-139700" algn="l" eaLnBrk="1" hangingPunct="1">
              <a:spcBef>
                <a:spcPts val="0"/>
              </a:spcBef>
              <a:buFontTx/>
              <a:buNone/>
            </a:pPr>
            <a:r>
              <a:rPr lang="en-US" sz="1600" dirty="0" smtClean="0">
                <a:latin typeface="Lucida Calligraphy" charset="0"/>
              </a:rPr>
              <a:t>H</a:t>
            </a:r>
            <a:r>
              <a:rPr lang="en-US" sz="1600" baseline="-25000" dirty="0" smtClean="0"/>
              <a:t>D</a:t>
            </a:r>
            <a:r>
              <a:rPr lang="en-US" sz="1600" dirty="0" smtClean="0"/>
              <a:t>~ 2</a:t>
            </a:r>
            <a:endParaRPr lang="en-US" sz="1600" dirty="0"/>
          </a:p>
        </p:txBody>
      </p:sp>
      <p:cxnSp>
        <p:nvCxnSpPr>
          <p:cNvPr id="13" name="Straight Arrow Connector 12"/>
          <p:cNvCxnSpPr/>
          <p:nvPr/>
        </p:nvCxnSpPr>
        <p:spPr bwMode="auto">
          <a:xfrm>
            <a:off x="4800600" y="1676400"/>
            <a:ext cx="304800" cy="1"/>
          </a:xfrm>
          <a:prstGeom prst="straightConnector1">
            <a:avLst/>
          </a:prstGeom>
          <a:noFill/>
          <a:ln w="28575" cap="flat" cmpd="sng" algn="ctr">
            <a:solidFill>
              <a:srgbClr val="CC0000"/>
            </a:solidFill>
            <a:prstDash val="solid"/>
            <a:round/>
            <a:headEnd type="none" w="med" len="med"/>
            <a:tailEnd type="arrow" w="med" len="med"/>
          </a:ln>
          <a:effectLst/>
        </p:spPr>
      </p:cxnSp>
      <p:sp>
        <p:nvSpPr>
          <p:cNvPr id="17" name="Rectangle 16"/>
          <p:cNvSpPr/>
          <p:nvPr/>
        </p:nvSpPr>
        <p:spPr bwMode="auto">
          <a:xfrm>
            <a:off x="5029200" y="1143000"/>
            <a:ext cx="4572000" cy="1066800"/>
          </a:xfrm>
          <a:prstGeom prst="rect">
            <a:avLst/>
          </a:prstGeom>
          <a:noFill/>
          <a:ln w="1270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charset="0"/>
              <a:cs typeface="Arial" charset="0"/>
            </a:endParaRPr>
          </a:p>
        </p:txBody>
      </p:sp>
      <p:cxnSp>
        <p:nvCxnSpPr>
          <p:cNvPr id="19" name="Straight Arrow Connector 18"/>
          <p:cNvCxnSpPr/>
          <p:nvPr/>
        </p:nvCxnSpPr>
        <p:spPr bwMode="auto">
          <a:xfrm>
            <a:off x="6096000" y="2819400"/>
            <a:ext cx="304800" cy="1588"/>
          </a:xfrm>
          <a:prstGeom prst="straightConnector1">
            <a:avLst/>
          </a:prstGeom>
          <a:noFill/>
          <a:ln w="28575" cap="flat" cmpd="sng" algn="ctr">
            <a:solidFill>
              <a:srgbClr val="CC0000"/>
            </a:solidFill>
            <a:prstDash val="solid"/>
            <a:round/>
            <a:headEnd type="none" w="med" len="med"/>
            <a:tailEnd type="arrow" w="med" len="med"/>
          </a:ln>
          <a:effectLst/>
        </p:spPr>
      </p:cxnSp>
      <p:graphicFrame>
        <p:nvGraphicFramePr>
          <p:cNvPr id="20" name="Object 19"/>
          <p:cNvGraphicFramePr>
            <a:graphicFrameLocks noChangeAspect="1"/>
          </p:cNvGraphicFramePr>
          <p:nvPr/>
        </p:nvGraphicFramePr>
        <p:xfrm>
          <a:off x="6400800" y="2514600"/>
          <a:ext cx="2864844" cy="504000"/>
        </p:xfrm>
        <a:graphic>
          <a:graphicData uri="http://schemas.openxmlformats.org/presentationml/2006/ole">
            <p:oleObj spid="_x0000_s29701" name="Equation" r:id="rId4" imgW="1371600" imgH="241300" progId="Equation.3">
              <p:embed/>
            </p:oleObj>
          </a:graphicData>
        </a:graphic>
      </p:graphicFrame>
      <p:sp>
        <p:nvSpPr>
          <p:cNvPr id="21" name="Rectangle 20"/>
          <p:cNvSpPr/>
          <p:nvPr/>
        </p:nvSpPr>
        <p:spPr bwMode="auto">
          <a:xfrm>
            <a:off x="6324600" y="2438400"/>
            <a:ext cx="3048000" cy="685800"/>
          </a:xfrm>
          <a:prstGeom prst="rect">
            <a:avLst/>
          </a:prstGeom>
          <a:noFill/>
          <a:ln w="1270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32" name="Date Placeholder 4"/>
          <p:cNvSpPr>
            <a:spLocks noGrp="1"/>
          </p:cNvSpPr>
          <p:nvPr>
            <p:ph type="dt" sz="quarter" idx="10"/>
          </p:nvPr>
        </p:nvSpPr>
        <p:spPr>
          <a:noFill/>
        </p:spPr>
        <p:txBody>
          <a:bodyPr/>
          <a:lstStyle/>
          <a:p>
            <a:r>
              <a:rPr lang="en-US" smtClean="0"/>
              <a:t>October 31, 2010</a:t>
            </a:r>
            <a:endParaRPr lang="en-US"/>
          </a:p>
        </p:txBody>
      </p:sp>
      <p:sp>
        <p:nvSpPr>
          <p:cNvPr id="30733"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30734" name="Slide Number Placeholder 6"/>
          <p:cNvSpPr>
            <a:spLocks noGrp="1"/>
          </p:cNvSpPr>
          <p:nvPr>
            <p:ph type="sldNum" sz="quarter" idx="12"/>
          </p:nvPr>
        </p:nvSpPr>
        <p:spPr>
          <a:noFill/>
        </p:spPr>
        <p:txBody>
          <a:bodyPr/>
          <a:lstStyle/>
          <a:p>
            <a:fld id="{D6E7BD8C-63BA-954E-A8CC-A0DD0F8AC086}" type="slidenum">
              <a:rPr lang="en-US" smtClean="0"/>
              <a:pPr/>
              <a:t>14</a:t>
            </a:fld>
            <a:endParaRPr lang="en-US" smtClean="0"/>
          </a:p>
        </p:txBody>
      </p:sp>
      <p:sp>
        <p:nvSpPr>
          <p:cNvPr id="30735" name="Rectangle 2"/>
          <p:cNvSpPr>
            <a:spLocks noGrp="1" noChangeArrowheads="1"/>
          </p:cNvSpPr>
          <p:nvPr>
            <p:ph type="title"/>
          </p:nvPr>
        </p:nvSpPr>
        <p:spPr/>
        <p:txBody>
          <a:bodyPr/>
          <a:lstStyle/>
          <a:p>
            <a:pPr eaLnBrk="1" hangingPunct="1"/>
            <a:r>
              <a:rPr lang="en-US"/>
              <a:t>Emittance Transport from the DR to the IP</a:t>
            </a:r>
          </a:p>
        </p:txBody>
      </p:sp>
      <p:pic>
        <p:nvPicPr>
          <p:cNvPr id="30736" name="Picture 36" descr="PhaseSpace"/>
          <p:cNvPicPr>
            <a:picLocks noChangeAspect="1" noChangeArrowheads="1"/>
          </p:cNvPicPr>
          <p:nvPr/>
        </p:nvPicPr>
        <p:blipFill>
          <a:blip r:embed="rId3"/>
          <a:srcRect/>
          <a:stretch>
            <a:fillRect/>
          </a:stretch>
        </p:blipFill>
        <p:spPr bwMode="auto">
          <a:xfrm>
            <a:off x="6455807" y="949963"/>
            <a:ext cx="2985373" cy="3032759"/>
          </a:xfrm>
          <a:prstGeom prst="rect">
            <a:avLst/>
          </a:prstGeom>
          <a:noFill/>
          <a:ln w="9525">
            <a:noFill/>
            <a:miter lim="800000"/>
            <a:headEnd/>
            <a:tailEnd/>
          </a:ln>
        </p:spPr>
      </p:pic>
      <p:sp>
        <p:nvSpPr>
          <p:cNvPr id="30737" name="Text Box 38"/>
          <p:cNvSpPr txBox="1">
            <a:spLocks noChangeArrowheads="1"/>
          </p:cNvSpPr>
          <p:nvPr/>
        </p:nvSpPr>
        <p:spPr bwMode="auto">
          <a:xfrm>
            <a:off x="9221152" y="2404535"/>
            <a:ext cx="304214" cy="359216"/>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1700" dirty="0" err="1">
                <a:latin typeface="Times New Roman" charset="0"/>
              </a:rPr>
              <a:t>x</a:t>
            </a:r>
            <a:endParaRPr lang="en-US" sz="1700" dirty="0">
              <a:latin typeface="Times New Roman" charset="0"/>
            </a:endParaRPr>
          </a:p>
        </p:txBody>
      </p:sp>
      <p:sp>
        <p:nvSpPr>
          <p:cNvPr id="30738" name="Line 39"/>
          <p:cNvSpPr>
            <a:spLocks noChangeShapeType="1"/>
          </p:cNvSpPr>
          <p:nvPr/>
        </p:nvSpPr>
        <p:spPr bwMode="auto">
          <a:xfrm>
            <a:off x="8321040" y="1219200"/>
            <a:ext cx="0" cy="2438400"/>
          </a:xfrm>
          <a:prstGeom prst="line">
            <a:avLst/>
          </a:prstGeom>
          <a:noFill/>
          <a:ln w="12700">
            <a:solidFill>
              <a:srgbClr val="FF0000"/>
            </a:solidFill>
            <a:round/>
            <a:headEnd/>
            <a:tailEnd/>
          </a:ln>
        </p:spPr>
        <p:txBody>
          <a:bodyPr lIns="96644" tIns="48322" rIns="96644" bIns="48322">
            <a:prstTxWarp prst="textNoShape">
              <a:avLst/>
            </a:prstTxWarp>
          </a:bodyPr>
          <a:lstStyle/>
          <a:p>
            <a:endParaRPr lang="en-US"/>
          </a:p>
        </p:txBody>
      </p:sp>
      <p:sp>
        <p:nvSpPr>
          <p:cNvPr id="30739" name="Line 40"/>
          <p:cNvSpPr>
            <a:spLocks noChangeShapeType="1"/>
          </p:cNvSpPr>
          <p:nvPr/>
        </p:nvSpPr>
        <p:spPr bwMode="auto">
          <a:xfrm>
            <a:off x="6720840" y="2086187"/>
            <a:ext cx="2400300" cy="0"/>
          </a:xfrm>
          <a:prstGeom prst="line">
            <a:avLst/>
          </a:prstGeom>
          <a:noFill/>
          <a:ln w="12700">
            <a:solidFill>
              <a:srgbClr val="FF0000"/>
            </a:solidFill>
            <a:round/>
            <a:headEnd/>
            <a:tailEnd/>
          </a:ln>
        </p:spPr>
        <p:txBody>
          <a:bodyPr lIns="96644" tIns="48322" rIns="96644" bIns="48322">
            <a:prstTxWarp prst="textNoShape">
              <a:avLst/>
            </a:prstTxWarp>
          </a:bodyPr>
          <a:lstStyle/>
          <a:p>
            <a:endParaRPr lang="en-US"/>
          </a:p>
        </p:txBody>
      </p:sp>
      <p:graphicFrame>
        <p:nvGraphicFramePr>
          <p:cNvPr id="30722" name="Object 2"/>
          <p:cNvGraphicFramePr>
            <a:graphicFrameLocks noChangeAspect="1"/>
          </p:cNvGraphicFramePr>
          <p:nvPr/>
        </p:nvGraphicFramePr>
        <p:xfrm>
          <a:off x="7920990" y="3549229"/>
          <a:ext cx="1200150" cy="433493"/>
        </p:xfrm>
        <a:graphic>
          <a:graphicData uri="http://schemas.openxmlformats.org/presentationml/2006/ole">
            <p:oleObj spid="_x0000_s30722" name="Equation" r:id="rId4" imgW="749160" imgH="266400" progId="">
              <p:embed/>
            </p:oleObj>
          </a:graphicData>
        </a:graphic>
      </p:graphicFrame>
      <p:graphicFrame>
        <p:nvGraphicFramePr>
          <p:cNvPr id="30723" name="Object 3"/>
          <p:cNvGraphicFramePr>
            <a:graphicFrameLocks noChangeAspect="1"/>
          </p:cNvGraphicFramePr>
          <p:nvPr/>
        </p:nvGraphicFramePr>
        <p:xfrm>
          <a:off x="6182443" y="1625600"/>
          <a:ext cx="1276826" cy="453813"/>
        </p:xfrm>
        <a:graphic>
          <a:graphicData uri="http://schemas.openxmlformats.org/presentationml/2006/ole">
            <p:oleObj spid="_x0000_s30723" name="Equation" r:id="rId5" imgW="761760" imgH="266400" progId="">
              <p:embed/>
            </p:oleObj>
          </a:graphicData>
        </a:graphic>
      </p:graphicFrame>
      <p:sp>
        <p:nvSpPr>
          <p:cNvPr id="30740" name="Line 45"/>
          <p:cNvSpPr>
            <a:spLocks noChangeShapeType="1"/>
          </p:cNvSpPr>
          <p:nvPr/>
        </p:nvSpPr>
        <p:spPr bwMode="auto">
          <a:xfrm>
            <a:off x="6960870" y="1381760"/>
            <a:ext cx="80010" cy="406400"/>
          </a:xfrm>
          <a:prstGeom prst="line">
            <a:avLst/>
          </a:prstGeom>
          <a:noFill/>
          <a:ln w="9525">
            <a:solidFill>
              <a:schemeClr val="tx1"/>
            </a:solidFill>
            <a:round/>
            <a:headEnd/>
            <a:tailEnd type="triangle" w="med" len="med"/>
          </a:ln>
        </p:spPr>
        <p:txBody>
          <a:bodyPr lIns="96644" tIns="48322" rIns="96644" bIns="48322">
            <a:prstTxWarp prst="textNoShape">
              <a:avLst/>
            </a:prstTxWarp>
          </a:bodyPr>
          <a:lstStyle/>
          <a:p>
            <a:endParaRPr lang="en-US"/>
          </a:p>
        </p:txBody>
      </p:sp>
      <p:sp>
        <p:nvSpPr>
          <p:cNvPr id="30741" name="Text Box 46"/>
          <p:cNvSpPr txBox="1">
            <a:spLocks noChangeArrowheads="1"/>
          </p:cNvSpPr>
          <p:nvPr/>
        </p:nvSpPr>
        <p:spPr bwMode="auto">
          <a:xfrm>
            <a:off x="6144101" y="1041400"/>
            <a:ext cx="1631466" cy="359198"/>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1700" dirty="0" err="1">
                <a:latin typeface="Times New Roman" charset="0"/>
              </a:rPr>
              <a:t>Twiss</a:t>
            </a:r>
            <a:r>
              <a:rPr lang="en-US" sz="1700" dirty="0">
                <a:latin typeface="Times New Roman" charset="0"/>
              </a:rPr>
              <a:t> parameter</a:t>
            </a:r>
          </a:p>
        </p:txBody>
      </p:sp>
      <p:sp>
        <p:nvSpPr>
          <p:cNvPr id="30742" name="Rectangle 48"/>
          <p:cNvSpPr>
            <a:spLocks noGrp="1" noChangeArrowheads="1"/>
          </p:cNvSpPr>
          <p:nvPr>
            <p:ph type="body" sz="half" idx="2"/>
          </p:nvPr>
        </p:nvSpPr>
        <p:spPr>
          <a:xfrm>
            <a:off x="0" y="3901440"/>
            <a:ext cx="6480810" cy="3169920"/>
          </a:xfrm>
        </p:spPr>
        <p:txBody>
          <a:bodyPr/>
          <a:lstStyle/>
          <a:p>
            <a:pPr eaLnBrk="1" hangingPunct="1">
              <a:lnSpc>
                <a:spcPct val="90000"/>
              </a:lnSpc>
            </a:pPr>
            <a:r>
              <a:rPr lang="en-US" sz="2100" dirty="0"/>
              <a:t>Normalized </a:t>
            </a:r>
            <a:r>
              <a:rPr lang="en-US" sz="2100" dirty="0" err="1"/>
              <a:t>Emittance</a:t>
            </a:r>
            <a:r>
              <a:rPr lang="en-US" sz="2100" dirty="0"/>
              <a:t>:</a:t>
            </a:r>
          </a:p>
          <a:p>
            <a:pPr eaLnBrk="1" hangingPunct="1">
              <a:lnSpc>
                <a:spcPct val="90000"/>
              </a:lnSpc>
            </a:pPr>
            <a:r>
              <a:rPr lang="en-US" sz="2100" dirty="0"/>
              <a:t>Use of the conjugate phase-space coordinates (</a:t>
            </a:r>
            <a:r>
              <a:rPr lang="en-US" sz="2100" dirty="0" err="1"/>
              <a:t>x,p</a:t>
            </a:r>
            <a:r>
              <a:rPr lang="en-US" sz="2100" baseline="-25000" dirty="0" err="1"/>
              <a:t>x</a:t>
            </a:r>
            <a:r>
              <a:rPr lang="en-US" sz="2100" dirty="0"/>
              <a:t>) from the Hamiltonian instead of (</a:t>
            </a:r>
            <a:r>
              <a:rPr lang="en-US" sz="2100" dirty="0" err="1"/>
              <a:t>x,x</a:t>
            </a:r>
            <a:r>
              <a:rPr lang="en-US" sz="2100" dirty="0">
                <a:ea typeface="Arial" charset="0"/>
                <a:cs typeface="Arial" charset="0"/>
              </a:rPr>
              <a:t>′) </a:t>
            </a:r>
            <a:r>
              <a:rPr lang="en-US" sz="2100" dirty="0"/>
              <a:t>gives:</a:t>
            </a:r>
          </a:p>
          <a:p>
            <a:pPr lvl="1" eaLnBrk="1" hangingPunct="1">
              <a:lnSpc>
                <a:spcPct val="90000"/>
              </a:lnSpc>
              <a:buFontTx/>
              <a:buNone/>
            </a:pPr>
            <a:endParaRPr lang="en-US" sz="1900" dirty="0"/>
          </a:p>
          <a:p>
            <a:pPr lvl="1" eaLnBrk="1" hangingPunct="1">
              <a:lnSpc>
                <a:spcPct val="90000"/>
              </a:lnSpc>
              <a:buFontTx/>
              <a:buNone/>
            </a:pPr>
            <a:r>
              <a:rPr lang="en-US" sz="1900" i="1" dirty="0" err="1">
                <a:latin typeface="Times New Roman" charset="0"/>
              </a:rPr>
              <a:t>p</a:t>
            </a:r>
            <a:r>
              <a:rPr lang="en-US" sz="1900" i="1" baseline="-25000" dirty="0" err="1">
                <a:latin typeface="Times New Roman" charset="0"/>
              </a:rPr>
              <a:t>x</a:t>
            </a:r>
            <a:r>
              <a:rPr lang="en-US" sz="1900" dirty="0"/>
              <a:t> = </a:t>
            </a:r>
            <a:r>
              <a:rPr lang="en-US" sz="1900" i="1" dirty="0" err="1">
                <a:latin typeface="Times New Roman" charset="0"/>
              </a:rPr>
              <a:t>px</a:t>
            </a:r>
            <a:r>
              <a:rPr lang="en-US" sz="1900" i="1" dirty="0">
                <a:latin typeface="Times New Roman" charset="0"/>
                <a:ea typeface="Arial" charset="0"/>
                <a:cs typeface="Arial" charset="0"/>
              </a:rPr>
              <a:t>′</a:t>
            </a:r>
            <a:r>
              <a:rPr lang="en-US" sz="1900" dirty="0">
                <a:ea typeface="Arial" charset="0"/>
                <a:cs typeface="Arial" charset="0"/>
              </a:rPr>
              <a:t> = </a:t>
            </a:r>
            <a:r>
              <a:rPr lang="en-US" sz="1900" i="1" dirty="0" err="1">
                <a:latin typeface="Times New Roman" charset="0"/>
                <a:ea typeface="Arial" charset="0"/>
                <a:cs typeface="Arial" charset="0"/>
              </a:rPr>
              <a:t>mc</a:t>
            </a:r>
            <a:r>
              <a:rPr lang="en-US" sz="1900" dirty="0" err="1">
                <a:latin typeface="Symbol" charset="2"/>
                <a:ea typeface="Arial" charset="0"/>
                <a:cs typeface="Arial" charset="0"/>
              </a:rPr>
              <a:t>bg</a:t>
            </a:r>
            <a:r>
              <a:rPr lang="en-US" sz="1900" i="1" dirty="0" err="1">
                <a:latin typeface="Times New Roman" charset="0"/>
                <a:ea typeface="Arial" charset="0"/>
                <a:cs typeface="Arial" charset="0"/>
              </a:rPr>
              <a:t>x</a:t>
            </a:r>
            <a:r>
              <a:rPr lang="en-US" sz="1900" dirty="0">
                <a:ea typeface="Arial" charset="0"/>
                <a:cs typeface="Arial" charset="0"/>
              </a:rPr>
              <a:t>′</a:t>
            </a:r>
          </a:p>
          <a:p>
            <a:pPr lvl="1" eaLnBrk="1" hangingPunct="1">
              <a:lnSpc>
                <a:spcPct val="90000"/>
              </a:lnSpc>
              <a:buFontTx/>
              <a:buNone/>
            </a:pPr>
            <a:endParaRPr lang="en-US" sz="1900" dirty="0">
              <a:ea typeface="Arial" charset="0"/>
              <a:cs typeface="Arial" charset="0"/>
            </a:endParaRPr>
          </a:p>
          <a:p>
            <a:pPr eaLnBrk="1" hangingPunct="1">
              <a:lnSpc>
                <a:spcPct val="90000"/>
              </a:lnSpc>
            </a:pPr>
            <a:r>
              <a:rPr lang="en-US" sz="2100" dirty="0"/>
              <a:t>Thus we define the normalized </a:t>
            </a:r>
            <a:r>
              <a:rPr lang="en-US" sz="2100" dirty="0" err="1"/>
              <a:t>emittance</a:t>
            </a:r>
            <a:r>
              <a:rPr lang="en-US" sz="2100" dirty="0"/>
              <a:t> as</a:t>
            </a:r>
          </a:p>
          <a:p>
            <a:pPr lvl="1" eaLnBrk="1" hangingPunct="1">
              <a:lnSpc>
                <a:spcPct val="90000"/>
              </a:lnSpc>
              <a:buFontTx/>
              <a:buNone/>
            </a:pPr>
            <a:endParaRPr lang="en-US" sz="1900" dirty="0">
              <a:latin typeface="Symbol" charset="2"/>
            </a:endParaRPr>
          </a:p>
          <a:p>
            <a:pPr lvl="1" eaLnBrk="1" hangingPunct="1">
              <a:lnSpc>
                <a:spcPct val="90000"/>
              </a:lnSpc>
              <a:buFontTx/>
              <a:buNone/>
            </a:pPr>
            <a:r>
              <a:rPr lang="en-US" sz="1900" dirty="0">
                <a:latin typeface="Symbol" charset="2"/>
              </a:rPr>
              <a:t>e</a:t>
            </a:r>
            <a:r>
              <a:rPr lang="en-US" sz="1900" baseline="-25000" dirty="0"/>
              <a:t>n</a:t>
            </a:r>
            <a:r>
              <a:rPr lang="en-US" sz="1900" dirty="0"/>
              <a:t> = </a:t>
            </a:r>
            <a:r>
              <a:rPr lang="en-US" sz="1900" dirty="0" err="1">
                <a:latin typeface="Symbol" charset="2"/>
              </a:rPr>
              <a:t>bge</a:t>
            </a:r>
            <a:r>
              <a:rPr lang="en-US" sz="1900" baseline="-25000" dirty="0" err="1"/>
              <a:t>geo</a:t>
            </a:r>
            <a:r>
              <a:rPr lang="en-US" sz="1900" dirty="0"/>
              <a:t> </a:t>
            </a:r>
            <a:r>
              <a:rPr lang="en-US" sz="1900" dirty="0">
                <a:ea typeface="Arial" charset="0"/>
                <a:cs typeface="Arial" charset="0"/>
              </a:rPr>
              <a:t>≈ </a:t>
            </a:r>
            <a:r>
              <a:rPr lang="en-US" sz="1900" dirty="0" err="1">
                <a:latin typeface="Symbol" charset="2"/>
              </a:rPr>
              <a:t>ge</a:t>
            </a:r>
            <a:r>
              <a:rPr lang="en-US" sz="1900" baseline="-25000" dirty="0" err="1"/>
              <a:t>geo</a:t>
            </a:r>
            <a:r>
              <a:rPr lang="en-US" sz="1900" dirty="0"/>
              <a:t> for a relativistic electron</a:t>
            </a:r>
            <a:endParaRPr lang="en-US" sz="1900" baseline="-25000" dirty="0"/>
          </a:p>
        </p:txBody>
      </p:sp>
      <p:sp>
        <p:nvSpPr>
          <p:cNvPr id="30743" name="Rectangle 49"/>
          <p:cNvSpPr>
            <a:spLocks noGrp="1" noChangeArrowheads="1"/>
          </p:cNvSpPr>
          <p:nvPr>
            <p:ph type="body" sz="half" idx="1"/>
          </p:nvPr>
        </p:nvSpPr>
        <p:spPr>
          <a:xfrm>
            <a:off x="0" y="650240"/>
            <a:ext cx="6000750" cy="3007360"/>
          </a:xfrm>
        </p:spPr>
        <p:txBody>
          <a:bodyPr/>
          <a:lstStyle/>
          <a:p>
            <a:pPr eaLnBrk="1" hangingPunct="1">
              <a:lnSpc>
                <a:spcPct val="90000"/>
              </a:lnSpc>
            </a:pPr>
            <a:r>
              <a:rPr lang="en-US" sz="2100" dirty="0"/>
              <a:t>The geometric </a:t>
            </a:r>
            <a:r>
              <a:rPr lang="en-US" sz="2100" dirty="0" err="1"/>
              <a:t>emittances</a:t>
            </a:r>
            <a:r>
              <a:rPr lang="en-US" sz="2100" dirty="0"/>
              <a:t> required at the IP are:</a:t>
            </a:r>
          </a:p>
          <a:p>
            <a:pPr marL="483219" lvl="1" indent="0" eaLnBrk="1" hangingPunct="1">
              <a:lnSpc>
                <a:spcPct val="90000"/>
              </a:lnSpc>
              <a:buNone/>
            </a:pPr>
            <a:r>
              <a:rPr lang="en-US" sz="1700" dirty="0">
                <a:latin typeface="Symbol" charset="2"/>
                <a:ea typeface="Arial" charset="0"/>
                <a:cs typeface="Arial" charset="0"/>
                <a:sym typeface="Symbol" charset="2"/>
              </a:rPr>
              <a:t>e</a:t>
            </a:r>
            <a:r>
              <a:rPr lang="en-US" sz="1700" baseline="-25000" dirty="0">
                <a:ea typeface="Arial" charset="0"/>
                <a:cs typeface="Arial" charset="0"/>
                <a:sym typeface="Symbol" charset="2"/>
              </a:rPr>
              <a:t>x</a:t>
            </a:r>
            <a:r>
              <a:rPr lang="en-US" sz="1700" dirty="0">
                <a:ea typeface="Arial" charset="0"/>
                <a:cs typeface="Arial" charset="0"/>
                <a:sym typeface="Symbol" charset="2"/>
              </a:rPr>
              <a:t> = 20    pm-</a:t>
            </a:r>
            <a:r>
              <a:rPr lang="en-US" sz="1700" dirty="0" err="1">
                <a:ea typeface="Arial" charset="0"/>
                <a:cs typeface="Arial" charset="0"/>
                <a:sym typeface="Symbol" charset="2"/>
              </a:rPr>
              <a:t>rad</a:t>
            </a:r>
            <a:r>
              <a:rPr lang="en-US" sz="1700" dirty="0">
                <a:ea typeface="Arial" charset="0"/>
                <a:cs typeface="Arial" charset="0"/>
                <a:sym typeface="Symbol" charset="2"/>
              </a:rPr>
              <a:t> </a:t>
            </a:r>
          </a:p>
          <a:p>
            <a:pPr marL="483219" lvl="1" indent="0" eaLnBrk="1" hangingPunct="1">
              <a:lnSpc>
                <a:spcPct val="90000"/>
              </a:lnSpc>
              <a:buNone/>
            </a:pPr>
            <a:r>
              <a:rPr lang="en-US" sz="1700" dirty="0" err="1">
                <a:latin typeface="Symbol" charset="2"/>
                <a:ea typeface="Arial" charset="0"/>
                <a:cs typeface="Arial" charset="0"/>
                <a:sym typeface="Symbol" charset="2"/>
              </a:rPr>
              <a:t>e</a:t>
            </a:r>
            <a:r>
              <a:rPr lang="en-US" sz="1700" baseline="-25000" dirty="0" err="1">
                <a:ea typeface="Arial" charset="0"/>
                <a:cs typeface="Arial" charset="0"/>
                <a:sym typeface="Symbol" charset="2"/>
              </a:rPr>
              <a:t>y</a:t>
            </a:r>
            <a:r>
              <a:rPr lang="en-US" sz="1700" dirty="0">
                <a:ea typeface="Arial" charset="0"/>
                <a:cs typeface="Arial" charset="0"/>
                <a:sym typeface="Symbol" charset="2"/>
              </a:rPr>
              <a:t> = 0.08 pm-</a:t>
            </a:r>
            <a:r>
              <a:rPr lang="en-US" sz="1700" dirty="0" err="1">
                <a:ea typeface="Arial" charset="0"/>
                <a:cs typeface="Arial" charset="0"/>
                <a:sym typeface="Symbol" charset="2"/>
              </a:rPr>
              <a:t>rad</a:t>
            </a:r>
            <a:endParaRPr lang="en-US" sz="1700" dirty="0">
              <a:ea typeface="Arial" charset="0"/>
              <a:cs typeface="Arial" charset="0"/>
              <a:sym typeface="Symbol" charset="2"/>
            </a:endParaRPr>
          </a:p>
          <a:p>
            <a:pPr eaLnBrk="1" hangingPunct="1">
              <a:lnSpc>
                <a:spcPct val="90000"/>
              </a:lnSpc>
            </a:pPr>
            <a:r>
              <a:rPr lang="en-US" sz="2100" dirty="0">
                <a:ea typeface="Arial" charset="0"/>
                <a:cs typeface="Arial" charset="0"/>
                <a:sym typeface="Symbol" charset="2"/>
              </a:rPr>
              <a:t>We need to use the relativistic invariant quantity, the </a:t>
            </a:r>
            <a:r>
              <a:rPr lang="en-US" sz="2100" i="1" dirty="0">
                <a:ea typeface="Arial" charset="0"/>
                <a:cs typeface="Arial" charset="0"/>
                <a:sym typeface="Symbol" charset="2"/>
              </a:rPr>
              <a:t>normalized </a:t>
            </a:r>
            <a:r>
              <a:rPr lang="en-US" sz="2100" i="1" dirty="0" err="1">
                <a:ea typeface="Arial" charset="0"/>
                <a:cs typeface="Arial" charset="0"/>
                <a:sym typeface="Symbol" charset="2"/>
              </a:rPr>
              <a:t>emittance</a:t>
            </a:r>
            <a:r>
              <a:rPr lang="en-US" sz="2100" dirty="0">
                <a:ea typeface="Arial" charset="0"/>
                <a:cs typeface="Arial" charset="0"/>
                <a:sym typeface="Symbol" charset="2"/>
              </a:rPr>
              <a:t>, in order to project this to the requirements for the damping ring.</a:t>
            </a:r>
          </a:p>
          <a:p>
            <a:pPr eaLnBrk="1" hangingPunct="1">
              <a:lnSpc>
                <a:spcPct val="90000"/>
              </a:lnSpc>
            </a:pPr>
            <a:endParaRPr lang="en-US" sz="2100" dirty="0">
              <a:ea typeface="Arial" charset="0"/>
              <a:cs typeface="Arial" charset="0"/>
              <a:sym typeface="Symbol" charset="2"/>
            </a:endParaRPr>
          </a:p>
          <a:p>
            <a:pPr marL="483219" lvl="1" indent="0" eaLnBrk="1" hangingPunct="1">
              <a:lnSpc>
                <a:spcPct val="90000"/>
              </a:lnSpc>
              <a:buNone/>
            </a:pPr>
            <a:r>
              <a:rPr lang="en-US" sz="1700" dirty="0">
                <a:ea typeface="Arial" charset="0"/>
                <a:cs typeface="Arial" charset="0"/>
                <a:sym typeface="Symbol" charset="2"/>
              </a:rPr>
              <a:t>Note: We will take a more detailed look at </a:t>
            </a:r>
            <a:r>
              <a:rPr lang="en-US" sz="1700" dirty="0" err="1">
                <a:ea typeface="Arial" charset="0"/>
                <a:cs typeface="Arial" charset="0"/>
                <a:sym typeface="Symbol" charset="2"/>
              </a:rPr>
              <a:t>emittance</a:t>
            </a:r>
            <a:r>
              <a:rPr lang="en-US" sz="1700" dirty="0">
                <a:ea typeface="Arial" charset="0"/>
                <a:cs typeface="Arial" charset="0"/>
                <a:sym typeface="Symbol" charset="2"/>
              </a:rPr>
              <a:t> in the DR</a:t>
            </a:r>
            <a:r>
              <a:rPr lang="en-US" sz="1700" dirty="0" smtClean="0">
                <a:ea typeface="Arial" charset="0"/>
                <a:cs typeface="Arial" charset="0"/>
                <a:sym typeface="Symbol" charset="2"/>
              </a:rPr>
              <a:t> in tomorrow’s </a:t>
            </a:r>
            <a:r>
              <a:rPr lang="en-US" sz="1700" dirty="0">
                <a:ea typeface="Arial" charset="0"/>
                <a:cs typeface="Arial" charset="0"/>
                <a:sym typeface="Symbol" charset="2"/>
              </a:rPr>
              <a:t>lecture</a:t>
            </a:r>
          </a:p>
        </p:txBody>
      </p:sp>
      <p:sp>
        <p:nvSpPr>
          <p:cNvPr id="30744" name="Line 51"/>
          <p:cNvSpPr>
            <a:spLocks noChangeShapeType="1"/>
          </p:cNvSpPr>
          <p:nvPr/>
        </p:nvSpPr>
        <p:spPr bwMode="auto">
          <a:xfrm>
            <a:off x="6720840" y="4795520"/>
            <a:ext cx="2400300" cy="0"/>
          </a:xfrm>
          <a:prstGeom prst="line">
            <a:avLst/>
          </a:prstGeom>
          <a:noFill/>
          <a:ln w="12700">
            <a:solidFill>
              <a:schemeClr val="tx1"/>
            </a:solidFill>
            <a:round/>
            <a:headEnd/>
            <a:tailEnd type="stealth" w="med" len="med"/>
          </a:ln>
        </p:spPr>
        <p:txBody>
          <a:bodyPr lIns="96644" tIns="48322" rIns="96644" bIns="48322">
            <a:prstTxWarp prst="textNoShape">
              <a:avLst/>
            </a:prstTxWarp>
          </a:bodyPr>
          <a:lstStyle/>
          <a:p>
            <a:endParaRPr lang="en-US"/>
          </a:p>
        </p:txBody>
      </p:sp>
      <p:sp>
        <p:nvSpPr>
          <p:cNvPr id="30745" name="Line 52"/>
          <p:cNvSpPr>
            <a:spLocks noChangeShapeType="1"/>
          </p:cNvSpPr>
          <p:nvPr/>
        </p:nvSpPr>
        <p:spPr bwMode="auto">
          <a:xfrm flipV="1">
            <a:off x="6880860" y="4551680"/>
            <a:ext cx="1200150" cy="243840"/>
          </a:xfrm>
          <a:prstGeom prst="line">
            <a:avLst/>
          </a:prstGeom>
          <a:noFill/>
          <a:ln w="12700">
            <a:solidFill>
              <a:schemeClr val="accent2"/>
            </a:solidFill>
            <a:round/>
            <a:headEnd/>
            <a:tailEnd type="stealth" w="med" len="med"/>
          </a:ln>
        </p:spPr>
        <p:txBody>
          <a:bodyPr lIns="96644" tIns="48322" rIns="96644" bIns="48322">
            <a:prstTxWarp prst="textNoShape">
              <a:avLst/>
            </a:prstTxWarp>
          </a:bodyPr>
          <a:lstStyle/>
          <a:p>
            <a:endParaRPr lang="en-US"/>
          </a:p>
        </p:txBody>
      </p:sp>
      <p:sp>
        <p:nvSpPr>
          <p:cNvPr id="30746" name="Arc 53"/>
          <p:cNvSpPr>
            <a:spLocks/>
          </p:cNvSpPr>
          <p:nvPr/>
        </p:nvSpPr>
        <p:spPr bwMode="auto">
          <a:xfrm>
            <a:off x="7680960" y="4632960"/>
            <a:ext cx="80010" cy="162560"/>
          </a:xfrm>
          <a:custGeom>
            <a:avLst/>
            <a:gdLst>
              <a:gd name="T0" fmla="*/ 0 w 21600"/>
              <a:gd name="T1" fmla="*/ 0 h 21600"/>
              <a:gd name="T2" fmla="*/ 268817 w 21600"/>
              <a:gd name="T3" fmla="*/ 1075267 h 21600"/>
              <a:gd name="T4" fmla="*/ 0 w 21600"/>
              <a:gd name="T5" fmla="*/ 10752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accent2"/>
            </a:solidFill>
            <a:round/>
            <a:headEnd/>
            <a:tailEnd/>
          </a:ln>
        </p:spPr>
        <p:txBody>
          <a:bodyPr wrap="none" lIns="96644" tIns="48322" rIns="96644" bIns="48322" anchor="ctr">
            <a:prstTxWarp prst="textNoShape">
              <a:avLst/>
            </a:prstTxWarp>
          </a:bodyPr>
          <a:lstStyle/>
          <a:p>
            <a:endParaRPr lang="en-US"/>
          </a:p>
        </p:txBody>
      </p:sp>
      <p:graphicFrame>
        <p:nvGraphicFramePr>
          <p:cNvPr id="30724" name="Object 4"/>
          <p:cNvGraphicFramePr>
            <a:graphicFrameLocks noChangeAspect="1"/>
          </p:cNvGraphicFramePr>
          <p:nvPr/>
        </p:nvGraphicFramePr>
        <p:xfrm>
          <a:off x="7760971" y="4551680"/>
          <a:ext cx="248365" cy="270933"/>
        </p:xfrm>
        <a:graphic>
          <a:graphicData uri="http://schemas.openxmlformats.org/presentationml/2006/ole">
            <p:oleObj spid="_x0000_s30724" name="Equation" r:id="rId6" imgW="164880" imgH="177480" progId="">
              <p:embed/>
            </p:oleObj>
          </a:graphicData>
        </a:graphic>
      </p:graphicFrame>
      <p:graphicFrame>
        <p:nvGraphicFramePr>
          <p:cNvPr id="30725" name="Object 5"/>
          <p:cNvGraphicFramePr>
            <a:graphicFrameLocks noChangeAspect="1"/>
          </p:cNvGraphicFramePr>
          <p:nvPr/>
        </p:nvGraphicFramePr>
        <p:xfrm>
          <a:off x="7237574" y="4307840"/>
          <a:ext cx="496729" cy="325120"/>
        </p:xfrm>
        <a:graphic>
          <a:graphicData uri="http://schemas.openxmlformats.org/presentationml/2006/ole">
            <p:oleObj spid="_x0000_s30725" name="Equation" r:id="rId7" imgW="355320" imgH="228600" progId="">
              <p:embed/>
            </p:oleObj>
          </a:graphicData>
        </a:graphic>
      </p:graphicFrame>
      <p:graphicFrame>
        <p:nvGraphicFramePr>
          <p:cNvPr id="30726" name="Object 6"/>
          <p:cNvGraphicFramePr>
            <a:graphicFrameLocks noChangeAspect="1"/>
          </p:cNvGraphicFramePr>
          <p:nvPr/>
        </p:nvGraphicFramePr>
        <p:xfrm>
          <a:off x="8801100" y="4795520"/>
          <a:ext cx="228362" cy="325120"/>
        </p:xfrm>
        <a:graphic>
          <a:graphicData uri="http://schemas.openxmlformats.org/presentationml/2006/ole">
            <p:oleObj spid="_x0000_s30726" name="Equation" r:id="rId8" imgW="126720" imgH="177480" progId="">
              <p:embed/>
            </p:oleObj>
          </a:graphicData>
        </a:graphic>
      </p:graphicFrame>
      <p:sp>
        <p:nvSpPr>
          <p:cNvPr id="30747" name="Line 58"/>
          <p:cNvSpPr>
            <a:spLocks noChangeShapeType="1"/>
          </p:cNvSpPr>
          <p:nvPr/>
        </p:nvSpPr>
        <p:spPr bwMode="auto">
          <a:xfrm>
            <a:off x="6720840" y="6258560"/>
            <a:ext cx="2400300" cy="0"/>
          </a:xfrm>
          <a:prstGeom prst="line">
            <a:avLst/>
          </a:prstGeom>
          <a:noFill/>
          <a:ln w="12700">
            <a:solidFill>
              <a:schemeClr val="tx1"/>
            </a:solidFill>
            <a:round/>
            <a:headEnd/>
            <a:tailEnd type="stealth" w="med" len="med"/>
          </a:ln>
        </p:spPr>
        <p:txBody>
          <a:bodyPr lIns="96644" tIns="48322" rIns="96644" bIns="48322">
            <a:prstTxWarp prst="textNoShape">
              <a:avLst/>
            </a:prstTxWarp>
          </a:bodyPr>
          <a:lstStyle/>
          <a:p>
            <a:endParaRPr lang="en-US"/>
          </a:p>
        </p:txBody>
      </p:sp>
      <p:sp>
        <p:nvSpPr>
          <p:cNvPr id="30748" name="Line 59"/>
          <p:cNvSpPr>
            <a:spLocks noChangeShapeType="1"/>
          </p:cNvSpPr>
          <p:nvPr/>
        </p:nvSpPr>
        <p:spPr bwMode="auto">
          <a:xfrm flipV="1">
            <a:off x="6880860" y="6014720"/>
            <a:ext cx="1760220" cy="243840"/>
          </a:xfrm>
          <a:prstGeom prst="line">
            <a:avLst/>
          </a:prstGeom>
          <a:noFill/>
          <a:ln w="12700">
            <a:solidFill>
              <a:schemeClr val="accent2"/>
            </a:solidFill>
            <a:round/>
            <a:headEnd/>
            <a:tailEnd type="stealth" w="med" len="med"/>
          </a:ln>
        </p:spPr>
        <p:txBody>
          <a:bodyPr lIns="96644" tIns="48322" rIns="96644" bIns="48322">
            <a:prstTxWarp prst="textNoShape">
              <a:avLst/>
            </a:prstTxWarp>
          </a:bodyPr>
          <a:lstStyle/>
          <a:p>
            <a:endParaRPr lang="en-US"/>
          </a:p>
        </p:txBody>
      </p:sp>
      <p:sp>
        <p:nvSpPr>
          <p:cNvPr id="30749" name="Arc 60"/>
          <p:cNvSpPr>
            <a:spLocks/>
          </p:cNvSpPr>
          <p:nvPr/>
        </p:nvSpPr>
        <p:spPr bwMode="auto">
          <a:xfrm>
            <a:off x="8001000" y="6096000"/>
            <a:ext cx="80010" cy="162560"/>
          </a:xfrm>
          <a:custGeom>
            <a:avLst/>
            <a:gdLst>
              <a:gd name="T0" fmla="*/ 0 w 21600"/>
              <a:gd name="T1" fmla="*/ 0 h 21600"/>
              <a:gd name="T2" fmla="*/ 268817 w 21600"/>
              <a:gd name="T3" fmla="*/ 1075267 h 21600"/>
              <a:gd name="T4" fmla="*/ 0 w 21600"/>
              <a:gd name="T5" fmla="*/ 107526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9525">
            <a:solidFill>
              <a:schemeClr val="accent2"/>
            </a:solidFill>
            <a:round/>
            <a:headEnd/>
            <a:tailEnd/>
          </a:ln>
        </p:spPr>
        <p:txBody>
          <a:bodyPr wrap="none" lIns="96644" tIns="48322" rIns="96644" bIns="48322" anchor="ctr">
            <a:prstTxWarp prst="textNoShape">
              <a:avLst/>
            </a:prstTxWarp>
          </a:bodyPr>
          <a:lstStyle/>
          <a:p>
            <a:endParaRPr lang="en-US"/>
          </a:p>
        </p:txBody>
      </p:sp>
      <p:graphicFrame>
        <p:nvGraphicFramePr>
          <p:cNvPr id="30727" name="Object 7"/>
          <p:cNvGraphicFramePr>
            <a:graphicFrameLocks noChangeAspect="1"/>
          </p:cNvGraphicFramePr>
          <p:nvPr/>
        </p:nvGraphicFramePr>
        <p:xfrm>
          <a:off x="8312709" y="6014720"/>
          <a:ext cx="248364" cy="270933"/>
        </p:xfrm>
        <a:graphic>
          <a:graphicData uri="http://schemas.openxmlformats.org/presentationml/2006/ole">
            <p:oleObj spid="_x0000_s30727" name="Equation" r:id="rId9" imgW="164880" imgH="177480" progId="">
              <p:embed/>
            </p:oleObj>
          </a:graphicData>
        </a:graphic>
      </p:graphicFrame>
      <p:graphicFrame>
        <p:nvGraphicFramePr>
          <p:cNvPr id="30728" name="Object 8"/>
          <p:cNvGraphicFramePr>
            <a:graphicFrameLocks noChangeAspect="1"/>
          </p:cNvGraphicFramePr>
          <p:nvPr/>
        </p:nvGraphicFramePr>
        <p:xfrm>
          <a:off x="7647622" y="5762414"/>
          <a:ext cx="460058" cy="343746"/>
        </p:xfrm>
        <a:graphic>
          <a:graphicData uri="http://schemas.openxmlformats.org/presentationml/2006/ole">
            <p:oleObj spid="_x0000_s30728" name="Equation" r:id="rId10" imgW="330120" imgH="241200" progId="">
              <p:embed/>
            </p:oleObj>
          </a:graphicData>
        </a:graphic>
      </p:graphicFrame>
      <p:graphicFrame>
        <p:nvGraphicFramePr>
          <p:cNvPr id="30729" name="Object 9"/>
          <p:cNvGraphicFramePr>
            <a:graphicFrameLocks noChangeAspect="1"/>
          </p:cNvGraphicFramePr>
          <p:nvPr/>
        </p:nvGraphicFramePr>
        <p:xfrm>
          <a:off x="8812771" y="6258560"/>
          <a:ext cx="228361" cy="325120"/>
        </p:xfrm>
        <a:graphic>
          <a:graphicData uri="http://schemas.openxmlformats.org/presentationml/2006/ole">
            <p:oleObj spid="_x0000_s30729" name="Equation" r:id="rId11" imgW="126720" imgH="177480" progId="">
              <p:embed/>
            </p:oleObj>
          </a:graphicData>
        </a:graphic>
      </p:graphicFrame>
      <p:sp>
        <p:nvSpPr>
          <p:cNvPr id="30750" name="Line 64"/>
          <p:cNvSpPr>
            <a:spLocks noChangeShapeType="1"/>
          </p:cNvSpPr>
          <p:nvPr/>
        </p:nvSpPr>
        <p:spPr bwMode="auto">
          <a:xfrm flipV="1">
            <a:off x="8081010" y="4551680"/>
            <a:ext cx="0" cy="243840"/>
          </a:xfrm>
          <a:prstGeom prst="line">
            <a:avLst/>
          </a:prstGeom>
          <a:noFill/>
          <a:ln w="12700">
            <a:solidFill>
              <a:schemeClr val="accent2"/>
            </a:solidFill>
            <a:round/>
            <a:headEnd/>
            <a:tailEnd type="stealth" w="med" len="med"/>
          </a:ln>
        </p:spPr>
        <p:txBody>
          <a:bodyPr lIns="96644" tIns="48322" rIns="96644" bIns="48322">
            <a:prstTxWarp prst="textNoShape">
              <a:avLst/>
            </a:prstTxWarp>
          </a:bodyPr>
          <a:lstStyle/>
          <a:p>
            <a:endParaRPr lang="en-US"/>
          </a:p>
        </p:txBody>
      </p:sp>
      <p:sp>
        <p:nvSpPr>
          <p:cNvPr id="30751" name="Line 65"/>
          <p:cNvSpPr>
            <a:spLocks noChangeShapeType="1"/>
          </p:cNvSpPr>
          <p:nvPr/>
        </p:nvSpPr>
        <p:spPr bwMode="auto">
          <a:xfrm flipV="1">
            <a:off x="8641080" y="6014720"/>
            <a:ext cx="0" cy="243840"/>
          </a:xfrm>
          <a:prstGeom prst="line">
            <a:avLst/>
          </a:prstGeom>
          <a:noFill/>
          <a:ln w="12700">
            <a:solidFill>
              <a:schemeClr val="accent2"/>
            </a:solidFill>
            <a:round/>
            <a:headEnd/>
            <a:tailEnd type="stealth" w="med" len="med"/>
          </a:ln>
        </p:spPr>
        <p:txBody>
          <a:bodyPr lIns="96644" tIns="48322" rIns="96644" bIns="48322">
            <a:prstTxWarp prst="textNoShape">
              <a:avLst/>
            </a:prstTxWarp>
          </a:bodyPr>
          <a:lstStyle/>
          <a:p>
            <a:endParaRPr lang="en-US"/>
          </a:p>
        </p:txBody>
      </p:sp>
      <p:graphicFrame>
        <p:nvGraphicFramePr>
          <p:cNvPr id="30730" name="Object 10"/>
          <p:cNvGraphicFramePr>
            <a:graphicFrameLocks noChangeAspect="1"/>
          </p:cNvGraphicFramePr>
          <p:nvPr/>
        </p:nvGraphicFramePr>
        <p:xfrm>
          <a:off x="8081010" y="4519507"/>
          <a:ext cx="265034" cy="325120"/>
        </p:xfrm>
        <a:graphic>
          <a:graphicData uri="http://schemas.openxmlformats.org/presentationml/2006/ole">
            <p:oleObj spid="_x0000_s30730" name="Equation" r:id="rId12" imgW="190440" imgH="228600" progId="">
              <p:embed/>
            </p:oleObj>
          </a:graphicData>
        </a:graphic>
      </p:graphicFrame>
      <p:graphicFrame>
        <p:nvGraphicFramePr>
          <p:cNvPr id="30731" name="Object 11"/>
          <p:cNvGraphicFramePr>
            <a:graphicFrameLocks noChangeAspect="1"/>
          </p:cNvGraphicFramePr>
          <p:nvPr/>
        </p:nvGraphicFramePr>
        <p:xfrm>
          <a:off x="8696087" y="5992707"/>
          <a:ext cx="265033" cy="325120"/>
        </p:xfrm>
        <a:graphic>
          <a:graphicData uri="http://schemas.openxmlformats.org/presentationml/2006/ole">
            <p:oleObj spid="_x0000_s30731" name="Equation" r:id="rId13" imgW="190440" imgH="228600" progId="">
              <p:embed/>
            </p:oleObj>
          </a:graphicData>
        </a:graphic>
      </p:graphicFrame>
      <p:sp>
        <p:nvSpPr>
          <p:cNvPr id="30752" name="AutoShape 68"/>
          <p:cNvSpPr>
            <a:spLocks noChangeArrowheads="1"/>
          </p:cNvSpPr>
          <p:nvPr/>
        </p:nvSpPr>
        <p:spPr bwMode="auto">
          <a:xfrm>
            <a:off x="7680960" y="5039360"/>
            <a:ext cx="240030" cy="650240"/>
          </a:xfrm>
          <a:prstGeom prst="downArrow">
            <a:avLst>
              <a:gd name="adj1" fmla="val 50000"/>
              <a:gd name="adj2" fmla="val 66667"/>
            </a:avLst>
          </a:prstGeom>
          <a:solidFill>
            <a:srgbClr val="0000FF"/>
          </a:solidFill>
          <a:ln w="9525">
            <a:solidFill>
              <a:srgbClr val="0000FF"/>
            </a:solidFill>
            <a:miter lim="800000"/>
            <a:headEnd/>
            <a:tailEnd/>
          </a:ln>
        </p:spPr>
        <p:txBody>
          <a:bodyPr vert="eaVert" wrap="none" lIns="96644" tIns="48322" rIns="96644" bIns="48322" anchor="ctr">
            <a:prstTxWarp prst="textNoShape">
              <a:avLst/>
            </a:prstTxWarp>
          </a:bodyPr>
          <a:lstStyle/>
          <a:p>
            <a:endParaRPr lang="en-US"/>
          </a:p>
        </p:txBody>
      </p:sp>
      <p:sp>
        <p:nvSpPr>
          <p:cNvPr id="30753" name="Text Box 69"/>
          <p:cNvSpPr txBox="1">
            <a:spLocks noChangeArrowheads="1"/>
          </p:cNvSpPr>
          <p:nvPr/>
        </p:nvSpPr>
        <p:spPr bwMode="auto">
          <a:xfrm>
            <a:off x="7975998" y="5022428"/>
            <a:ext cx="1495416" cy="755061"/>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solidFill>
                  <a:schemeClr val="accent2"/>
                </a:solidFill>
                <a:latin typeface="Times New Roman" charset="0"/>
              </a:rPr>
              <a:t>longitudinal </a:t>
            </a:r>
          </a:p>
          <a:p>
            <a:pPr algn="l"/>
            <a:r>
              <a:rPr lang="en-US" sz="2100" dirty="0">
                <a:solidFill>
                  <a:schemeClr val="accent2"/>
                </a:solidFill>
                <a:latin typeface="Times New Roman" charset="0"/>
              </a:rPr>
              <a:t>acceleration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Date Placeholder 3"/>
          <p:cNvSpPr>
            <a:spLocks noGrp="1"/>
          </p:cNvSpPr>
          <p:nvPr>
            <p:ph type="dt" sz="quarter" idx="10"/>
          </p:nvPr>
        </p:nvSpPr>
        <p:spPr>
          <a:noFill/>
        </p:spPr>
        <p:txBody>
          <a:bodyPr/>
          <a:lstStyle/>
          <a:p>
            <a:r>
              <a:rPr lang="en-US" smtClean="0"/>
              <a:t>October 31, 2010</a:t>
            </a:r>
            <a:endParaRPr lang="en-US"/>
          </a:p>
        </p:txBody>
      </p:sp>
      <p:sp>
        <p:nvSpPr>
          <p:cNvPr id="31747" name="Footer Placeholder 4"/>
          <p:cNvSpPr>
            <a:spLocks noGrp="1"/>
          </p:cNvSpPr>
          <p:nvPr>
            <p:ph type="ftr" sz="quarter" idx="11"/>
          </p:nvPr>
        </p:nvSpPr>
        <p:spPr>
          <a:noFill/>
        </p:spPr>
        <p:txBody>
          <a:bodyPr/>
          <a:lstStyle/>
          <a:p>
            <a:r>
              <a:rPr lang="en-US" dirty="0" smtClean="0"/>
              <a:t>A3 Lectures:  Damping Rings - Part 1</a:t>
            </a:r>
            <a:endParaRPr lang="en-US" dirty="0"/>
          </a:p>
        </p:txBody>
      </p:sp>
      <p:sp>
        <p:nvSpPr>
          <p:cNvPr id="31748" name="Slide Number Placeholder 5"/>
          <p:cNvSpPr>
            <a:spLocks noGrp="1"/>
          </p:cNvSpPr>
          <p:nvPr>
            <p:ph type="sldNum" sz="quarter" idx="12"/>
          </p:nvPr>
        </p:nvSpPr>
        <p:spPr>
          <a:noFill/>
        </p:spPr>
        <p:txBody>
          <a:bodyPr/>
          <a:lstStyle/>
          <a:p>
            <a:fld id="{903355BF-5D1D-6447-83A0-879FE8B34FD1}" type="slidenum">
              <a:rPr lang="en-US" smtClean="0"/>
              <a:pPr/>
              <a:t>15</a:t>
            </a:fld>
            <a:endParaRPr lang="en-US" smtClean="0"/>
          </a:p>
        </p:txBody>
      </p:sp>
      <p:sp>
        <p:nvSpPr>
          <p:cNvPr id="31749" name="Rectangle 2"/>
          <p:cNvSpPr>
            <a:spLocks noGrp="1" noChangeArrowheads="1"/>
          </p:cNvSpPr>
          <p:nvPr>
            <p:ph type="title"/>
          </p:nvPr>
        </p:nvSpPr>
        <p:spPr/>
        <p:txBody>
          <a:bodyPr/>
          <a:lstStyle/>
          <a:p>
            <a:pPr eaLnBrk="1" hangingPunct="1"/>
            <a:r>
              <a:rPr lang="en-US"/>
              <a:t>Emittance Transport from the DR to the IP</a:t>
            </a:r>
          </a:p>
        </p:txBody>
      </p:sp>
      <p:sp>
        <p:nvSpPr>
          <p:cNvPr id="31750" name="Rectangle 3"/>
          <p:cNvSpPr>
            <a:spLocks noGrp="1" noChangeArrowheads="1"/>
          </p:cNvSpPr>
          <p:nvPr>
            <p:ph type="body" idx="1"/>
          </p:nvPr>
        </p:nvSpPr>
        <p:spPr/>
        <p:txBody>
          <a:bodyPr/>
          <a:lstStyle/>
          <a:p>
            <a:pPr eaLnBrk="1" hangingPunct="1"/>
            <a:r>
              <a:rPr lang="en-US" dirty="0"/>
              <a:t>We can now infer the requirements for the equilibrium </a:t>
            </a:r>
            <a:r>
              <a:rPr lang="en-US" dirty="0" err="1"/>
              <a:t>emittance</a:t>
            </a:r>
            <a:r>
              <a:rPr lang="en-US" dirty="0"/>
              <a:t> requirements for the ILC </a:t>
            </a:r>
            <a:r>
              <a:rPr lang="en-US" dirty="0" err="1"/>
              <a:t>DRs</a:t>
            </a:r>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r>
              <a:rPr lang="en-US" dirty="0"/>
              <a:t>DR extracted </a:t>
            </a:r>
            <a:r>
              <a:rPr lang="en-US" dirty="0" err="1"/>
              <a:t>emittances</a:t>
            </a:r>
            <a:r>
              <a:rPr lang="en-US" dirty="0"/>
              <a:t> must</a:t>
            </a:r>
          </a:p>
          <a:p>
            <a:pPr eaLnBrk="1" hangingPunct="1"/>
            <a:r>
              <a:rPr lang="en-US" dirty="0"/>
              <a:t>allow for downstream </a:t>
            </a:r>
          </a:p>
          <a:p>
            <a:pPr eaLnBrk="1" hangingPunct="1"/>
            <a:r>
              <a:rPr lang="en-US" dirty="0" err="1"/>
              <a:t>emittance</a:t>
            </a:r>
            <a:r>
              <a:rPr lang="en-US" dirty="0"/>
              <a:t> growth during </a:t>
            </a:r>
          </a:p>
          <a:p>
            <a:pPr eaLnBrk="1" hangingPunct="1"/>
            <a:r>
              <a:rPr lang="en-US" dirty="0"/>
              <a:t>transport as well as for the </a:t>
            </a:r>
          </a:p>
          <a:p>
            <a:pPr eaLnBrk="1" hangingPunct="1"/>
            <a:r>
              <a:rPr lang="en-US" dirty="0"/>
              <a:t>finite damping time during the </a:t>
            </a:r>
          </a:p>
          <a:p>
            <a:pPr eaLnBrk="1" hangingPunct="1"/>
            <a:r>
              <a:rPr lang="en-US" dirty="0"/>
              <a:t>machine pulse cycle</a:t>
            </a:r>
          </a:p>
        </p:txBody>
      </p:sp>
      <p:graphicFrame>
        <p:nvGraphicFramePr>
          <p:cNvPr id="587870" name="Group 94"/>
          <p:cNvGraphicFramePr>
            <a:graphicFrameLocks noGrp="1"/>
          </p:cNvGraphicFramePr>
          <p:nvPr/>
        </p:nvGraphicFramePr>
        <p:xfrm>
          <a:off x="240030" y="1788160"/>
          <a:ext cx="9201150" cy="1593088"/>
        </p:xfrm>
        <a:graphic>
          <a:graphicData uri="http://schemas.openxmlformats.org/drawingml/2006/table">
            <a:tbl>
              <a:tblPr/>
              <a:tblGrid>
                <a:gridCol w="283369"/>
                <a:gridCol w="2116931"/>
                <a:gridCol w="1200150"/>
                <a:gridCol w="2240280"/>
                <a:gridCol w="3360420"/>
              </a:tblGrid>
              <a:tr h="3576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48768" marB="4876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Symbol" charset="2"/>
                        </a:rPr>
                        <a:t>e</a:t>
                      </a:r>
                      <a:r>
                        <a:rPr kumimoji="0" lang="en-US" sz="1700" b="0" i="0" u="none" strike="noStrike" cap="none" normalizeH="0" baseline="-25000">
                          <a:ln>
                            <a:noFill/>
                          </a:ln>
                          <a:solidFill>
                            <a:schemeClr val="tx1"/>
                          </a:solidFill>
                          <a:effectLst/>
                          <a:latin typeface="Arial" charset="0"/>
                        </a:rPr>
                        <a:t>geo</a:t>
                      </a:r>
                      <a:r>
                        <a:rPr kumimoji="0" lang="en-US" sz="1700" b="0" i="0" u="none" strike="noStrike" cap="none" normalizeH="0" baseline="0">
                          <a:ln>
                            <a:noFill/>
                          </a:ln>
                          <a:solidFill>
                            <a:schemeClr val="tx1"/>
                          </a:solidFill>
                          <a:effectLst/>
                          <a:latin typeface="Arial" charset="0"/>
                        </a:rPr>
                        <a:t> @</a:t>
                      </a:r>
                      <a:r>
                        <a:rPr kumimoji="0" lang="en-US" sz="1700" b="0" i="0" u="none" strike="noStrike" cap="none" normalizeH="0" baseline="0">
                          <a:ln>
                            <a:noFill/>
                          </a:ln>
                          <a:solidFill>
                            <a:schemeClr val="tx1"/>
                          </a:solidFill>
                          <a:effectLst/>
                          <a:latin typeface="Symbol" charset="2"/>
                        </a:rPr>
                        <a:t> </a:t>
                      </a:r>
                      <a:r>
                        <a:rPr kumimoji="0" lang="en-US" sz="1700" b="0" i="0" u="none" strike="noStrike" cap="none" normalizeH="0" baseline="0">
                          <a:ln>
                            <a:noFill/>
                          </a:ln>
                          <a:solidFill>
                            <a:schemeClr val="tx1"/>
                          </a:solidFill>
                          <a:effectLst/>
                          <a:latin typeface="Arial" charset="0"/>
                        </a:rPr>
                        <a:t>IP (250 GeV)</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Symbol" charset="2"/>
                        </a:rPr>
                        <a:t>e</a:t>
                      </a:r>
                      <a:r>
                        <a:rPr kumimoji="0" lang="en-US" sz="1700" b="0" i="0" u="none" strike="noStrike" cap="none" normalizeH="0" baseline="-25000">
                          <a:ln>
                            <a:noFill/>
                          </a:ln>
                          <a:solidFill>
                            <a:schemeClr val="tx1"/>
                          </a:solidFill>
                          <a:effectLst/>
                          <a:latin typeface="Arial" charset="0"/>
                        </a:rPr>
                        <a:t>n </a:t>
                      </a:r>
                      <a:r>
                        <a:rPr kumimoji="0" lang="en-US" sz="1700" b="0" i="0" u="none" strike="noStrike" cap="none" normalizeH="0" baseline="0">
                          <a:ln>
                            <a:noFill/>
                          </a:ln>
                          <a:solidFill>
                            <a:schemeClr val="tx1"/>
                          </a:solidFill>
                          <a:effectLst/>
                          <a:latin typeface="Arial" charset="0"/>
                        </a:rPr>
                        <a:t>@</a:t>
                      </a:r>
                      <a:r>
                        <a:rPr kumimoji="0" lang="en-US" sz="1700" b="0" i="0" u="none" strike="noStrike" cap="none" normalizeH="0" baseline="0">
                          <a:ln>
                            <a:noFill/>
                          </a:ln>
                          <a:solidFill>
                            <a:schemeClr val="tx1"/>
                          </a:solidFill>
                          <a:effectLst/>
                          <a:latin typeface="Symbol" charset="2"/>
                        </a:rPr>
                        <a:t> </a:t>
                      </a:r>
                      <a:r>
                        <a:rPr kumimoji="0" lang="en-US" sz="1700" b="0" i="0" u="none" strike="noStrike" cap="none" normalizeH="0" baseline="0">
                          <a:ln>
                            <a:noFill/>
                          </a:ln>
                          <a:solidFill>
                            <a:schemeClr val="tx1"/>
                          </a:solidFill>
                          <a:effectLst/>
                          <a:latin typeface="Arial" charset="0"/>
                        </a:rPr>
                        <a:t>IP </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Equilibrium </a:t>
                      </a:r>
                      <a:r>
                        <a:rPr kumimoji="0" lang="en-US" sz="1700" b="0" i="0" u="none" strike="noStrike" cap="none" normalizeH="0" baseline="0">
                          <a:ln>
                            <a:noFill/>
                          </a:ln>
                          <a:solidFill>
                            <a:schemeClr val="tx1"/>
                          </a:solidFill>
                          <a:effectLst/>
                          <a:latin typeface="Symbol" charset="2"/>
                        </a:rPr>
                        <a:t>e</a:t>
                      </a:r>
                      <a:r>
                        <a:rPr kumimoji="0" lang="en-US" sz="1700" b="0" i="0" u="none" strike="noStrike" cap="none" normalizeH="0" baseline="-25000">
                          <a:ln>
                            <a:noFill/>
                          </a:ln>
                          <a:solidFill>
                            <a:schemeClr val="tx1"/>
                          </a:solidFill>
                          <a:effectLst/>
                          <a:latin typeface="Arial" charset="0"/>
                        </a:rPr>
                        <a:t>n</a:t>
                      </a:r>
                      <a:r>
                        <a:rPr kumimoji="0" lang="en-US" sz="1700" b="0" i="0" u="none" strike="noStrike" cap="none" normalizeH="0" baseline="0">
                          <a:ln>
                            <a:noFill/>
                          </a:ln>
                          <a:solidFill>
                            <a:schemeClr val="tx1"/>
                          </a:solidFill>
                          <a:effectLst/>
                          <a:latin typeface="Arial" charset="0"/>
                        </a:rPr>
                        <a:t> @ DR</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Equilibrium </a:t>
                      </a:r>
                      <a:r>
                        <a:rPr kumimoji="0" lang="en-US" sz="1700" b="0" i="0" u="none" strike="noStrike" cap="none" normalizeH="0" baseline="0">
                          <a:ln>
                            <a:noFill/>
                          </a:ln>
                          <a:solidFill>
                            <a:schemeClr val="tx1"/>
                          </a:solidFill>
                          <a:effectLst/>
                          <a:latin typeface="Symbol" charset="2"/>
                        </a:rPr>
                        <a:t>e</a:t>
                      </a:r>
                      <a:r>
                        <a:rPr kumimoji="0" lang="en-US" sz="1700" b="0" i="0" u="none" strike="noStrike" cap="none" normalizeH="0" baseline="-25000">
                          <a:ln>
                            <a:noFill/>
                          </a:ln>
                          <a:solidFill>
                            <a:schemeClr val="tx1"/>
                          </a:solidFill>
                          <a:effectLst/>
                          <a:latin typeface="Arial" charset="0"/>
                        </a:rPr>
                        <a:t>geo</a:t>
                      </a:r>
                      <a:r>
                        <a:rPr kumimoji="0" lang="en-US" sz="1700" b="0" i="0" u="none" strike="noStrike" cap="none" normalizeH="0" baseline="0">
                          <a:ln>
                            <a:noFill/>
                          </a:ln>
                          <a:solidFill>
                            <a:schemeClr val="tx1"/>
                          </a:solidFill>
                          <a:effectLst/>
                          <a:latin typeface="Arial" charset="0"/>
                        </a:rPr>
                        <a:t> @</a:t>
                      </a:r>
                      <a:r>
                        <a:rPr kumimoji="0" lang="en-US" sz="1700" b="0" i="0" u="none" strike="noStrike" cap="none" normalizeH="0" baseline="0">
                          <a:ln>
                            <a:noFill/>
                          </a:ln>
                          <a:solidFill>
                            <a:schemeClr val="tx1"/>
                          </a:solidFill>
                          <a:effectLst/>
                          <a:latin typeface="Symbol" charset="2"/>
                        </a:rPr>
                        <a:t> </a:t>
                      </a:r>
                      <a:r>
                        <a:rPr kumimoji="0" lang="en-US" sz="1700" b="0" i="0" u="none" strike="noStrike" cap="none" normalizeH="0" baseline="0">
                          <a:ln>
                            <a:noFill/>
                          </a:ln>
                          <a:solidFill>
                            <a:schemeClr val="tx1"/>
                          </a:solidFill>
                          <a:effectLst/>
                          <a:latin typeface="Arial" charset="0"/>
                        </a:rPr>
                        <a:t>DR (5 GeV)</a:t>
                      </a:r>
                    </a:p>
                  </a:txBody>
                  <a:tcPr marL="96012" marR="96012" marT="48768" marB="4876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x</a:t>
                      </a:r>
                    </a:p>
                  </a:txBody>
                  <a:tcPr marL="96012" marR="96012" marT="48768" marB="4876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20    pm-rad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10 </a:t>
                      </a:r>
                      <a:r>
                        <a:rPr kumimoji="0" lang="en-US" sz="1700" b="0" i="0" u="none" strike="noStrike" cap="none" normalizeH="0" baseline="0">
                          <a:ln>
                            <a:noFill/>
                          </a:ln>
                          <a:solidFill>
                            <a:schemeClr val="tx1"/>
                          </a:solidFill>
                          <a:effectLst/>
                          <a:latin typeface="Symbol" charset="2"/>
                        </a:rPr>
                        <a:t>m</a:t>
                      </a:r>
                      <a:r>
                        <a:rPr kumimoji="0" lang="en-US" sz="1700" b="0" i="0" u="none" strike="noStrike" cap="none" normalizeH="0" baseline="0">
                          <a:ln>
                            <a:noFill/>
                          </a:ln>
                          <a:solidFill>
                            <a:schemeClr val="tx1"/>
                          </a:solidFill>
                          <a:effectLst/>
                          <a:latin typeface="Arial" charset="0"/>
                        </a:rPr>
                        <a:t>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½ </a:t>
                      </a:r>
                      <a:r>
                        <a:rPr kumimoji="0" lang="en-US" sz="1700" b="0" i="0" u="none" strike="noStrike" cap="none" normalizeH="0" baseline="0">
                          <a:ln>
                            <a:noFill/>
                          </a:ln>
                          <a:solidFill>
                            <a:schemeClr val="tx1"/>
                          </a:solidFill>
                          <a:effectLst/>
                          <a:latin typeface="Arial" charset="0"/>
                          <a:ea typeface="Arial" charset="0"/>
                          <a:cs typeface="Arial" charset="0"/>
                        </a:rPr>
                        <a:t>× (10 </a:t>
                      </a:r>
                      <a:r>
                        <a:rPr kumimoji="0" lang="en-US" sz="1700" b="0" i="0" u="none" strike="noStrike" cap="none" normalizeH="0" baseline="0">
                          <a:ln>
                            <a:noFill/>
                          </a:ln>
                          <a:solidFill>
                            <a:schemeClr val="tx1"/>
                          </a:solidFill>
                          <a:effectLst/>
                          <a:latin typeface="Symbol" charset="2"/>
                        </a:rPr>
                        <a:t>m</a:t>
                      </a:r>
                      <a:r>
                        <a:rPr kumimoji="0" lang="en-US" sz="1700" b="0" i="0" u="none" strike="noStrike" cap="none" normalizeH="0" baseline="0">
                          <a:ln>
                            <a:noFill/>
                          </a:ln>
                          <a:solidFill>
                            <a:schemeClr val="tx1"/>
                          </a:solidFill>
                          <a:effectLst/>
                          <a:latin typeface="Arial" charset="0"/>
                        </a:rPr>
                        <a:t>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rgbClr val="CC0000"/>
                          </a:solidFill>
                          <a:effectLst/>
                          <a:latin typeface="Arial" charset="0"/>
                          <a:ea typeface="Arial" charset="0"/>
                          <a:cs typeface="Arial" charset="0"/>
                        </a:rPr>
                        <a:t>0.5 nm</a:t>
                      </a:r>
                    </a:p>
                  </a:txBody>
                  <a:tcPr marL="96012" marR="96012" marT="48768" marB="4876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77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y</a:t>
                      </a:r>
                    </a:p>
                  </a:txBody>
                  <a:tcPr marL="96012" marR="96012" marT="48768" marB="4876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0.08 pm-rad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40 nm-rad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½ </a:t>
                      </a:r>
                      <a:r>
                        <a:rPr kumimoji="0" lang="en-US" sz="1700" b="0" i="0" u="none" strike="noStrike" cap="none" normalizeH="0" baseline="0">
                          <a:ln>
                            <a:noFill/>
                          </a:ln>
                          <a:solidFill>
                            <a:schemeClr val="tx1"/>
                          </a:solidFill>
                          <a:effectLst/>
                          <a:latin typeface="Arial" charset="0"/>
                          <a:ea typeface="Arial" charset="0"/>
                          <a:cs typeface="Arial" charset="0"/>
                        </a:rPr>
                        <a:t>× (40 nm-rad)</a:t>
                      </a:r>
                    </a:p>
                  </a:txBody>
                  <a:tcPr marL="96012" marR="96012" marT="48768" marB="4876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rgbClr val="CC0000"/>
                          </a:solidFill>
                          <a:effectLst/>
                          <a:latin typeface="Arial" charset="0"/>
                        </a:rPr>
                        <a:t>2    pm</a:t>
                      </a:r>
                    </a:p>
                  </a:txBody>
                  <a:tcPr marL="96012" marR="96012" marT="48768" marB="4876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31777" name="Group 92"/>
          <p:cNvGrpSpPr>
            <a:grpSpLocks/>
          </p:cNvGrpSpPr>
          <p:nvPr/>
        </p:nvGrpSpPr>
        <p:grpSpPr bwMode="auto">
          <a:xfrm>
            <a:off x="0" y="3251216"/>
            <a:ext cx="5040630" cy="406403"/>
            <a:chOff x="0" y="2016"/>
            <a:chExt cx="3024" cy="240"/>
          </a:xfrm>
        </p:grpSpPr>
        <p:sp>
          <p:nvSpPr>
            <p:cNvPr id="31782" name="AutoShape 90"/>
            <p:cNvSpPr>
              <a:spLocks noChangeArrowheads="1"/>
            </p:cNvSpPr>
            <p:nvPr/>
          </p:nvSpPr>
          <p:spPr bwMode="auto">
            <a:xfrm>
              <a:off x="2736" y="2016"/>
              <a:ext cx="288" cy="192"/>
            </a:xfrm>
            <a:custGeom>
              <a:avLst/>
              <a:gdLst>
                <a:gd name="T0" fmla="*/ 3 w 21600"/>
                <a:gd name="T1" fmla="*/ 0 h 21600"/>
                <a:gd name="T2" fmla="*/ 2 w 21600"/>
                <a:gd name="T3" fmla="*/ 1 h 21600"/>
                <a:gd name="T4" fmla="*/ 0 w 21600"/>
                <a:gd name="T5" fmla="*/ 1 h 21600"/>
                <a:gd name="T6" fmla="*/ 2 w 21600"/>
                <a:gd name="T7" fmla="*/ 2 h 21600"/>
                <a:gd name="T8" fmla="*/ 3 w 21600"/>
                <a:gd name="T9" fmla="*/ 1 h 21600"/>
                <a:gd name="T10" fmla="*/ 4 w 21600"/>
                <a:gd name="T11" fmla="*/ 1 h 21600"/>
                <a:gd name="T12" fmla="*/ 0 60000 65536"/>
                <a:gd name="T13" fmla="*/ 0 60000 65536"/>
                <a:gd name="T14" fmla="*/ 0 60000 65536"/>
                <a:gd name="T15" fmla="*/ 0 60000 65536"/>
                <a:gd name="T16" fmla="*/ 0 60000 65536"/>
                <a:gd name="T17" fmla="*/ 0 60000 65536"/>
                <a:gd name="T18" fmla="*/ 0 w 21600"/>
                <a:gd name="T19" fmla="*/ 14400 h 21600"/>
                <a:gd name="T20" fmla="*/ 18525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2"/>
            </a:solidFill>
            <a:ln w="9525">
              <a:solidFill>
                <a:schemeClr val="tx1"/>
              </a:solidFill>
              <a:miter lim="800000"/>
              <a:headEnd/>
              <a:tailEnd/>
            </a:ln>
          </p:spPr>
          <p:txBody>
            <a:bodyPr wrap="none" anchor="ctr">
              <a:prstTxWarp prst="textNoShape">
                <a:avLst/>
              </a:prstTxWarp>
            </a:bodyPr>
            <a:lstStyle/>
            <a:p>
              <a:endParaRPr lang="en-US"/>
            </a:p>
          </p:txBody>
        </p:sp>
        <p:sp>
          <p:nvSpPr>
            <p:cNvPr id="31783" name="Text Box 91"/>
            <p:cNvSpPr txBox="1">
              <a:spLocks noChangeArrowheads="1"/>
            </p:cNvSpPr>
            <p:nvPr/>
          </p:nvSpPr>
          <p:spPr bwMode="auto">
            <a:xfrm>
              <a:off x="0" y="2083"/>
              <a:ext cx="2803" cy="173"/>
            </a:xfrm>
            <a:prstGeom prst="rect">
              <a:avLst/>
            </a:prstGeom>
            <a:noFill/>
            <a:ln w="9525">
              <a:noFill/>
              <a:miter lim="800000"/>
              <a:headEnd/>
              <a:tailEnd/>
            </a:ln>
          </p:spPr>
          <p:txBody>
            <a:bodyPr wrap="none">
              <a:prstTxWarp prst="textNoShape">
                <a:avLst/>
              </a:prstTxWarp>
              <a:spAutoFit/>
            </a:bodyPr>
            <a:lstStyle/>
            <a:p>
              <a:pPr algn="l"/>
              <a:r>
                <a:rPr lang="en-US" sz="1300" dirty="0">
                  <a:solidFill>
                    <a:schemeClr val="accent2"/>
                  </a:solidFill>
                </a:rPr>
                <a:t>Allow for 100% vertical </a:t>
              </a:r>
              <a:r>
                <a:rPr lang="en-US" sz="1300" dirty="0" err="1">
                  <a:solidFill>
                    <a:schemeClr val="accent2"/>
                  </a:solidFill>
                </a:rPr>
                <a:t>emittance</a:t>
              </a:r>
              <a:r>
                <a:rPr lang="en-US" sz="1300" dirty="0">
                  <a:solidFill>
                    <a:schemeClr val="accent2"/>
                  </a:solidFill>
                </a:rPr>
                <a:t> growth downstream of </a:t>
              </a:r>
              <a:r>
                <a:rPr lang="en-US" sz="1300" dirty="0" err="1">
                  <a:solidFill>
                    <a:schemeClr val="accent2"/>
                  </a:solidFill>
                </a:rPr>
                <a:t>DRs</a:t>
              </a:r>
              <a:endParaRPr lang="en-US" sz="1300" dirty="0">
                <a:solidFill>
                  <a:schemeClr val="accent2"/>
                </a:solidFill>
              </a:endParaRPr>
            </a:p>
          </p:txBody>
        </p:sp>
      </p:grpSp>
      <p:grpSp>
        <p:nvGrpSpPr>
          <p:cNvPr id="31778" name="Group 95"/>
          <p:cNvGrpSpPr>
            <a:grpSpLocks/>
          </p:cNvGrpSpPr>
          <p:nvPr/>
        </p:nvGrpSpPr>
        <p:grpSpPr bwMode="auto">
          <a:xfrm>
            <a:off x="4400550" y="3657600"/>
            <a:ext cx="5200650" cy="3251200"/>
            <a:chOff x="2256" y="528"/>
            <a:chExt cx="3504" cy="2220"/>
          </a:xfrm>
        </p:grpSpPr>
        <p:pic>
          <p:nvPicPr>
            <p:cNvPr id="31780" name="Picture 96"/>
            <p:cNvPicPr>
              <a:picLocks noChangeAspect="1" noChangeArrowheads="1"/>
            </p:cNvPicPr>
            <p:nvPr/>
          </p:nvPicPr>
          <p:blipFill>
            <a:blip r:embed="rId2"/>
            <a:srcRect/>
            <a:stretch>
              <a:fillRect/>
            </a:stretch>
          </p:blipFill>
          <p:spPr bwMode="auto">
            <a:xfrm>
              <a:off x="2256" y="528"/>
              <a:ext cx="3504" cy="2220"/>
            </a:xfrm>
            <a:prstGeom prst="rect">
              <a:avLst/>
            </a:prstGeom>
            <a:noFill/>
            <a:ln w="9525">
              <a:noFill/>
              <a:miter lim="800000"/>
              <a:headEnd/>
              <a:tailEnd/>
            </a:ln>
          </p:spPr>
        </p:pic>
        <p:sp>
          <p:nvSpPr>
            <p:cNvPr id="31781" name="Text Box 97"/>
            <p:cNvSpPr txBox="1">
              <a:spLocks noChangeArrowheads="1"/>
            </p:cNvSpPr>
            <p:nvPr/>
          </p:nvSpPr>
          <p:spPr bwMode="auto">
            <a:xfrm>
              <a:off x="2743" y="2400"/>
              <a:ext cx="1887" cy="200"/>
            </a:xfrm>
            <a:prstGeom prst="rect">
              <a:avLst/>
            </a:prstGeom>
            <a:noFill/>
            <a:ln w="9525">
              <a:noFill/>
              <a:miter lim="800000"/>
              <a:headEnd/>
              <a:tailEnd/>
            </a:ln>
          </p:spPr>
          <p:txBody>
            <a:bodyPr wrap="none">
              <a:prstTxWarp prst="textNoShape">
                <a:avLst/>
              </a:prstTxWarp>
              <a:spAutoFit/>
            </a:bodyPr>
            <a:lstStyle/>
            <a:p>
              <a:pPr algn="l"/>
              <a:r>
                <a:rPr lang="en-US" sz="1300" b="1" dirty="0">
                  <a:solidFill>
                    <a:srgbClr val="60F42F"/>
                  </a:solidFill>
                  <a:latin typeface="Times New Roman" charset="0"/>
                </a:rPr>
                <a:t>BMAD/</a:t>
              </a:r>
              <a:r>
                <a:rPr lang="en-US" sz="1300" b="1" dirty="0" err="1">
                  <a:solidFill>
                    <a:srgbClr val="60F42F"/>
                  </a:solidFill>
                  <a:latin typeface="Times New Roman" charset="0"/>
                </a:rPr>
                <a:t>ILCv</a:t>
              </a:r>
              <a:r>
                <a:rPr lang="en-US" sz="1300" b="1" dirty="0">
                  <a:solidFill>
                    <a:srgbClr val="60F42F"/>
                  </a:solidFill>
                  <a:latin typeface="Times New Roman" charset="0"/>
                </a:rPr>
                <a:t> curve shows error bars</a:t>
              </a:r>
            </a:p>
          </p:txBody>
        </p:sp>
      </p:grpSp>
      <p:sp>
        <p:nvSpPr>
          <p:cNvPr id="31779" name="Text Box 98"/>
          <p:cNvSpPr txBox="1">
            <a:spLocks noChangeArrowheads="1"/>
          </p:cNvSpPr>
          <p:nvPr/>
        </p:nvSpPr>
        <p:spPr bwMode="auto">
          <a:xfrm>
            <a:off x="5840732" y="5623563"/>
            <a:ext cx="3433763" cy="423333"/>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latin typeface="Times New Roman" charset="0"/>
              </a:rPr>
              <a:t>LET Benchmarking (J. Smith)</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p:spPr>
        <p:txBody>
          <a:bodyPr/>
          <a:lstStyle/>
          <a:p>
            <a:r>
              <a:rPr lang="en-US" smtClean="0"/>
              <a:t>October 31, 2010</a:t>
            </a:r>
            <a:endParaRPr lang="en-US"/>
          </a:p>
        </p:txBody>
      </p:sp>
      <p:sp>
        <p:nvSpPr>
          <p:cNvPr id="32771"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32772" name="Slide Number Placeholder 5"/>
          <p:cNvSpPr>
            <a:spLocks noGrp="1"/>
          </p:cNvSpPr>
          <p:nvPr>
            <p:ph type="sldNum" sz="quarter" idx="12"/>
          </p:nvPr>
        </p:nvSpPr>
        <p:spPr>
          <a:noFill/>
        </p:spPr>
        <p:txBody>
          <a:bodyPr/>
          <a:lstStyle/>
          <a:p>
            <a:fld id="{69252013-73B6-B04B-B20B-A7C0249DC674}" type="slidenum">
              <a:rPr lang="en-US" smtClean="0"/>
              <a:pPr/>
              <a:t>16</a:t>
            </a:fld>
            <a:endParaRPr lang="en-US" smtClean="0"/>
          </a:p>
        </p:txBody>
      </p:sp>
      <p:sp>
        <p:nvSpPr>
          <p:cNvPr id="32773" name="Rectangle 2"/>
          <p:cNvSpPr>
            <a:spLocks noGrp="1" noChangeArrowheads="1"/>
          </p:cNvSpPr>
          <p:nvPr>
            <p:ph type="title"/>
          </p:nvPr>
        </p:nvSpPr>
        <p:spPr/>
        <p:txBody>
          <a:bodyPr/>
          <a:lstStyle/>
          <a:p>
            <a:pPr eaLnBrk="1" hangingPunct="1"/>
            <a:r>
              <a:rPr lang="en-US" dirty="0" smtClean="0"/>
              <a:t>ILC Main </a:t>
            </a:r>
            <a:r>
              <a:rPr lang="en-US" dirty="0" err="1"/>
              <a:t>Linac</a:t>
            </a:r>
            <a:r>
              <a:rPr lang="en-US" dirty="0"/>
              <a:t> (ML) Parameters</a:t>
            </a:r>
          </a:p>
        </p:txBody>
      </p:sp>
      <p:sp>
        <p:nvSpPr>
          <p:cNvPr id="32774" name="Rectangle 3"/>
          <p:cNvSpPr>
            <a:spLocks noGrp="1" noChangeArrowheads="1"/>
          </p:cNvSpPr>
          <p:nvPr>
            <p:ph type="body" idx="1"/>
          </p:nvPr>
        </p:nvSpPr>
        <p:spPr>
          <a:xfrm>
            <a:off x="76200" y="650240"/>
            <a:ext cx="9601200" cy="6421120"/>
          </a:xfrm>
        </p:spPr>
        <p:txBody>
          <a:bodyPr/>
          <a:lstStyle/>
          <a:p>
            <a:pPr eaLnBrk="1" hangingPunct="1">
              <a:lnSpc>
                <a:spcPct val="90000"/>
              </a:lnSpc>
            </a:pPr>
            <a:r>
              <a:rPr lang="en-US" dirty="0"/>
              <a:t>The bunch-train structure is largely determined by the design of the superconducting RF system of the main </a:t>
            </a:r>
            <a:r>
              <a:rPr lang="en-US" dirty="0" err="1"/>
              <a:t>linac</a:t>
            </a:r>
            <a:r>
              <a:rPr lang="en-US" dirty="0"/>
              <a:t> (ML)</a:t>
            </a:r>
          </a:p>
          <a:p>
            <a:pPr lvl="1" eaLnBrk="1" hangingPunct="1">
              <a:lnSpc>
                <a:spcPct val="90000"/>
              </a:lnSpc>
            </a:pPr>
            <a:endParaRPr lang="en-US" dirty="0"/>
          </a:p>
          <a:p>
            <a:pPr lvl="1" eaLnBrk="1" hangingPunct="1">
              <a:lnSpc>
                <a:spcPct val="90000"/>
              </a:lnSpc>
            </a:pPr>
            <a:r>
              <a:rPr lang="en-US" dirty="0"/>
              <a:t>1 ms</a:t>
            </a:r>
            <a:r>
              <a:rPr lang="en-US" dirty="0" smtClean="0"/>
              <a:t> </a:t>
            </a:r>
            <a:r>
              <a:rPr lang="en-US" dirty="0" smtClean="0">
                <a:solidFill>
                  <a:srgbClr val="FF0000"/>
                </a:solidFill>
              </a:rPr>
              <a:t>(</a:t>
            </a:r>
            <a:r>
              <a:rPr lang="en-US" sz="2000" dirty="0" smtClean="0">
                <a:solidFill>
                  <a:srgbClr val="FF0000"/>
                </a:solidFill>
                <a:latin typeface="Wingdings 3" charset="2"/>
              </a:rPr>
              <a:t>a</a:t>
            </a:r>
            <a:r>
              <a:rPr lang="en-US" dirty="0" smtClean="0">
                <a:solidFill>
                  <a:srgbClr val="FF0000"/>
                </a:solidFill>
              </a:rPr>
              <a:t>0.7 ms) </a:t>
            </a:r>
            <a:r>
              <a:rPr lang="en-US" dirty="0" smtClean="0"/>
              <a:t>RF </a:t>
            </a:r>
            <a:r>
              <a:rPr lang="en-US" dirty="0"/>
              <a:t>pulse</a:t>
            </a:r>
          </a:p>
          <a:p>
            <a:pPr lvl="1" eaLnBrk="1" hangingPunct="1">
              <a:lnSpc>
                <a:spcPct val="90000"/>
              </a:lnSpc>
            </a:pPr>
            <a:r>
              <a:rPr lang="en-US" dirty="0"/>
              <a:t>9 </a:t>
            </a:r>
            <a:r>
              <a:rPr lang="en-US" dirty="0" err="1"/>
              <a:t>mA</a:t>
            </a:r>
            <a:r>
              <a:rPr lang="en-US" dirty="0" smtClean="0"/>
              <a:t> </a:t>
            </a:r>
            <a:r>
              <a:rPr lang="en-US" dirty="0" smtClean="0">
                <a:solidFill>
                  <a:srgbClr val="FF0000"/>
                </a:solidFill>
              </a:rPr>
              <a:t>(</a:t>
            </a:r>
            <a:r>
              <a:rPr lang="en-US" sz="2000" dirty="0" smtClean="0">
                <a:solidFill>
                  <a:srgbClr val="FF0000"/>
                </a:solidFill>
                <a:latin typeface="Wingdings 3" charset="2"/>
              </a:rPr>
              <a:t>a</a:t>
            </a:r>
            <a:r>
              <a:rPr lang="en-US" dirty="0" smtClean="0">
                <a:solidFill>
                  <a:srgbClr val="FF0000"/>
                </a:solidFill>
              </a:rPr>
              <a:t>5.8 </a:t>
            </a:r>
            <a:r>
              <a:rPr lang="en-US" dirty="0" err="1" smtClean="0">
                <a:solidFill>
                  <a:srgbClr val="FF0000"/>
                </a:solidFill>
              </a:rPr>
              <a:t>mA</a:t>
            </a:r>
            <a:r>
              <a:rPr lang="en-US" dirty="0" smtClean="0">
                <a:solidFill>
                  <a:srgbClr val="FF0000"/>
                </a:solidFill>
              </a:rPr>
              <a:t>) </a:t>
            </a:r>
            <a:r>
              <a:rPr lang="en-US" dirty="0" smtClean="0"/>
              <a:t>average </a:t>
            </a:r>
            <a:r>
              <a:rPr lang="en-US" dirty="0"/>
              <a:t>current in each pulse</a:t>
            </a:r>
          </a:p>
          <a:p>
            <a:pPr lvl="1" eaLnBrk="1" hangingPunct="1">
              <a:lnSpc>
                <a:spcPct val="90000"/>
              </a:lnSpc>
            </a:pPr>
            <a:r>
              <a:rPr lang="en-US" dirty="0"/>
              <a:t>5 Hz repetition rate</a:t>
            </a:r>
          </a:p>
          <a:p>
            <a:pPr lvl="1" eaLnBrk="1" hangingPunct="1">
              <a:lnSpc>
                <a:spcPct val="90000"/>
              </a:lnSpc>
              <a:buFontTx/>
              <a:buNone/>
            </a:pPr>
            <a:endParaRPr lang="en-US" dirty="0"/>
          </a:p>
          <a:p>
            <a:pPr eaLnBrk="1" hangingPunct="1">
              <a:lnSpc>
                <a:spcPct val="90000"/>
              </a:lnSpc>
            </a:pPr>
            <a:r>
              <a:rPr lang="en-US" dirty="0"/>
              <a:t>This leads to the nominal bunch train parameters:</a:t>
            </a:r>
          </a:p>
          <a:p>
            <a:pPr lvl="1" eaLnBrk="1" hangingPunct="1">
              <a:lnSpc>
                <a:spcPct val="90000"/>
              </a:lnSpc>
              <a:buFontTx/>
              <a:buNone/>
            </a:pPr>
            <a:r>
              <a:rPr lang="en-US" dirty="0" err="1">
                <a:ea typeface="Arial" charset="0"/>
                <a:cs typeface="Arial" charset="0"/>
              </a:rPr>
              <a:t>n</a:t>
            </a:r>
            <a:r>
              <a:rPr lang="en-US" baseline="-25000" dirty="0" err="1">
                <a:ea typeface="Arial" charset="0"/>
                <a:cs typeface="Arial" charset="0"/>
              </a:rPr>
              <a:t>b</a:t>
            </a:r>
            <a:r>
              <a:rPr lang="en-US" baseline="-25000" dirty="0">
                <a:ea typeface="Arial" charset="0"/>
                <a:cs typeface="Arial" charset="0"/>
              </a:rPr>
              <a:t> </a:t>
            </a:r>
            <a:r>
              <a:rPr lang="en-US" dirty="0">
                <a:ea typeface="Arial" charset="0"/>
                <a:cs typeface="Arial" charset="0"/>
              </a:rPr>
              <a:t>= 2625</a:t>
            </a:r>
            <a:r>
              <a:rPr lang="en-US" dirty="0" smtClean="0">
                <a:ea typeface="Arial" charset="0"/>
                <a:cs typeface="Arial" charset="0"/>
              </a:rPr>
              <a:t> </a:t>
            </a:r>
            <a:r>
              <a:rPr lang="en-US" dirty="0" smtClean="0">
                <a:solidFill>
                  <a:srgbClr val="FF0000"/>
                </a:solidFill>
              </a:rPr>
              <a:t>(</a:t>
            </a:r>
            <a:r>
              <a:rPr lang="en-US" sz="2000" dirty="0" smtClean="0">
                <a:solidFill>
                  <a:srgbClr val="FF0000"/>
                </a:solidFill>
                <a:latin typeface="Wingdings 3" charset="2"/>
              </a:rPr>
              <a:t>a</a:t>
            </a:r>
            <a:r>
              <a:rPr lang="en-US" dirty="0" smtClean="0">
                <a:solidFill>
                  <a:srgbClr val="FF0000"/>
                </a:solidFill>
              </a:rPr>
              <a:t>1312) </a:t>
            </a:r>
            <a:r>
              <a:rPr lang="en-US" dirty="0" smtClean="0">
                <a:ea typeface="Arial" charset="0"/>
                <a:cs typeface="Arial" charset="0"/>
              </a:rPr>
              <a:t>bunches </a:t>
            </a:r>
            <a:r>
              <a:rPr lang="en-US" dirty="0">
                <a:ea typeface="Arial" charset="0"/>
                <a:cs typeface="Arial" charset="0"/>
              </a:rPr>
              <a:t>per pulse</a:t>
            </a:r>
          </a:p>
          <a:p>
            <a:pPr lvl="1" eaLnBrk="1" hangingPunct="1">
              <a:lnSpc>
                <a:spcPct val="90000"/>
              </a:lnSpc>
              <a:buFontTx/>
              <a:buNone/>
            </a:pPr>
            <a:r>
              <a:rPr lang="en-US" dirty="0" err="1">
                <a:latin typeface="Symbol" charset="2"/>
                <a:ea typeface="Arial" charset="0"/>
                <a:cs typeface="Arial" charset="0"/>
              </a:rPr>
              <a:t>D</a:t>
            </a:r>
            <a:r>
              <a:rPr lang="en-US" dirty="0" err="1">
                <a:ea typeface="Arial" charset="0"/>
                <a:cs typeface="Arial" charset="0"/>
              </a:rPr>
              <a:t>t</a:t>
            </a:r>
            <a:r>
              <a:rPr lang="en-US" baseline="-25000" dirty="0" err="1">
                <a:ea typeface="Arial" charset="0"/>
                <a:cs typeface="Arial" charset="0"/>
              </a:rPr>
              <a:t>b</a:t>
            </a:r>
            <a:r>
              <a:rPr lang="en-US" dirty="0">
                <a:ea typeface="Arial" charset="0"/>
                <a:cs typeface="Arial" charset="0"/>
              </a:rPr>
              <a:t> ~ 380 ns</a:t>
            </a:r>
            <a:r>
              <a:rPr lang="en-US" dirty="0" smtClean="0">
                <a:ea typeface="Arial" charset="0"/>
                <a:cs typeface="Arial" charset="0"/>
              </a:rPr>
              <a:t> </a:t>
            </a:r>
            <a:r>
              <a:rPr lang="en-US" dirty="0" smtClean="0">
                <a:solidFill>
                  <a:srgbClr val="FF0000"/>
                </a:solidFill>
              </a:rPr>
              <a:t>(</a:t>
            </a:r>
            <a:r>
              <a:rPr lang="en-US" sz="2000" dirty="0" smtClean="0">
                <a:solidFill>
                  <a:srgbClr val="FF0000"/>
                </a:solidFill>
                <a:latin typeface="Wingdings 3" charset="2"/>
              </a:rPr>
              <a:t>a</a:t>
            </a:r>
            <a:r>
              <a:rPr lang="en-US" dirty="0" smtClean="0">
                <a:solidFill>
                  <a:srgbClr val="FF0000"/>
                </a:solidFill>
              </a:rPr>
              <a:t>554 ns) </a:t>
            </a:r>
            <a:r>
              <a:rPr lang="en-US" dirty="0" smtClean="0">
                <a:ea typeface="Arial" charset="0"/>
                <a:cs typeface="Arial" charset="0"/>
              </a:rPr>
              <a:t>for </a:t>
            </a:r>
            <a:r>
              <a:rPr lang="en-US" dirty="0">
                <a:ea typeface="Arial" charset="0"/>
                <a:cs typeface="Arial" charset="0"/>
              </a:rPr>
              <a:t>uniform loading through pulse</a:t>
            </a:r>
          </a:p>
          <a:p>
            <a:pPr eaLnBrk="1" hangingPunct="1">
              <a:lnSpc>
                <a:spcPct val="90000"/>
              </a:lnSpc>
            </a:pPr>
            <a:r>
              <a:rPr lang="en-US" dirty="0">
                <a:ea typeface="Arial" charset="0"/>
                <a:cs typeface="Arial" charset="0"/>
              </a:rPr>
              <a:t>The resulting collision rate at the IP is then</a:t>
            </a:r>
          </a:p>
          <a:p>
            <a:pPr lvl="1" eaLnBrk="1" hangingPunct="1">
              <a:lnSpc>
                <a:spcPct val="90000"/>
              </a:lnSpc>
              <a:buFontTx/>
              <a:buNone/>
            </a:pPr>
            <a:r>
              <a:rPr lang="en-US" dirty="0" err="1">
                <a:latin typeface="Lucida Calligraphy" charset="0"/>
                <a:ea typeface="Arial" charset="0"/>
                <a:cs typeface="Arial" charset="0"/>
              </a:rPr>
              <a:t>f</a:t>
            </a:r>
            <a:r>
              <a:rPr lang="en-US" baseline="-25000" dirty="0" err="1">
                <a:ea typeface="Arial" charset="0"/>
                <a:cs typeface="Arial" charset="0"/>
              </a:rPr>
              <a:t>coll</a:t>
            </a:r>
            <a:r>
              <a:rPr lang="en-US" dirty="0">
                <a:ea typeface="Arial" charset="0"/>
                <a:cs typeface="Arial" charset="0"/>
              </a:rPr>
              <a:t> = 13.1 </a:t>
            </a:r>
            <a:r>
              <a:rPr lang="en-US" dirty="0" smtClean="0">
                <a:ea typeface="Arial" charset="0"/>
                <a:cs typeface="Arial" charset="0"/>
              </a:rPr>
              <a:t>kHz </a:t>
            </a:r>
            <a:r>
              <a:rPr lang="en-US" dirty="0" smtClean="0">
                <a:solidFill>
                  <a:srgbClr val="FF0000"/>
                </a:solidFill>
              </a:rPr>
              <a:t>(</a:t>
            </a:r>
            <a:r>
              <a:rPr lang="en-US" sz="1800" dirty="0" smtClean="0">
                <a:solidFill>
                  <a:srgbClr val="FF0000"/>
                </a:solidFill>
                <a:latin typeface="Wingdings 3" charset="2"/>
              </a:rPr>
              <a:t>a</a:t>
            </a:r>
            <a:r>
              <a:rPr lang="en-US" dirty="0" smtClean="0">
                <a:solidFill>
                  <a:srgbClr val="FF0000"/>
                </a:solidFill>
              </a:rPr>
              <a:t>7 kHz) </a:t>
            </a:r>
            <a:endParaRPr lang="en-US" dirty="0" smtClean="0">
              <a:ea typeface="Arial" charset="0"/>
              <a:cs typeface="Arial" charset="0"/>
            </a:endParaRPr>
          </a:p>
          <a:p>
            <a:pPr eaLnBrk="1" hangingPunct="1">
              <a:lnSpc>
                <a:spcPct val="90000"/>
              </a:lnSpc>
            </a:pPr>
            <a:r>
              <a:rPr lang="en-US" dirty="0">
                <a:ea typeface="Arial" charset="0"/>
                <a:cs typeface="Arial" charset="0"/>
              </a:rPr>
              <a:t>consistent with the target luminosity.  The 5 Hz repetition rate places the primary constraint on the DR damping times.  In order for the bunches in each pulse to experience 8 full damping cycles, a transverse damping time of ≤25 ms is required.</a:t>
            </a:r>
            <a:endParaRPr lang="en-US" dirty="0"/>
          </a:p>
        </p:txBody>
      </p:sp>
      <p:sp>
        <p:nvSpPr>
          <p:cNvPr id="32775" name="AutoShape 4"/>
          <p:cNvSpPr>
            <a:spLocks/>
          </p:cNvSpPr>
          <p:nvPr/>
        </p:nvSpPr>
        <p:spPr bwMode="auto">
          <a:xfrm>
            <a:off x="5937904" y="1788160"/>
            <a:ext cx="320040" cy="650240"/>
          </a:xfrm>
          <a:prstGeom prst="rightBrace">
            <a:avLst>
              <a:gd name="adj1" fmla="val 16667"/>
              <a:gd name="adj2" fmla="val 50000"/>
            </a:avLst>
          </a:prstGeom>
          <a:noFill/>
          <a:ln w="9525">
            <a:solidFill>
              <a:srgbClr val="CC0000"/>
            </a:solidFill>
            <a:round/>
            <a:headEnd/>
            <a:tailEnd/>
          </a:ln>
        </p:spPr>
        <p:txBody>
          <a:bodyPr wrap="none" lIns="96644" tIns="48322" rIns="96644" bIns="48322" anchor="ctr">
            <a:prstTxWarp prst="textNoShape">
              <a:avLst/>
            </a:prstTxWarp>
          </a:bodyPr>
          <a:lstStyle/>
          <a:p>
            <a:endParaRPr lang="en-US"/>
          </a:p>
        </p:txBody>
      </p:sp>
      <p:sp>
        <p:nvSpPr>
          <p:cNvPr id="32776" name="Text Box 5"/>
          <p:cNvSpPr txBox="1">
            <a:spLocks noChangeArrowheads="1"/>
          </p:cNvSpPr>
          <p:nvPr/>
        </p:nvSpPr>
        <p:spPr bwMode="auto">
          <a:xfrm>
            <a:off x="6391296" y="1913468"/>
            <a:ext cx="2288881" cy="426774"/>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solidFill>
                  <a:srgbClr val="CC0000"/>
                </a:solidFill>
              </a:rPr>
              <a:t>RF power system</a:t>
            </a:r>
          </a:p>
        </p:txBody>
      </p:sp>
      <p:sp>
        <p:nvSpPr>
          <p:cNvPr id="32777" name="AutoShape 6"/>
          <p:cNvSpPr>
            <a:spLocks/>
          </p:cNvSpPr>
          <p:nvPr/>
        </p:nvSpPr>
        <p:spPr bwMode="auto">
          <a:xfrm>
            <a:off x="5937904" y="2536616"/>
            <a:ext cx="320040" cy="389467"/>
          </a:xfrm>
          <a:prstGeom prst="rightBrace">
            <a:avLst>
              <a:gd name="adj1" fmla="val 9983"/>
              <a:gd name="adj2" fmla="val 50000"/>
            </a:avLst>
          </a:prstGeom>
          <a:noFill/>
          <a:ln w="9525">
            <a:solidFill>
              <a:srgbClr val="CC0000"/>
            </a:solidFill>
            <a:round/>
            <a:headEnd/>
            <a:tailEnd/>
          </a:ln>
        </p:spPr>
        <p:txBody>
          <a:bodyPr wrap="none" lIns="96644" tIns="48322" rIns="96644" bIns="48322" anchor="ctr">
            <a:prstTxWarp prst="textNoShape">
              <a:avLst/>
            </a:prstTxWarp>
          </a:bodyPr>
          <a:lstStyle/>
          <a:p>
            <a:endParaRPr lang="en-US"/>
          </a:p>
        </p:txBody>
      </p:sp>
      <p:sp>
        <p:nvSpPr>
          <p:cNvPr id="32778" name="Text Box 7"/>
          <p:cNvSpPr txBox="1">
            <a:spLocks noChangeArrowheads="1"/>
          </p:cNvSpPr>
          <p:nvPr/>
        </p:nvSpPr>
        <p:spPr bwMode="auto">
          <a:xfrm>
            <a:off x="6417964" y="2519683"/>
            <a:ext cx="1973580" cy="423333"/>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solidFill>
                  <a:srgbClr val="CC0000"/>
                </a:solidFill>
              </a:rPr>
              <a:t>Cryogenic load</a:t>
            </a:r>
          </a:p>
        </p:txBody>
      </p:sp>
      <p:sp>
        <p:nvSpPr>
          <p:cNvPr id="32779" name="Text Box 8"/>
          <p:cNvSpPr txBox="1">
            <a:spLocks noChangeArrowheads="1"/>
          </p:cNvSpPr>
          <p:nvPr/>
        </p:nvSpPr>
        <p:spPr bwMode="auto">
          <a:xfrm>
            <a:off x="6337955" y="1381763"/>
            <a:ext cx="2348845" cy="426774"/>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u="sng" dirty="0">
                <a:solidFill>
                  <a:srgbClr val="CC0000"/>
                </a:solidFill>
              </a:rPr>
              <a:t>Primary Limitation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5" name="Date Placeholder 4"/>
          <p:cNvSpPr>
            <a:spLocks noGrp="1"/>
          </p:cNvSpPr>
          <p:nvPr>
            <p:ph type="dt" sz="quarter" idx="10"/>
          </p:nvPr>
        </p:nvSpPr>
        <p:spPr>
          <a:noFill/>
        </p:spPr>
        <p:txBody>
          <a:bodyPr/>
          <a:lstStyle/>
          <a:p>
            <a:r>
              <a:rPr lang="en-US" smtClean="0"/>
              <a:t>October 31, 2010</a:t>
            </a:r>
            <a:endParaRPr lang="en-US"/>
          </a:p>
        </p:txBody>
      </p:sp>
      <p:sp>
        <p:nvSpPr>
          <p:cNvPr id="33796"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33797" name="Slide Number Placeholder 6"/>
          <p:cNvSpPr>
            <a:spLocks noGrp="1"/>
          </p:cNvSpPr>
          <p:nvPr>
            <p:ph type="sldNum" sz="quarter" idx="12"/>
          </p:nvPr>
        </p:nvSpPr>
        <p:spPr>
          <a:noFill/>
        </p:spPr>
        <p:txBody>
          <a:bodyPr/>
          <a:lstStyle/>
          <a:p>
            <a:fld id="{35C03612-B9F3-EC4F-B95D-7634DBB87ECB}" type="slidenum">
              <a:rPr lang="en-US" smtClean="0"/>
              <a:pPr/>
              <a:t>17</a:t>
            </a:fld>
            <a:endParaRPr lang="en-US" smtClean="0"/>
          </a:p>
        </p:txBody>
      </p:sp>
      <p:sp>
        <p:nvSpPr>
          <p:cNvPr id="33798" name="Oval 160"/>
          <p:cNvSpPr>
            <a:spLocks noChangeAspect="1" noChangeArrowheads="1"/>
          </p:cNvSpPr>
          <p:nvPr/>
        </p:nvSpPr>
        <p:spPr bwMode="auto">
          <a:xfrm>
            <a:off x="7715966" y="4157134"/>
            <a:ext cx="1325165" cy="1346199"/>
          </a:xfrm>
          <a:prstGeom prst="ellipse">
            <a:avLst/>
          </a:prstGeom>
          <a:noFill/>
          <a:ln w="9525">
            <a:solidFill>
              <a:schemeClr val="tx1"/>
            </a:solidFill>
            <a:round/>
            <a:headEnd/>
            <a:tailEnd/>
          </a:ln>
        </p:spPr>
        <p:txBody>
          <a:bodyPr wrap="none" lIns="96644" tIns="48322" rIns="96644" bIns="48322" anchor="ctr">
            <a:prstTxWarp prst="textNoShape">
              <a:avLst/>
            </a:prstTxWarp>
          </a:bodyPr>
          <a:lstStyle/>
          <a:p>
            <a:endParaRPr lang="en-US"/>
          </a:p>
        </p:txBody>
      </p:sp>
      <p:sp>
        <p:nvSpPr>
          <p:cNvPr id="33799" name="Oval 180"/>
          <p:cNvSpPr>
            <a:spLocks noChangeArrowheads="1"/>
          </p:cNvSpPr>
          <p:nvPr/>
        </p:nvSpPr>
        <p:spPr bwMode="auto">
          <a:xfrm rot="10200000">
            <a:off x="8454390" y="5445760"/>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grpSp>
        <p:nvGrpSpPr>
          <p:cNvPr id="33800" name="Group 67"/>
          <p:cNvGrpSpPr>
            <a:grpSpLocks/>
          </p:cNvGrpSpPr>
          <p:nvPr/>
        </p:nvGrpSpPr>
        <p:grpSpPr bwMode="auto">
          <a:xfrm>
            <a:off x="880110" y="5454227"/>
            <a:ext cx="7440930" cy="81280"/>
            <a:chOff x="528" y="3961"/>
            <a:chExt cx="4464" cy="48"/>
          </a:xfrm>
        </p:grpSpPr>
        <p:sp>
          <p:nvSpPr>
            <p:cNvPr id="33884" name="Line 9"/>
            <p:cNvSpPr>
              <a:spLocks noChangeShapeType="1"/>
            </p:cNvSpPr>
            <p:nvPr/>
          </p:nvSpPr>
          <p:spPr bwMode="auto">
            <a:xfrm>
              <a:off x="528" y="3984"/>
              <a:ext cx="4464" cy="0"/>
            </a:xfrm>
            <a:prstGeom prst="line">
              <a:avLst/>
            </a:prstGeom>
            <a:noFill/>
            <a:ln w="9525">
              <a:solidFill>
                <a:schemeClr val="tx1"/>
              </a:solidFill>
              <a:round/>
              <a:headEnd type="triangle" w="med" len="med"/>
              <a:tailEnd/>
            </a:ln>
          </p:spPr>
          <p:txBody>
            <a:bodyPr>
              <a:prstTxWarp prst="textNoShape">
                <a:avLst/>
              </a:prstTxWarp>
            </a:bodyPr>
            <a:lstStyle/>
            <a:p>
              <a:endParaRPr lang="en-US"/>
            </a:p>
          </p:txBody>
        </p:sp>
        <p:sp>
          <p:nvSpPr>
            <p:cNvPr id="33885" name="Oval 54"/>
            <p:cNvSpPr>
              <a:spLocks noChangeArrowheads="1"/>
            </p:cNvSpPr>
            <p:nvPr/>
          </p:nvSpPr>
          <p:spPr bwMode="auto">
            <a:xfrm>
              <a:off x="768"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86" name="Oval 55"/>
            <p:cNvSpPr>
              <a:spLocks noChangeArrowheads="1"/>
            </p:cNvSpPr>
            <p:nvPr/>
          </p:nvSpPr>
          <p:spPr bwMode="auto">
            <a:xfrm>
              <a:off x="1440"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87" name="Oval 56"/>
            <p:cNvSpPr>
              <a:spLocks noChangeArrowheads="1"/>
            </p:cNvSpPr>
            <p:nvPr/>
          </p:nvSpPr>
          <p:spPr bwMode="auto">
            <a:xfrm>
              <a:off x="2112"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88" name="Oval 57"/>
            <p:cNvSpPr>
              <a:spLocks noChangeArrowheads="1"/>
            </p:cNvSpPr>
            <p:nvPr/>
          </p:nvSpPr>
          <p:spPr bwMode="auto">
            <a:xfrm>
              <a:off x="2784"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89" name="Oval 58"/>
            <p:cNvSpPr>
              <a:spLocks noChangeArrowheads="1"/>
            </p:cNvSpPr>
            <p:nvPr/>
          </p:nvSpPr>
          <p:spPr bwMode="auto">
            <a:xfrm>
              <a:off x="3456"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90" name="Oval 59"/>
            <p:cNvSpPr>
              <a:spLocks noChangeArrowheads="1"/>
            </p:cNvSpPr>
            <p:nvPr/>
          </p:nvSpPr>
          <p:spPr bwMode="auto">
            <a:xfrm>
              <a:off x="4128"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sp>
          <p:nvSpPr>
            <p:cNvPr id="33891" name="Oval 60"/>
            <p:cNvSpPr>
              <a:spLocks noChangeArrowheads="1"/>
            </p:cNvSpPr>
            <p:nvPr/>
          </p:nvSpPr>
          <p:spPr bwMode="auto">
            <a:xfrm>
              <a:off x="4800" y="3961"/>
              <a:ext cx="48" cy="48"/>
            </a:xfrm>
            <a:prstGeom prst="ellipse">
              <a:avLst/>
            </a:prstGeom>
            <a:solidFill>
              <a:schemeClr val="accent2"/>
            </a:solidFill>
            <a:ln w="9525">
              <a:solidFill>
                <a:schemeClr val="accent2"/>
              </a:solidFill>
              <a:round/>
              <a:headEnd/>
              <a:tailEnd/>
            </a:ln>
          </p:spPr>
          <p:txBody>
            <a:bodyPr wrap="none" anchor="ctr">
              <a:prstTxWarp prst="textNoShape">
                <a:avLst/>
              </a:prstTxWarp>
            </a:bodyPr>
            <a:lstStyle/>
            <a:p>
              <a:endParaRPr lang="en-US"/>
            </a:p>
          </p:txBody>
        </p:sp>
      </p:grpSp>
      <p:sp>
        <p:nvSpPr>
          <p:cNvPr id="33801" name="Rectangle 3"/>
          <p:cNvSpPr>
            <a:spLocks noGrp="1" noChangeArrowheads="1"/>
          </p:cNvSpPr>
          <p:nvPr>
            <p:ph type="body" sz="half" idx="1"/>
          </p:nvPr>
        </p:nvSpPr>
        <p:spPr>
          <a:xfrm>
            <a:off x="240030" y="650240"/>
            <a:ext cx="9121140" cy="6366933"/>
          </a:xfrm>
        </p:spPr>
        <p:txBody>
          <a:bodyPr/>
          <a:lstStyle/>
          <a:p>
            <a:pPr eaLnBrk="1" hangingPunct="1">
              <a:lnSpc>
                <a:spcPct val="90000"/>
              </a:lnSpc>
            </a:pPr>
            <a:r>
              <a:rPr lang="en-US" sz="2100" dirty="0"/>
              <a:t>From the discussion on the preceding page, we can now see </a:t>
            </a:r>
          </a:p>
          <a:p>
            <a:pPr eaLnBrk="1" hangingPunct="1">
              <a:lnSpc>
                <a:spcPct val="90000"/>
              </a:lnSpc>
            </a:pPr>
            <a:r>
              <a:rPr lang="en-US" sz="2100" dirty="0"/>
              <a:t>the basic bunch train structure</a:t>
            </a:r>
          </a:p>
          <a:p>
            <a:pPr lvl="1" eaLnBrk="1" hangingPunct="1">
              <a:lnSpc>
                <a:spcPct val="90000"/>
              </a:lnSpc>
              <a:buFontTx/>
              <a:buNone/>
            </a:pPr>
            <a:r>
              <a:rPr lang="en-US" sz="1900" dirty="0"/>
              <a:t>1 </a:t>
            </a:r>
            <a:r>
              <a:rPr lang="en-US" sz="1900" dirty="0" err="1"/>
              <a:t>msec</a:t>
            </a:r>
            <a:r>
              <a:rPr lang="en-US" sz="1900" dirty="0"/>
              <a:t> pulse</a:t>
            </a:r>
          </a:p>
          <a:p>
            <a:pPr lvl="1" eaLnBrk="1" hangingPunct="1">
              <a:lnSpc>
                <a:spcPct val="90000"/>
              </a:lnSpc>
              <a:buFontTx/>
              <a:buNone/>
            </a:pPr>
            <a:r>
              <a:rPr lang="en-US" sz="1900" dirty="0"/>
              <a:t>~3000 uniformly spaced </a:t>
            </a:r>
            <a:r>
              <a:rPr lang="en-US" sz="1900" dirty="0" smtClean="0"/>
              <a:t>bunches </a:t>
            </a:r>
            <a:r>
              <a:rPr lang="en-US" sz="1900" dirty="0" smtClean="0">
                <a:solidFill>
                  <a:srgbClr val="FF0000"/>
                </a:solidFill>
              </a:rPr>
              <a:t>(</a:t>
            </a:r>
            <a:r>
              <a:rPr lang="en-US" sz="1900" dirty="0" smtClean="0">
                <a:solidFill>
                  <a:srgbClr val="FF0000"/>
                </a:solidFill>
                <a:latin typeface="Wingdings 3" charset="2"/>
              </a:rPr>
              <a:t>a</a:t>
            </a:r>
            <a:r>
              <a:rPr lang="en-US" sz="1900" dirty="0" smtClean="0">
                <a:solidFill>
                  <a:srgbClr val="FF0000"/>
                </a:solidFill>
              </a:rPr>
              <a:t>1312) </a:t>
            </a:r>
            <a:endParaRPr lang="en-US" sz="1900" dirty="0" smtClean="0"/>
          </a:p>
          <a:p>
            <a:pPr lvl="1" eaLnBrk="1" hangingPunct="1">
              <a:lnSpc>
                <a:spcPct val="90000"/>
              </a:lnSpc>
              <a:buFontTx/>
              <a:buNone/>
            </a:pPr>
            <a:r>
              <a:rPr lang="en-US" sz="1900" dirty="0"/>
              <a:t>~350 ns between </a:t>
            </a:r>
            <a:r>
              <a:rPr lang="en-US" sz="1900" dirty="0" smtClean="0"/>
              <a:t>bunches </a:t>
            </a:r>
            <a:r>
              <a:rPr lang="en-US" sz="1900" dirty="0" smtClean="0">
                <a:solidFill>
                  <a:srgbClr val="FF0000"/>
                </a:solidFill>
              </a:rPr>
              <a:t>(</a:t>
            </a:r>
            <a:r>
              <a:rPr lang="en-US" sz="1900" dirty="0" smtClean="0">
                <a:solidFill>
                  <a:srgbClr val="FF0000"/>
                </a:solidFill>
                <a:latin typeface="Wingdings 3" charset="2"/>
              </a:rPr>
              <a:t>a</a:t>
            </a:r>
            <a:r>
              <a:rPr lang="en-US" sz="1900" dirty="0" smtClean="0">
                <a:solidFill>
                  <a:srgbClr val="FF0000"/>
                </a:solidFill>
              </a:rPr>
              <a:t>554 ns)		     </a:t>
            </a:r>
            <a:r>
              <a:rPr lang="en-US" sz="2000" dirty="0" smtClean="0">
                <a:solidFill>
                  <a:srgbClr val="FF0000"/>
                </a:solidFill>
              </a:rPr>
              <a:t> </a:t>
            </a:r>
            <a:r>
              <a:rPr lang="en-US" sz="1900" dirty="0" smtClean="0">
                <a:solidFill>
                  <a:srgbClr val="FF0000"/>
                </a:solidFill>
              </a:rPr>
              <a:t>(TDR </a:t>
            </a:r>
            <a:r>
              <a:rPr lang="en-US" sz="1900" dirty="0" smtClean="0">
                <a:solidFill>
                  <a:srgbClr val="FF0000"/>
                </a:solidFill>
                <a:latin typeface="Wingdings 3" charset="2"/>
              </a:rPr>
              <a:t>a</a:t>
            </a:r>
            <a:r>
              <a:rPr lang="en-US" sz="1900" dirty="0" smtClean="0">
                <a:solidFill>
                  <a:srgbClr val="FF0000"/>
                </a:solidFill>
              </a:rPr>
              <a:t> 220 km)</a:t>
            </a:r>
            <a:r>
              <a:rPr lang="en-US" sz="2000" dirty="0" smtClean="0">
                <a:solidFill>
                  <a:srgbClr val="FF0000"/>
                </a:solidFill>
              </a:rPr>
              <a:t> </a:t>
            </a:r>
            <a:endParaRPr lang="en-US" sz="1900" dirty="0" smtClean="0"/>
          </a:p>
          <a:p>
            <a:pPr eaLnBrk="1" hangingPunct="1">
              <a:lnSpc>
                <a:spcPct val="90000"/>
              </a:lnSpc>
            </a:pPr>
            <a:r>
              <a:rPr lang="en-US" sz="2100" dirty="0">
                <a:solidFill>
                  <a:srgbClr val="FF0000"/>
                </a:solidFill>
                <a:latin typeface="Wingdings 3" charset="2"/>
              </a:rPr>
              <a:t>a</a:t>
            </a:r>
            <a:r>
              <a:rPr lang="en-US" sz="2100" dirty="0">
                <a:solidFill>
                  <a:srgbClr val="FF0000"/>
                </a:solidFill>
              </a:rPr>
              <a:t> </a:t>
            </a:r>
          </a:p>
          <a:p>
            <a:pPr eaLnBrk="1" hangingPunct="1">
              <a:lnSpc>
                <a:spcPct val="90000"/>
              </a:lnSpc>
            </a:pPr>
            <a:endParaRPr lang="en-US" sz="800" dirty="0"/>
          </a:p>
          <a:p>
            <a:pPr eaLnBrk="1" hangingPunct="1">
              <a:lnSpc>
                <a:spcPct val="90000"/>
              </a:lnSpc>
            </a:pPr>
            <a:r>
              <a:rPr lang="en-US" sz="2100" dirty="0"/>
              <a:t>Thus, the damping rings must act as a </a:t>
            </a:r>
            <a:r>
              <a:rPr lang="en-US" sz="2100" i="1" dirty="0"/>
              <a:t>reservoir</a:t>
            </a:r>
            <a:r>
              <a:rPr lang="en-US" sz="2100" dirty="0"/>
              <a:t> to store the full train.  Because we cannot afford to build a 300+ km ring, we must </a:t>
            </a:r>
            <a:r>
              <a:rPr lang="en-US" sz="2100" i="1" dirty="0"/>
              <a:t>fold</a:t>
            </a:r>
            <a:r>
              <a:rPr lang="en-US" sz="2100" dirty="0"/>
              <a:t> the long bunch train into a much shorter ring </a:t>
            </a:r>
            <a:r>
              <a:rPr lang="en-US" sz="2100" dirty="0">
                <a:latin typeface="Wingdings 3" charset="2"/>
              </a:rPr>
              <a:t>a</a:t>
            </a:r>
            <a:r>
              <a:rPr lang="en-US" sz="2100" dirty="0"/>
              <a:t> key trade-offs between bunch spacing and ring circumference.</a:t>
            </a:r>
          </a:p>
          <a:p>
            <a:pPr eaLnBrk="1" hangingPunct="1">
              <a:lnSpc>
                <a:spcPct val="90000"/>
              </a:lnSpc>
            </a:pPr>
            <a:endParaRPr lang="en-US" sz="2100" dirty="0"/>
          </a:p>
          <a:p>
            <a:pPr eaLnBrk="1" hangingPunct="1">
              <a:lnSpc>
                <a:spcPct val="90000"/>
              </a:lnSpc>
            </a:pPr>
            <a:endParaRPr lang="en-US" sz="2100" dirty="0"/>
          </a:p>
          <a:p>
            <a:pPr eaLnBrk="1" hangingPunct="1">
              <a:lnSpc>
                <a:spcPct val="90000"/>
              </a:lnSpc>
            </a:pPr>
            <a:endParaRPr lang="en-US" sz="2100" dirty="0"/>
          </a:p>
          <a:p>
            <a:pPr eaLnBrk="1" hangingPunct="1">
              <a:lnSpc>
                <a:spcPct val="90000"/>
              </a:lnSpc>
            </a:pPr>
            <a:endParaRPr lang="en-US" sz="2100" dirty="0"/>
          </a:p>
          <a:p>
            <a:pPr eaLnBrk="1" hangingPunct="1">
              <a:lnSpc>
                <a:spcPct val="90000"/>
              </a:lnSpc>
            </a:pPr>
            <a:endParaRPr lang="en-US" sz="800" dirty="0"/>
          </a:p>
          <a:p>
            <a:pPr eaLnBrk="1" hangingPunct="1">
              <a:lnSpc>
                <a:spcPct val="90000"/>
              </a:lnSpc>
            </a:pPr>
            <a:r>
              <a:rPr lang="en-US" sz="2100" dirty="0"/>
              <a:t>Note that</a:t>
            </a:r>
            <a:r>
              <a:rPr lang="en-US" sz="2100" dirty="0" smtClean="0"/>
              <a:t> (for the RDR baseline) there </a:t>
            </a:r>
            <a:r>
              <a:rPr lang="en-US" sz="2100" dirty="0"/>
              <a:t>will be significant overlap between the injection and extraction cycles:</a:t>
            </a:r>
          </a:p>
          <a:p>
            <a:pPr lvl="1" eaLnBrk="1" hangingPunct="1">
              <a:lnSpc>
                <a:spcPct val="90000"/>
              </a:lnSpc>
            </a:pPr>
            <a:r>
              <a:rPr lang="en-US" sz="1900" dirty="0"/>
              <a:t>Structure of machine</a:t>
            </a:r>
          </a:p>
          <a:p>
            <a:pPr lvl="1" eaLnBrk="1" hangingPunct="1">
              <a:lnSpc>
                <a:spcPct val="90000"/>
              </a:lnSpc>
            </a:pPr>
            <a:r>
              <a:rPr lang="en-US" sz="1900" dirty="0"/>
              <a:t>Maintain relatively constant beam loading</a:t>
            </a:r>
          </a:p>
        </p:txBody>
      </p:sp>
      <p:sp>
        <p:nvSpPr>
          <p:cNvPr id="33802" name="Oval 74"/>
          <p:cNvSpPr>
            <a:spLocks noChangeArrowheads="1"/>
          </p:cNvSpPr>
          <p:nvPr/>
        </p:nvSpPr>
        <p:spPr bwMode="auto">
          <a:xfrm rot="600000">
            <a:off x="7684294" y="414866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3" name="Oval 77"/>
          <p:cNvSpPr>
            <a:spLocks noChangeArrowheads="1"/>
          </p:cNvSpPr>
          <p:nvPr/>
        </p:nvSpPr>
        <p:spPr bwMode="auto">
          <a:xfrm rot="1200000">
            <a:off x="7680960" y="414866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4" name="Oval 80"/>
          <p:cNvSpPr>
            <a:spLocks noChangeArrowheads="1"/>
          </p:cNvSpPr>
          <p:nvPr/>
        </p:nvSpPr>
        <p:spPr bwMode="auto">
          <a:xfrm rot="1800000">
            <a:off x="7679294" y="4146974"/>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5" name="Oval 83"/>
          <p:cNvSpPr>
            <a:spLocks noChangeArrowheads="1"/>
          </p:cNvSpPr>
          <p:nvPr/>
        </p:nvSpPr>
        <p:spPr bwMode="auto">
          <a:xfrm rot="2400000">
            <a:off x="7677626" y="4145280"/>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6" name="Oval 86"/>
          <p:cNvSpPr>
            <a:spLocks noChangeArrowheads="1"/>
          </p:cNvSpPr>
          <p:nvPr/>
        </p:nvSpPr>
        <p:spPr bwMode="auto">
          <a:xfrm rot="3000000">
            <a:off x="7665165" y="415438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7" name="Oval 91"/>
          <p:cNvSpPr>
            <a:spLocks noChangeArrowheads="1"/>
          </p:cNvSpPr>
          <p:nvPr/>
        </p:nvSpPr>
        <p:spPr bwMode="auto">
          <a:xfrm rot="3600000">
            <a:off x="7663498" y="4152688"/>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8" name="Oval 94"/>
          <p:cNvSpPr>
            <a:spLocks noChangeArrowheads="1"/>
          </p:cNvSpPr>
          <p:nvPr/>
        </p:nvSpPr>
        <p:spPr bwMode="auto">
          <a:xfrm rot="4200000">
            <a:off x="7661831" y="4150996"/>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09" name="Oval 97"/>
          <p:cNvSpPr>
            <a:spLocks noChangeArrowheads="1"/>
          </p:cNvSpPr>
          <p:nvPr/>
        </p:nvSpPr>
        <p:spPr bwMode="auto">
          <a:xfrm rot="4800000">
            <a:off x="7661831" y="4147609"/>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10" name="Oval 8"/>
          <p:cNvSpPr>
            <a:spLocks noChangeArrowheads="1"/>
          </p:cNvSpPr>
          <p:nvPr/>
        </p:nvSpPr>
        <p:spPr bwMode="auto">
          <a:xfrm>
            <a:off x="7680960" y="4150361"/>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11" name="Oval 66"/>
          <p:cNvSpPr>
            <a:spLocks noChangeArrowheads="1"/>
          </p:cNvSpPr>
          <p:nvPr/>
        </p:nvSpPr>
        <p:spPr bwMode="auto">
          <a:xfrm>
            <a:off x="8321040" y="411818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2" name="Oval 75"/>
          <p:cNvSpPr>
            <a:spLocks noChangeArrowheads="1"/>
          </p:cNvSpPr>
          <p:nvPr/>
        </p:nvSpPr>
        <p:spPr bwMode="auto">
          <a:xfrm rot="540000">
            <a:off x="8441055" y="4126654"/>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3" name="Oval 78"/>
          <p:cNvSpPr>
            <a:spLocks noChangeArrowheads="1"/>
          </p:cNvSpPr>
          <p:nvPr/>
        </p:nvSpPr>
        <p:spPr bwMode="auto">
          <a:xfrm rot="1080000">
            <a:off x="8551069" y="4157134"/>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4" name="Oval 81"/>
          <p:cNvSpPr>
            <a:spLocks noChangeArrowheads="1"/>
          </p:cNvSpPr>
          <p:nvPr/>
        </p:nvSpPr>
        <p:spPr bwMode="auto">
          <a:xfrm rot="1620000">
            <a:off x="8656082" y="4206240"/>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5" name="Oval 84"/>
          <p:cNvSpPr>
            <a:spLocks noChangeArrowheads="1"/>
          </p:cNvSpPr>
          <p:nvPr/>
        </p:nvSpPr>
        <p:spPr bwMode="auto">
          <a:xfrm rot="2160000">
            <a:off x="8749427" y="4273973"/>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6" name="Oval 87"/>
          <p:cNvSpPr>
            <a:spLocks noChangeArrowheads="1"/>
          </p:cNvSpPr>
          <p:nvPr/>
        </p:nvSpPr>
        <p:spPr bwMode="auto">
          <a:xfrm rot="2700000">
            <a:off x="8828802" y="4355888"/>
            <a:ext cx="81280" cy="80010"/>
          </a:xfrm>
          <a:prstGeom prst="ellipse">
            <a:avLst/>
          </a:prstGeom>
          <a:solidFill>
            <a:srgbClr val="FF0000"/>
          </a:solidFill>
          <a:ln w="9525">
            <a:solidFill>
              <a:srgbClr val="FF0000"/>
            </a:solidFill>
            <a:round/>
            <a:headEnd/>
            <a:tailEnd/>
          </a:ln>
        </p:spPr>
        <p:txBody>
          <a:bodyPr wrap="none" lIns="96644" tIns="48322" rIns="96644" bIns="48322" anchor="ctr">
            <a:prstTxWarp prst="textNoShape">
              <a:avLst/>
            </a:prstTxWarp>
          </a:bodyPr>
          <a:lstStyle/>
          <a:p>
            <a:endParaRPr lang="en-US"/>
          </a:p>
        </p:txBody>
      </p:sp>
      <p:sp>
        <p:nvSpPr>
          <p:cNvPr id="33817" name="Oval 92"/>
          <p:cNvSpPr>
            <a:spLocks noChangeArrowheads="1"/>
          </p:cNvSpPr>
          <p:nvPr/>
        </p:nvSpPr>
        <p:spPr bwMode="auto">
          <a:xfrm rot="3240000">
            <a:off x="8895477" y="4452409"/>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8" name="Oval 95"/>
          <p:cNvSpPr>
            <a:spLocks noChangeArrowheads="1"/>
          </p:cNvSpPr>
          <p:nvPr/>
        </p:nvSpPr>
        <p:spPr bwMode="auto">
          <a:xfrm rot="3780000">
            <a:off x="8943816" y="4557396"/>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19" name="Oval 98"/>
          <p:cNvSpPr>
            <a:spLocks noChangeArrowheads="1"/>
          </p:cNvSpPr>
          <p:nvPr/>
        </p:nvSpPr>
        <p:spPr bwMode="auto">
          <a:xfrm rot="4320000">
            <a:off x="8973820" y="4669156"/>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20" name="Oval 182"/>
          <p:cNvSpPr>
            <a:spLocks noChangeArrowheads="1"/>
          </p:cNvSpPr>
          <p:nvPr/>
        </p:nvSpPr>
        <p:spPr bwMode="auto">
          <a:xfrm rot="-10200000">
            <a:off x="7699296" y="4121573"/>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1" name="Oval 183"/>
          <p:cNvSpPr>
            <a:spLocks noChangeArrowheads="1"/>
          </p:cNvSpPr>
          <p:nvPr/>
        </p:nvSpPr>
        <p:spPr bwMode="auto">
          <a:xfrm rot="-9600000">
            <a:off x="7702630" y="4121573"/>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2" name="Oval 184"/>
          <p:cNvSpPr>
            <a:spLocks noChangeArrowheads="1"/>
          </p:cNvSpPr>
          <p:nvPr/>
        </p:nvSpPr>
        <p:spPr bwMode="auto">
          <a:xfrm rot="-9000000">
            <a:off x="7704296" y="412326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3" name="Oval 185"/>
          <p:cNvSpPr>
            <a:spLocks noChangeArrowheads="1"/>
          </p:cNvSpPr>
          <p:nvPr/>
        </p:nvSpPr>
        <p:spPr bwMode="auto">
          <a:xfrm rot="-8400000">
            <a:off x="7705964" y="4124960"/>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4" name="Oval 186"/>
          <p:cNvSpPr>
            <a:spLocks noChangeArrowheads="1"/>
          </p:cNvSpPr>
          <p:nvPr/>
        </p:nvSpPr>
        <p:spPr bwMode="auto">
          <a:xfrm rot="-7800000">
            <a:off x="7696835" y="4137449"/>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5" name="Oval 187"/>
          <p:cNvSpPr>
            <a:spLocks noChangeArrowheads="1"/>
          </p:cNvSpPr>
          <p:nvPr/>
        </p:nvSpPr>
        <p:spPr bwMode="auto">
          <a:xfrm rot="-7200000">
            <a:off x="7698502" y="413914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6" name="Oval 188"/>
          <p:cNvSpPr>
            <a:spLocks noChangeArrowheads="1"/>
          </p:cNvSpPr>
          <p:nvPr/>
        </p:nvSpPr>
        <p:spPr bwMode="auto">
          <a:xfrm rot="-6600000">
            <a:off x="7700169" y="4140836"/>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7" name="Oval 189"/>
          <p:cNvSpPr>
            <a:spLocks noChangeArrowheads="1"/>
          </p:cNvSpPr>
          <p:nvPr/>
        </p:nvSpPr>
        <p:spPr bwMode="auto">
          <a:xfrm rot="-6000000">
            <a:off x="7700169" y="414422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8" name="Oval 190"/>
          <p:cNvSpPr>
            <a:spLocks noChangeArrowheads="1"/>
          </p:cNvSpPr>
          <p:nvPr/>
        </p:nvSpPr>
        <p:spPr bwMode="auto">
          <a:xfrm rot="10800000">
            <a:off x="7702630" y="4119881"/>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29" name="Oval 191"/>
          <p:cNvSpPr>
            <a:spLocks noChangeArrowheads="1"/>
          </p:cNvSpPr>
          <p:nvPr/>
        </p:nvSpPr>
        <p:spPr bwMode="auto">
          <a:xfrm rot="10800000">
            <a:off x="8342710" y="5452533"/>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0" name="Oval 192"/>
          <p:cNvSpPr>
            <a:spLocks noChangeArrowheads="1"/>
          </p:cNvSpPr>
          <p:nvPr/>
        </p:nvSpPr>
        <p:spPr bwMode="auto">
          <a:xfrm rot="-10200000">
            <a:off x="8222695" y="544406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1" name="Oval 193"/>
          <p:cNvSpPr>
            <a:spLocks noChangeArrowheads="1"/>
          </p:cNvSpPr>
          <p:nvPr/>
        </p:nvSpPr>
        <p:spPr bwMode="auto">
          <a:xfrm rot="-9600000">
            <a:off x="8112681" y="541358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2" name="Oval 195"/>
          <p:cNvSpPr>
            <a:spLocks noChangeArrowheads="1"/>
          </p:cNvSpPr>
          <p:nvPr/>
        </p:nvSpPr>
        <p:spPr bwMode="auto">
          <a:xfrm rot="-8400000">
            <a:off x="7914323" y="529674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3" name="Oval 196"/>
          <p:cNvSpPr>
            <a:spLocks noChangeArrowheads="1"/>
          </p:cNvSpPr>
          <p:nvPr/>
        </p:nvSpPr>
        <p:spPr bwMode="auto">
          <a:xfrm rot="-7800000">
            <a:off x="7833678" y="5216102"/>
            <a:ext cx="81280" cy="80010"/>
          </a:xfrm>
          <a:prstGeom prst="ellipse">
            <a:avLst/>
          </a:prstGeom>
          <a:solidFill>
            <a:srgbClr val="FF0000"/>
          </a:solidFill>
          <a:ln w="9525">
            <a:solidFill>
              <a:srgbClr val="FF0000"/>
            </a:solidFill>
            <a:round/>
            <a:headEnd/>
            <a:tailEnd/>
          </a:ln>
        </p:spPr>
        <p:txBody>
          <a:bodyPr wrap="none" lIns="96644" tIns="48322" rIns="96644" bIns="48322" anchor="ctr">
            <a:prstTxWarp prst="textNoShape">
              <a:avLst/>
            </a:prstTxWarp>
          </a:bodyPr>
          <a:lstStyle/>
          <a:p>
            <a:endParaRPr lang="en-US"/>
          </a:p>
        </p:txBody>
      </p:sp>
      <p:sp>
        <p:nvSpPr>
          <p:cNvPr id="33834" name="Oval 197"/>
          <p:cNvSpPr>
            <a:spLocks noChangeArrowheads="1"/>
          </p:cNvSpPr>
          <p:nvPr/>
        </p:nvSpPr>
        <p:spPr bwMode="auto">
          <a:xfrm rot="-7200000">
            <a:off x="7767003" y="5119582"/>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5" name="Oval 198"/>
          <p:cNvSpPr>
            <a:spLocks noChangeArrowheads="1"/>
          </p:cNvSpPr>
          <p:nvPr/>
        </p:nvSpPr>
        <p:spPr bwMode="auto">
          <a:xfrm rot="-6600000">
            <a:off x="7718664" y="5014596"/>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6" name="Oval 199"/>
          <p:cNvSpPr>
            <a:spLocks noChangeArrowheads="1"/>
          </p:cNvSpPr>
          <p:nvPr/>
        </p:nvSpPr>
        <p:spPr bwMode="auto">
          <a:xfrm rot="-6000000">
            <a:off x="7688660" y="4902836"/>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37" name="Oval 163"/>
          <p:cNvSpPr>
            <a:spLocks noChangeArrowheads="1"/>
          </p:cNvSpPr>
          <p:nvPr/>
        </p:nvSpPr>
        <p:spPr bwMode="auto">
          <a:xfrm rot="6000000">
            <a:off x="7675166" y="4145915"/>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38" name="Oval 164"/>
          <p:cNvSpPr>
            <a:spLocks noChangeArrowheads="1"/>
          </p:cNvSpPr>
          <p:nvPr/>
        </p:nvSpPr>
        <p:spPr bwMode="auto">
          <a:xfrm rot="6600000">
            <a:off x="7675166" y="4142528"/>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39" name="Oval 165"/>
          <p:cNvSpPr>
            <a:spLocks noChangeArrowheads="1"/>
          </p:cNvSpPr>
          <p:nvPr/>
        </p:nvSpPr>
        <p:spPr bwMode="auto">
          <a:xfrm rot="7200000">
            <a:off x="7676833" y="4140836"/>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0" name="Oval 166"/>
          <p:cNvSpPr>
            <a:spLocks noChangeArrowheads="1"/>
          </p:cNvSpPr>
          <p:nvPr/>
        </p:nvSpPr>
        <p:spPr bwMode="auto">
          <a:xfrm rot="7800000">
            <a:off x="7678500" y="413914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1" name="Oval 167"/>
          <p:cNvSpPr>
            <a:spLocks noChangeArrowheads="1"/>
          </p:cNvSpPr>
          <p:nvPr/>
        </p:nvSpPr>
        <p:spPr bwMode="auto">
          <a:xfrm rot="8400000">
            <a:off x="7690961" y="4126654"/>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2" name="Oval 168"/>
          <p:cNvSpPr>
            <a:spLocks noChangeArrowheads="1"/>
          </p:cNvSpPr>
          <p:nvPr/>
        </p:nvSpPr>
        <p:spPr bwMode="auto">
          <a:xfrm rot="9000000">
            <a:off x="7692629" y="4124960"/>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3" name="Oval 169"/>
          <p:cNvSpPr>
            <a:spLocks noChangeArrowheads="1"/>
          </p:cNvSpPr>
          <p:nvPr/>
        </p:nvSpPr>
        <p:spPr bwMode="auto">
          <a:xfrm rot="9600000">
            <a:off x="7694295" y="412326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4" name="Oval 170"/>
          <p:cNvSpPr>
            <a:spLocks noChangeArrowheads="1"/>
          </p:cNvSpPr>
          <p:nvPr/>
        </p:nvSpPr>
        <p:spPr bwMode="auto">
          <a:xfrm rot="10200000">
            <a:off x="7697629" y="412326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5" name="Oval 171"/>
          <p:cNvSpPr>
            <a:spLocks noChangeArrowheads="1"/>
          </p:cNvSpPr>
          <p:nvPr/>
        </p:nvSpPr>
        <p:spPr bwMode="auto">
          <a:xfrm rot="5400000">
            <a:off x="7673499" y="4142528"/>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46" name="Oval 172"/>
          <p:cNvSpPr>
            <a:spLocks noChangeArrowheads="1"/>
          </p:cNvSpPr>
          <p:nvPr/>
        </p:nvSpPr>
        <p:spPr bwMode="auto">
          <a:xfrm rot="4860000">
            <a:off x="8995490" y="4782608"/>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47" name="Oval 173"/>
          <p:cNvSpPr>
            <a:spLocks noChangeArrowheads="1"/>
          </p:cNvSpPr>
          <p:nvPr/>
        </p:nvSpPr>
        <p:spPr bwMode="auto">
          <a:xfrm rot="6000000">
            <a:off x="8987155" y="4904528"/>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48" name="Oval 174"/>
          <p:cNvSpPr>
            <a:spLocks noChangeArrowheads="1"/>
          </p:cNvSpPr>
          <p:nvPr/>
        </p:nvSpPr>
        <p:spPr bwMode="auto">
          <a:xfrm rot="6600000">
            <a:off x="8957151" y="5016288"/>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49" name="Oval 175"/>
          <p:cNvSpPr>
            <a:spLocks noChangeArrowheads="1"/>
          </p:cNvSpPr>
          <p:nvPr/>
        </p:nvSpPr>
        <p:spPr bwMode="auto">
          <a:xfrm rot="7200000">
            <a:off x="8908812" y="5122969"/>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50" name="Oval 176"/>
          <p:cNvSpPr>
            <a:spLocks noChangeArrowheads="1"/>
          </p:cNvSpPr>
          <p:nvPr/>
        </p:nvSpPr>
        <p:spPr bwMode="auto">
          <a:xfrm rot="7800000">
            <a:off x="8842137" y="5217796"/>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51" name="Oval 177"/>
          <p:cNvSpPr>
            <a:spLocks noChangeArrowheads="1"/>
          </p:cNvSpPr>
          <p:nvPr/>
        </p:nvSpPr>
        <p:spPr bwMode="auto">
          <a:xfrm rot="8400000">
            <a:off x="8762762" y="5298441"/>
            <a:ext cx="80010" cy="81280"/>
          </a:xfrm>
          <a:prstGeom prst="ellipse">
            <a:avLst/>
          </a:prstGeom>
          <a:solidFill>
            <a:srgbClr val="FF0000"/>
          </a:solidFill>
          <a:ln w="9525">
            <a:solidFill>
              <a:srgbClr val="FF0000"/>
            </a:solidFill>
            <a:round/>
            <a:headEnd/>
            <a:tailEnd/>
          </a:ln>
        </p:spPr>
        <p:txBody>
          <a:bodyPr wrap="none" lIns="96644" tIns="48322" rIns="96644" bIns="48322" anchor="ctr">
            <a:prstTxWarp prst="textNoShape">
              <a:avLst/>
            </a:prstTxWarp>
          </a:bodyPr>
          <a:lstStyle/>
          <a:p>
            <a:endParaRPr lang="en-US"/>
          </a:p>
        </p:txBody>
      </p:sp>
      <p:sp>
        <p:nvSpPr>
          <p:cNvPr id="33852" name="Oval 178"/>
          <p:cNvSpPr>
            <a:spLocks noChangeArrowheads="1"/>
          </p:cNvSpPr>
          <p:nvPr/>
        </p:nvSpPr>
        <p:spPr bwMode="auto">
          <a:xfrm rot="9000000">
            <a:off x="8667750" y="5366174"/>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53" name="Oval 179"/>
          <p:cNvSpPr>
            <a:spLocks noChangeArrowheads="1"/>
          </p:cNvSpPr>
          <p:nvPr/>
        </p:nvSpPr>
        <p:spPr bwMode="auto">
          <a:xfrm rot="9600000">
            <a:off x="8564404" y="5415280"/>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54" name="Oval 201"/>
          <p:cNvSpPr>
            <a:spLocks noChangeArrowheads="1"/>
          </p:cNvSpPr>
          <p:nvPr/>
        </p:nvSpPr>
        <p:spPr bwMode="auto">
          <a:xfrm rot="-4800000">
            <a:off x="7701836" y="414422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55" name="Oval 202"/>
          <p:cNvSpPr>
            <a:spLocks noChangeArrowheads="1"/>
          </p:cNvSpPr>
          <p:nvPr/>
        </p:nvSpPr>
        <p:spPr bwMode="auto">
          <a:xfrm rot="-4200000">
            <a:off x="7701836" y="4147609"/>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56" name="Oval 203"/>
          <p:cNvSpPr>
            <a:spLocks noChangeArrowheads="1"/>
          </p:cNvSpPr>
          <p:nvPr/>
        </p:nvSpPr>
        <p:spPr bwMode="auto">
          <a:xfrm rot="-3600000">
            <a:off x="7700169" y="4149302"/>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57" name="Oval 204"/>
          <p:cNvSpPr>
            <a:spLocks noChangeArrowheads="1"/>
          </p:cNvSpPr>
          <p:nvPr/>
        </p:nvSpPr>
        <p:spPr bwMode="auto">
          <a:xfrm rot="-3000000">
            <a:off x="7698502" y="4150996"/>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58" name="Oval 205"/>
          <p:cNvSpPr>
            <a:spLocks noChangeArrowheads="1"/>
          </p:cNvSpPr>
          <p:nvPr/>
        </p:nvSpPr>
        <p:spPr bwMode="auto">
          <a:xfrm rot="-2400000">
            <a:off x="7707630" y="4141893"/>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59" name="Oval 206"/>
          <p:cNvSpPr>
            <a:spLocks noChangeArrowheads="1"/>
          </p:cNvSpPr>
          <p:nvPr/>
        </p:nvSpPr>
        <p:spPr bwMode="auto">
          <a:xfrm rot="-1800000">
            <a:off x="7705964" y="4143587"/>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60" name="Oval 207"/>
          <p:cNvSpPr>
            <a:spLocks noChangeArrowheads="1"/>
          </p:cNvSpPr>
          <p:nvPr/>
        </p:nvSpPr>
        <p:spPr bwMode="auto">
          <a:xfrm rot="-1200000">
            <a:off x="7704296" y="4145280"/>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61" name="Oval 208"/>
          <p:cNvSpPr>
            <a:spLocks noChangeArrowheads="1"/>
          </p:cNvSpPr>
          <p:nvPr/>
        </p:nvSpPr>
        <p:spPr bwMode="auto">
          <a:xfrm rot="-600000">
            <a:off x="7700963" y="4145280"/>
            <a:ext cx="1360170" cy="138176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62" name="Oval 209"/>
          <p:cNvSpPr>
            <a:spLocks noChangeArrowheads="1"/>
          </p:cNvSpPr>
          <p:nvPr/>
        </p:nvSpPr>
        <p:spPr bwMode="auto">
          <a:xfrm rot="-5400000">
            <a:off x="7670165" y="4147609"/>
            <a:ext cx="1381760" cy="1360170"/>
          </a:xfrm>
          <a:prstGeom prst="ellipse">
            <a:avLst/>
          </a:prstGeom>
          <a:noFill/>
          <a:ln w="9525">
            <a:noFill/>
            <a:round/>
            <a:headEnd/>
            <a:tailEnd/>
          </a:ln>
        </p:spPr>
        <p:txBody>
          <a:bodyPr wrap="none" lIns="96644" tIns="48322" rIns="96644" bIns="48322" anchor="ctr">
            <a:prstTxWarp prst="textNoShape">
              <a:avLst/>
            </a:prstTxWarp>
          </a:bodyPr>
          <a:lstStyle/>
          <a:p>
            <a:endParaRPr lang="en-US"/>
          </a:p>
        </p:txBody>
      </p:sp>
      <p:sp>
        <p:nvSpPr>
          <p:cNvPr id="33863" name="Oval 210"/>
          <p:cNvSpPr>
            <a:spLocks noChangeArrowheads="1"/>
          </p:cNvSpPr>
          <p:nvPr/>
        </p:nvSpPr>
        <p:spPr bwMode="auto">
          <a:xfrm rot="-5400000">
            <a:off x="7681992" y="4787689"/>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4" name="Oval 211"/>
          <p:cNvSpPr>
            <a:spLocks noChangeArrowheads="1"/>
          </p:cNvSpPr>
          <p:nvPr/>
        </p:nvSpPr>
        <p:spPr bwMode="auto">
          <a:xfrm rot="-4800000">
            <a:off x="7690326" y="4665769"/>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5" name="Oval 212"/>
          <p:cNvSpPr>
            <a:spLocks noChangeArrowheads="1"/>
          </p:cNvSpPr>
          <p:nvPr/>
        </p:nvSpPr>
        <p:spPr bwMode="auto">
          <a:xfrm rot="-4200000">
            <a:off x="7720330" y="4554009"/>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6" name="Oval 213"/>
          <p:cNvSpPr>
            <a:spLocks noChangeArrowheads="1"/>
          </p:cNvSpPr>
          <p:nvPr/>
        </p:nvSpPr>
        <p:spPr bwMode="auto">
          <a:xfrm rot="-3600000">
            <a:off x="7768670" y="4447328"/>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7" name="Oval 214"/>
          <p:cNvSpPr>
            <a:spLocks noChangeArrowheads="1"/>
          </p:cNvSpPr>
          <p:nvPr/>
        </p:nvSpPr>
        <p:spPr bwMode="auto">
          <a:xfrm rot="-3000000">
            <a:off x="7835345" y="4352502"/>
            <a:ext cx="81280" cy="8001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8" name="Oval 216"/>
          <p:cNvSpPr>
            <a:spLocks noChangeArrowheads="1"/>
          </p:cNvSpPr>
          <p:nvPr/>
        </p:nvSpPr>
        <p:spPr bwMode="auto">
          <a:xfrm rot="-1800000">
            <a:off x="8011001" y="4202853"/>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69" name="Oval 217"/>
          <p:cNvSpPr>
            <a:spLocks noChangeArrowheads="1"/>
          </p:cNvSpPr>
          <p:nvPr/>
        </p:nvSpPr>
        <p:spPr bwMode="auto">
          <a:xfrm rot="-1200000">
            <a:off x="8114348" y="415374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70" name="Oval 218"/>
          <p:cNvSpPr>
            <a:spLocks noChangeArrowheads="1"/>
          </p:cNvSpPr>
          <p:nvPr/>
        </p:nvSpPr>
        <p:spPr bwMode="auto">
          <a:xfrm rot="-600000">
            <a:off x="8224361" y="4123267"/>
            <a:ext cx="80010" cy="81280"/>
          </a:xfrm>
          <a:prstGeom prst="ellipse">
            <a:avLst/>
          </a:prstGeom>
          <a:solidFill>
            <a:schemeClr val="accent2"/>
          </a:solidFill>
          <a:ln w="9525">
            <a:solidFill>
              <a:schemeClr val="accent2"/>
            </a:solidFill>
            <a:round/>
            <a:headEnd/>
            <a:tailEnd/>
          </a:ln>
        </p:spPr>
        <p:txBody>
          <a:bodyPr wrap="none" lIns="96644" tIns="48322" rIns="96644" bIns="48322" anchor="ctr">
            <a:prstTxWarp prst="textNoShape">
              <a:avLst/>
            </a:prstTxWarp>
          </a:bodyPr>
          <a:lstStyle/>
          <a:p>
            <a:endParaRPr lang="en-US"/>
          </a:p>
        </p:txBody>
      </p:sp>
      <p:sp>
        <p:nvSpPr>
          <p:cNvPr id="33871" name="Rectangle 2"/>
          <p:cNvSpPr>
            <a:spLocks noGrp="1" noChangeArrowheads="1"/>
          </p:cNvSpPr>
          <p:nvPr>
            <p:ph type="title"/>
          </p:nvPr>
        </p:nvSpPr>
        <p:spPr/>
        <p:txBody>
          <a:bodyPr/>
          <a:lstStyle/>
          <a:p>
            <a:pPr eaLnBrk="1" hangingPunct="1"/>
            <a:r>
              <a:rPr lang="en-US"/>
              <a:t>Baseline Bunch Train</a:t>
            </a:r>
          </a:p>
        </p:txBody>
      </p:sp>
      <p:graphicFrame>
        <p:nvGraphicFramePr>
          <p:cNvPr id="33794" name="Object 2"/>
          <p:cNvGraphicFramePr>
            <a:graphicFrameLocks noChangeAspect="1"/>
          </p:cNvGraphicFramePr>
          <p:nvPr>
            <p:ph sz="half" idx="2"/>
          </p:nvPr>
        </p:nvGraphicFramePr>
        <p:xfrm>
          <a:off x="880110" y="2392683"/>
          <a:ext cx="7520940" cy="370839"/>
        </p:xfrm>
        <a:graphic>
          <a:graphicData uri="http://schemas.openxmlformats.org/presentationml/2006/ole">
            <p:oleObj spid="_x0000_s33794" name="Equation" r:id="rId3" imgW="5790960" imgH="279360" progId="">
              <p:embed/>
            </p:oleObj>
          </a:graphicData>
        </a:graphic>
      </p:graphicFrame>
      <p:sp>
        <p:nvSpPr>
          <p:cNvPr id="33872" name="Text Box 10"/>
          <p:cNvSpPr txBox="1">
            <a:spLocks noChangeArrowheads="1"/>
          </p:cNvSpPr>
          <p:nvPr/>
        </p:nvSpPr>
        <p:spPr bwMode="auto">
          <a:xfrm>
            <a:off x="8064341" y="4600790"/>
            <a:ext cx="580073" cy="423333"/>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t>DR</a:t>
            </a:r>
          </a:p>
        </p:txBody>
      </p:sp>
      <p:grpSp>
        <p:nvGrpSpPr>
          <p:cNvPr id="33873" name="Group 62"/>
          <p:cNvGrpSpPr>
            <a:grpSpLocks/>
          </p:cNvGrpSpPr>
          <p:nvPr/>
        </p:nvGrpSpPr>
        <p:grpSpPr bwMode="auto">
          <a:xfrm>
            <a:off x="960120" y="4108027"/>
            <a:ext cx="7360920" cy="81280"/>
            <a:chOff x="576" y="3143"/>
            <a:chExt cx="4416" cy="48"/>
          </a:xfrm>
        </p:grpSpPr>
        <p:sp>
          <p:nvSpPr>
            <p:cNvPr id="33876" name="Line 7"/>
            <p:cNvSpPr>
              <a:spLocks noChangeShapeType="1"/>
            </p:cNvSpPr>
            <p:nvPr/>
          </p:nvSpPr>
          <p:spPr bwMode="auto">
            <a:xfrm>
              <a:off x="576" y="3168"/>
              <a:ext cx="4416"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33877" name="Oval 11"/>
            <p:cNvSpPr>
              <a:spLocks noChangeArrowheads="1"/>
            </p:cNvSpPr>
            <p:nvPr/>
          </p:nvSpPr>
          <p:spPr bwMode="auto">
            <a:xfrm>
              <a:off x="672"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78" name="Oval 18"/>
            <p:cNvSpPr>
              <a:spLocks noChangeArrowheads="1"/>
            </p:cNvSpPr>
            <p:nvPr/>
          </p:nvSpPr>
          <p:spPr bwMode="auto">
            <a:xfrm>
              <a:off x="1344"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79" name="Oval 25"/>
            <p:cNvSpPr>
              <a:spLocks noChangeArrowheads="1"/>
            </p:cNvSpPr>
            <p:nvPr/>
          </p:nvSpPr>
          <p:spPr bwMode="auto">
            <a:xfrm>
              <a:off x="2016"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80" name="Oval 32"/>
            <p:cNvSpPr>
              <a:spLocks noChangeArrowheads="1"/>
            </p:cNvSpPr>
            <p:nvPr/>
          </p:nvSpPr>
          <p:spPr bwMode="auto">
            <a:xfrm>
              <a:off x="2688"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81" name="Oval 39"/>
            <p:cNvSpPr>
              <a:spLocks noChangeArrowheads="1"/>
            </p:cNvSpPr>
            <p:nvPr/>
          </p:nvSpPr>
          <p:spPr bwMode="auto">
            <a:xfrm>
              <a:off x="3360"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82" name="Oval 46"/>
            <p:cNvSpPr>
              <a:spLocks noChangeArrowheads="1"/>
            </p:cNvSpPr>
            <p:nvPr/>
          </p:nvSpPr>
          <p:spPr bwMode="auto">
            <a:xfrm>
              <a:off x="4032"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sp>
          <p:nvSpPr>
            <p:cNvPr id="33883" name="Oval 53"/>
            <p:cNvSpPr>
              <a:spLocks noChangeArrowheads="1"/>
            </p:cNvSpPr>
            <p:nvPr/>
          </p:nvSpPr>
          <p:spPr bwMode="auto">
            <a:xfrm>
              <a:off x="4704" y="3143"/>
              <a:ext cx="48" cy="48"/>
            </a:xfrm>
            <a:prstGeom prst="ellipse">
              <a:avLst/>
            </a:prstGeom>
            <a:solidFill>
              <a:srgbClr val="FF0000"/>
            </a:solidFill>
            <a:ln w="9525">
              <a:solidFill>
                <a:srgbClr val="FF0000"/>
              </a:solidFill>
              <a:round/>
              <a:headEnd/>
              <a:tailEnd/>
            </a:ln>
          </p:spPr>
          <p:txBody>
            <a:bodyPr wrap="none" anchor="ctr">
              <a:prstTxWarp prst="textNoShape">
                <a:avLst/>
              </a:prstTxWarp>
            </a:bodyPr>
            <a:lstStyle/>
            <a:p>
              <a:endParaRPr lang="en-US"/>
            </a:p>
          </p:txBody>
        </p:sp>
      </p:grpSp>
      <p:sp>
        <p:nvSpPr>
          <p:cNvPr id="33874" name="Text Box 63"/>
          <p:cNvSpPr txBox="1">
            <a:spLocks noChangeArrowheads="1"/>
          </p:cNvSpPr>
          <p:nvPr/>
        </p:nvSpPr>
        <p:spPr bwMode="auto">
          <a:xfrm>
            <a:off x="3680460" y="4211322"/>
            <a:ext cx="2304267" cy="426774"/>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solidFill>
                  <a:srgbClr val="FF0000"/>
                </a:solidFill>
              </a:rPr>
              <a:t>Injection Systems</a:t>
            </a:r>
          </a:p>
        </p:txBody>
      </p:sp>
      <p:sp>
        <p:nvSpPr>
          <p:cNvPr id="33875" name="Text Box 64"/>
          <p:cNvSpPr txBox="1">
            <a:spLocks noChangeArrowheads="1"/>
          </p:cNvSpPr>
          <p:nvPr/>
        </p:nvSpPr>
        <p:spPr bwMode="auto">
          <a:xfrm>
            <a:off x="3680462" y="5007190"/>
            <a:ext cx="2473643" cy="423333"/>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US" sz="2100" dirty="0">
                <a:solidFill>
                  <a:schemeClr val="accent2"/>
                </a:solidFill>
              </a:rPr>
              <a:t>Extraction to RTML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p:spPr>
        <p:txBody>
          <a:bodyPr/>
          <a:lstStyle/>
          <a:p>
            <a:r>
              <a:rPr lang="en-US" smtClean="0"/>
              <a:t>October 31, 2010</a:t>
            </a:r>
            <a:endParaRPr lang="en-US"/>
          </a:p>
        </p:txBody>
      </p:sp>
      <p:sp>
        <p:nvSpPr>
          <p:cNvPr id="34819"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34820" name="Slide Number Placeholder 5"/>
          <p:cNvSpPr>
            <a:spLocks noGrp="1"/>
          </p:cNvSpPr>
          <p:nvPr>
            <p:ph type="sldNum" sz="quarter" idx="12"/>
          </p:nvPr>
        </p:nvSpPr>
        <p:spPr>
          <a:noFill/>
        </p:spPr>
        <p:txBody>
          <a:bodyPr/>
          <a:lstStyle/>
          <a:p>
            <a:fld id="{E74C25EE-FAD2-0A4B-9E70-6FDB9DFABFB9}" type="slidenum">
              <a:rPr lang="en-US" smtClean="0"/>
              <a:pPr/>
              <a:t>18</a:t>
            </a:fld>
            <a:endParaRPr lang="en-US" smtClean="0"/>
          </a:p>
        </p:txBody>
      </p:sp>
      <p:sp>
        <p:nvSpPr>
          <p:cNvPr id="34821" name="Rectangle 2"/>
          <p:cNvSpPr>
            <a:spLocks noGrp="1" noChangeArrowheads="1"/>
          </p:cNvSpPr>
          <p:nvPr>
            <p:ph type="title"/>
          </p:nvPr>
        </p:nvSpPr>
        <p:spPr/>
        <p:txBody>
          <a:bodyPr/>
          <a:lstStyle/>
          <a:p>
            <a:pPr eaLnBrk="1" hangingPunct="1"/>
            <a:r>
              <a:rPr lang="en-US"/>
              <a:t>Bunch Compressors</a:t>
            </a:r>
          </a:p>
        </p:txBody>
      </p:sp>
      <p:sp>
        <p:nvSpPr>
          <p:cNvPr id="34822" name="Rectangle 3"/>
          <p:cNvSpPr>
            <a:spLocks noGrp="1" noChangeArrowheads="1"/>
          </p:cNvSpPr>
          <p:nvPr>
            <p:ph type="body" idx="1"/>
          </p:nvPr>
        </p:nvSpPr>
        <p:spPr/>
        <p:txBody>
          <a:bodyPr/>
          <a:lstStyle/>
          <a:p>
            <a:pPr eaLnBrk="1" hangingPunct="1">
              <a:lnSpc>
                <a:spcPct val="90000"/>
              </a:lnSpc>
            </a:pPr>
            <a:r>
              <a:rPr lang="en-US" dirty="0"/>
              <a:t>Shortly after extraction from the damping ring, the bunches will traverse the bunch compressors. These devices take the relatively long bunches of the damping rings (</a:t>
            </a:r>
            <a:r>
              <a:rPr lang="en-US" i="1" dirty="0" err="1">
                <a:latin typeface="Symbol" charset="2"/>
              </a:rPr>
              <a:t>s</a:t>
            </a:r>
            <a:r>
              <a:rPr lang="en-US" i="1" baseline="-25000" dirty="0" err="1">
                <a:latin typeface="Times New Roman" charset="0"/>
              </a:rPr>
              <a:t>z</a:t>
            </a:r>
            <a:r>
              <a:rPr lang="en-US" i="1" dirty="0">
                <a:latin typeface="Symbol" charset="2"/>
              </a:rPr>
              <a:t> ~ </a:t>
            </a:r>
            <a:r>
              <a:rPr lang="en-US" dirty="0"/>
              <a:t>fraction of a centimeter) and manipulate the longitudinal phase space to provide bunches that are compatible with the very small focal point at the IP</a:t>
            </a:r>
            <a:r>
              <a:rPr lang="en-US" dirty="0" smtClean="0"/>
              <a:t>          (</a:t>
            </a:r>
            <a:r>
              <a:rPr lang="en-US" i="1" dirty="0" err="1">
                <a:latin typeface="Symbol" charset="2"/>
              </a:rPr>
              <a:t>s</a:t>
            </a:r>
            <a:r>
              <a:rPr lang="en-US" i="1" baseline="-25000" dirty="0" err="1">
                <a:latin typeface="Times New Roman" charset="0"/>
              </a:rPr>
              <a:t>z</a:t>
            </a:r>
            <a:r>
              <a:rPr lang="en-US" i="1" dirty="0">
                <a:latin typeface="Symbol" charset="2"/>
              </a:rPr>
              <a:t> ~ </a:t>
            </a:r>
            <a:r>
              <a:rPr lang="en-US" dirty="0"/>
              <a:t>200-500 microns). Technical and cost limitations place serious constraints on how long the bunch from the DR can be and the maximum energy spread.</a:t>
            </a:r>
          </a:p>
          <a:p>
            <a:pPr lvl="1" eaLnBrk="1" hangingPunct="1">
              <a:lnSpc>
                <a:spcPct val="90000"/>
              </a:lnSpc>
              <a:buFontTx/>
              <a:buNone/>
            </a:pPr>
            <a:endParaRPr lang="en-US" dirty="0"/>
          </a:p>
          <a:p>
            <a:pPr lvl="1" eaLnBrk="1" hangingPunct="1">
              <a:lnSpc>
                <a:spcPct val="90000"/>
              </a:lnSpc>
              <a:buFontTx/>
              <a:buNone/>
            </a:pPr>
            <a:r>
              <a:rPr lang="en-US" dirty="0"/>
              <a:t>RDR DR Bunch length:  9 mm </a:t>
            </a:r>
            <a:r>
              <a:rPr lang="en-US" dirty="0">
                <a:latin typeface="Wingdings 3" charset="2"/>
              </a:rPr>
              <a:t>a</a:t>
            </a:r>
            <a:r>
              <a:rPr lang="en-US" dirty="0"/>
              <a:t> 2-stage bunch compressor</a:t>
            </a:r>
          </a:p>
          <a:p>
            <a:pPr lvl="1" eaLnBrk="1" hangingPunct="1">
              <a:lnSpc>
                <a:spcPct val="90000"/>
              </a:lnSpc>
              <a:buFontTx/>
              <a:buNone/>
            </a:pPr>
            <a:r>
              <a:rPr lang="en-US" dirty="0"/>
              <a:t>Extracted energy spread within the bunch compressor acceptance</a:t>
            </a:r>
          </a:p>
          <a:p>
            <a:pPr lvl="1" eaLnBrk="1" hangingPunct="1">
              <a:lnSpc>
                <a:spcPct val="90000"/>
              </a:lnSpc>
              <a:buFontTx/>
              <a:buNone/>
            </a:pPr>
            <a:endParaRPr lang="en-US" dirty="0"/>
          </a:p>
          <a:p>
            <a:pPr lvl="1" eaLnBrk="1" hangingPunct="1">
              <a:lnSpc>
                <a:spcPct val="90000"/>
              </a:lnSpc>
              <a:buFontTx/>
              <a:buNone/>
            </a:pPr>
            <a:r>
              <a:rPr lang="en-US" dirty="0"/>
              <a:t>From the downstream point of view, lowering the bunch length to</a:t>
            </a:r>
          </a:p>
          <a:p>
            <a:pPr lvl="1" eaLnBrk="1" hangingPunct="1">
              <a:lnSpc>
                <a:spcPct val="90000"/>
              </a:lnSpc>
              <a:buFontTx/>
              <a:buNone/>
            </a:pPr>
            <a:r>
              <a:rPr lang="en-US" dirty="0"/>
              <a:t>6mm would allow the cheaper and simpler solution of using a single stage </a:t>
            </a:r>
          </a:p>
          <a:p>
            <a:pPr lvl="1" eaLnBrk="1" hangingPunct="1">
              <a:lnSpc>
                <a:spcPct val="90000"/>
              </a:lnSpc>
              <a:buFontTx/>
              <a:buNone/>
            </a:pPr>
            <a:r>
              <a:rPr lang="en-US" dirty="0"/>
              <a:t>bunch compressor.  From the DR point of view, shorter bunches require </a:t>
            </a:r>
          </a:p>
          <a:p>
            <a:pPr lvl="1" eaLnBrk="1" hangingPunct="1">
              <a:lnSpc>
                <a:spcPct val="90000"/>
              </a:lnSpc>
              <a:buFontTx/>
              <a:buNone/>
            </a:pPr>
            <a:r>
              <a:rPr lang="en-US" dirty="0"/>
              <a:t>smaller values of the ring momentum compaction (impacts sensitivity to </a:t>
            </a:r>
          </a:p>
          <a:p>
            <a:pPr lvl="1" eaLnBrk="1" hangingPunct="1">
              <a:lnSpc>
                <a:spcPct val="90000"/>
              </a:lnSpc>
              <a:buFontTx/>
              <a:buNone/>
            </a:pPr>
            <a:r>
              <a:rPr lang="en-US" dirty="0"/>
              <a:t>collective effects) or higher RF voltage (more RF units, hence greater cost).</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p:spPr>
        <p:txBody>
          <a:bodyPr/>
          <a:lstStyle/>
          <a:p>
            <a:r>
              <a:rPr lang="en-US" smtClean="0"/>
              <a:t>October 31, 2010</a:t>
            </a:r>
            <a:endParaRPr lang="en-US"/>
          </a:p>
        </p:txBody>
      </p:sp>
      <p:sp>
        <p:nvSpPr>
          <p:cNvPr id="35843"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35844" name="Slide Number Placeholder 5"/>
          <p:cNvSpPr>
            <a:spLocks noGrp="1"/>
          </p:cNvSpPr>
          <p:nvPr>
            <p:ph type="sldNum" sz="quarter" idx="12"/>
          </p:nvPr>
        </p:nvSpPr>
        <p:spPr>
          <a:noFill/>
        </p:spPr>
        <p:txBody>
          <a:bodyPr/>
          <a:lstStyle/>
          <a:p>
            <a:fld id="{4036F828-DF97-204D-85EE-18019E225194}" type="slidenum">
              <a:rPr lang="en-US" smtClean="0"/>
              <a:pPr/>
              <a:t>19</a:t>
            </a:fld>
            <a:endParaRPr lang="en-US" smtClean="0"/>
          </a:p>
        </p:txBody>
      </p:sp>
      <p:sp>
        <p:nvSpPr>
          <p:cNvPr id="35845" name="Rectangle 2"/>
          <p:cNvSpPr>
            <a:spLocks noGrp="1" noChangeArrowheads="1"/>
          </p:cNvSpPr>
          <p:nvPr>
            <p:ph type="title"/>
          </p:nvPr>
        </p:nvSpPr>
        <p:spPr/>
        <p:txBody>
          <a:bodyPr/>
          <a:lstStyle/>
          <a:p>
            <a:pPr eaLnBrk="1" hangingPunct="1"/>
            <a:r>
              <a:rPr lang="en-US"/>
              <a:t>Upstream Requirements</a:t>
            </a:r>
          </a:p>
        </p:txBody>
      </p:sp>
      <p:sp>
        <p:nvSpPr>
          <p:cNvPr id="35846" name="Rectangle 3"/>
          <p:cNvSpPr>
            <a:spLocks noGrp="1" noChangeArrowheads="1"/>
          </p:cNvSpPr>
          <p:nvPr>
            <p:ph type="body" idx="1"/>
          </p:nvPr>
        </p:nvSpPr>
        <p:spPr/>
        <p:txBody>
          <a:bodyPr/>
          <a:lstStyle/>
          <a:p>
            <a:pPr eaLnBrk="1" hangingPunct="1"/>
            <a:r>
              <a:rPr lang="en-US" sz="2100" dirty="0"/>
              <a:t>The key upstream requirement is the </a:t>
            </a:r>
            <a:r>
              <a:rPr lang="en-US" sz="2100" dirty="0" err="1"/>
              <a:t>emittance</a:t>
            </a:r>
            <a:r>
              <a:rPr lang="en-US" sz="2100" dirty="0"/>
              <a:t> of the beams produced by the injectors.  Positron production via a heavy metal target results in much larger </a:t>
            </a:r>
            <a:r>
              <a:rPr lang="en-US" sz="2100" dirty="0" err="1"/>
              <a:t>emittances</a:t>
            </a:r>
            <a:r>
              <a:rPr lang="en-US" sz="2100" dirty="0"/>
              <a:t> due to scattering in the target for positrons than for electrons whose </a:t>
            </a:r>
            <a:r>
              <a:rPr lang="en-US" sz="2100" dirty="0" err="1"/>
              <a:t>emittance</a:t>
            </a:r>
            <a:r>
              <a:rPr lang="en-US" sz="2100" dirty="0"/>
              <a:t> can be controlled by the design of the injector gun and its cathode.  The approach to the target extraction </a:t>
            </a:r>
            <a:r>
              <a:rPr lang="en-US" sz="2100" dirty="0" err="1"/>
              <a:t>emittance</a:t>
            </a:r>
            <a:r>
              <a:rPr lang="en-US" sz="2100" dirty="0"/>
              <a:t> is shown for various DR damping times assuming the target </a:t>
            </a:r>
            <a:r>
              <a:rPr lang="en-US" sz="2100" dirty="0" err="1"/>
              <a:t>e</a:t>
            </a:r>
            <a:r>
              <a:rPr lang="en-US" sz="2100" baseline="30000" dirty="0"/>
              <a:t>+</a:t>
            </a:r>
            <a:r>
              <a:rPr lang="en-US" sz="2100" dirty="0"/>
              <a:t> injected </a:t>
            </a:r>
            <a:r>
              <a:rPr lang="en-US" sz="2100" dirty="0" err="1"/>
              <a:t>emittance</a:t>
            </a:r>
            <a:r>
              <a:rPr lang="en-US" sz="2100" dirty="0"/>
              <a:t> (</a:t>
            </a:r>
            <a:r>
              <a:rPr lang="en-US" sz="2100" i="1" dirty="0">
                <a:latin typeface="Symbol" charset="2"/>
              </a:rPr>
              <a:t>e</a:t>
            </a:r>
            <a:r>
              <a:rPr lang="en-US" sz="2100" baseline="-25000" dirty="0">
                <a:latin typeface="Times New Roman" charset="0"/>
              </a:rPr>
              <a:t>n</a:t>
            </a:r>
            <a:r>
              <a:rPr lang="en-US" sz="2100" dirty="0">
                <a:latin typeface="Times New Roman" charset="0"/>
              </a:rPr>
              <a:t> = </a:t>
            </a:r>
            <a:r>
              <a:rPr lang="en-US" sz="2100" dirty="0"/>
              <a:t>0.01 </a:t>
            </a:r>
            <a:r>
              <a:rPr lang="en-US" sz="2100" dirty="0" err="1"/>
              <a:t>m-rad</a:t>
            </a:r>
            <a:r>
              <a:rPr lang="en-US" sz="2100" dirty="0"/>
              <a:t>).</a:t>
            </a:r>
          </a:p>
        </p:txBody>
      </p:sp>
      <p:pic>
        <p:nvPicPr>
          <p:cNvPr id="35847" name="Picture 6" descr="EmittanceDamping"/>
          <p:cNvPicPr>
            <a:picLocks noChangeAspect="1" noChangeArrowheads="1"/>
          </p:cNvPicPr>
          <p:nvPr/>
        </p:nvPicPr>
        <p:blipFill>
          <a:blip r:embed="rId3"/>
          <a:srcRect/>
          <a:stretch>
            <a:fillRect/>
          </a:stretch>
        </p:blipFill>
        <p:spPr bwMode="auto">
          <a:xfrm>
            <a:off x="1321832" y="2882056"/>
            <a:ext cx="6652498" cy="4175760"/>
          </a:xfrm>
          <a:prstGeom prst="rect">
            <a:avLst/>
          </a:prstGeom>
          <a:noFill/>
          <a:ln w="9525">
            <a:noFill/>
            <a:miter lim="800000"/>
            <a:headEnd/>
            <a:tailEnd/>
          </a:ln>
        </p:spPr>
      </p:pic>
      <p:sp>
        <p:nvSpPr>
          <p:cNvPr id="35848" name="Line 5"/>
          <p:cNvSpPr>
            <a:spLocks noChangeShapeType="1"/>
          </p:cNvSpPr>
          <p:nvPr/>
        </p:nvSpPr>
        <p:spPr bwMode="auto">
          <a:xfrm>
            <a:off x="2023589" y="5118947"/>
            <a:ext cx="5645706" cy="0"/>
          </a:xfrm>
          <a:prstGeom prst="line">
            <a:avLst/>
          </a:prstGeom>
          <a:noFill/>
          <a:ln w="25400">
            <a:solidFill>
              <a:srgbClr val="CC0000"/>
            </a:solidFill>
            <a:round/>
            <a:headEnd/>
            <a:tailEnd/>
          </a:ln>
        </p:spPr>
        <p:txBody>
          <a:bodyPr wrap="none" lIns="96644" tIns="48322" rIns="96644" bIns="48322" anchor="ctr">
            <a:prstTxWarp prst="textNoShape">
              <a:avLst/>
            </a:prstTxWarp>
          </a:bodyPr>
          <a:lstStyle/>
          <a:p>
            <a:endParaRPr lang="en-US"/>
          </a:p>
        </p:txBody>
      </p:sp>
      <p:sp>
        <p:nvSpPr>
          <p:cNvPr id="35849" name="Text Box 8"/>
          <p:cNvSpPr txBox="1">
            <a:spLocks noChangeArrowheads="1"/>
          </p:cNvSpPr>
          <p:nvPr/>
        </p:nvSpPr>
        <p:spPr bwMode="auto">
          <a:xfrm>
            <a:off x="2230281" y="4372188"/>
            <a:ext cx="1256698" cy="393937"/>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GB" sz="1900" i="1" dirty="0" err="1">
                <a:latin typeface="Symbol" charset="2"/>
              </a:rPr>
              <a:t>t</a:t>
            </a:r>
            <a:r>
              <a:rPr lang="en-GB" sz="1900" dirty="0"/>
              <a:t> = 21 ms</a:t>
            </a:r>
          </a:p>
        </p:txBody>
      </p:sp>
      <p:sp>
        <p:nvSpPr>
          <p:cNvPr id="35850" name="Text Box 9"/>
          <p:cNvSpPr txBox="1">
            <a:spLocks noChangeArrowheads="1"/>
          </p:cNvSpPr>
          <p:nvPr/>
        </p:nvSpPr>
        <p:spPr bwMode="auto">
          <a:xfrm>
            <a:off x="3817144" y="4058921"/>
            <a:ext cx="853902" cy="393946"/>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GB" sz="1900" dirty="0"/>
              <a:t>24 ms</a:t>
            </a:r>
          </a:p>
        </p:txBody>
      </p:sp>
      <p:sp>
        <p:nvSpPr>
          <p:cNvPr id="35851" name="Text Box 10"/>
          <p:cNvSpPr txBox="1">
            <a:spLocks noChangeArrowheads="1"/>
          </p:cNvSpPr>
          <p:nvPr/>
        </p:nvSpPr>
        <p:spPr bwMode="auto">
          <a:xfrm>
            <a:off x="5390674" y="3605107"/>
            <a:ext cx="853902" cy="393946"/>
          </a:xfrm>
          <a:prstGeom prst="rect">
            <a:avLst/>
          </a:prstGeom>
          <a:noFill/>
          <a:ln w="9525">
            <a:noFill/>
            <a:miter lim="800000"/>
            <a:headEnd/>
            <a:tailEnd/>
          </a:ln>
        </p:spPr>
        <p:txBody>
          <a:bodyPr wrap="none" lIns="96644" tIns="48322" rIns="96644" bIns="48322">
            <a:prstTxWarp prst="textNoShape">
              <a:avLst/>
            </a:prstTxWarp>
            <a:spAutoFit/>
          </a:bodyPr>
          <a:lstStyle/>
          <a:p>
            <a:pPr algn="l"/>
            <a:r>
              <a:rPr lang="en-GB" sz="1900" dirty="0"/>
              <a:t>27 ms</a:t>
            </a:r>
          </a:p>
        </p:txBody>
      </p:sp>
      <p:sp>
        <p:nvSpPr>
          <p:cNvPr id="12" name="TextBox 11"/>
          <p:cNvSpPr txBox="1"/>
          <p:nvPr/>
        </p:nvSpPr>
        <p:spPr>
          <a:xfrm>
            <a:off x="7772400" y="3048000"/>
            <a:ext cx="16764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800" dirty="0" err="1" smtClean="0"/>
              <a:t>t/</a:t>
            </a:r>
            <a:r>
              <a:rPr lang="en-US" sz="1800" dirty="0" err="1" smtClean="0">
                <a:latin typeface="Symbol" charset="2"/>
                <a:cs typeface="Symbol" charset="2"/>
              </a:rPr>
              <a:t>t</a:t>
            </a:r>
            <a:endParaRPr lang="en-US" sz="1800" dirty="0" smtClean="0">
              <a:latin typeface="Symbol" charset="2"/>
              <a:cs typeface="Symbol" charset="2"/>
            </a:endParaRPr>
          </a:p>
          <a:p>
            <a:r>
              <a:rPr lang="en-US" sz="1800" dirty="0" smtClean="0"/>
              <a:t>200</a:t>
            </a:r>
            <a:r>
              <a:rPr lang="en-US" sz="1800" dirty="0" smtClean="0"/>
              <a:t>/27 = 7.4</a:t>
            </a:r>
          </a:p>
          <a:p>
            <a:r>
              <a:rPr lang="en-US" sz="1800" dirty="0" smtClean="0"/>
              <a:t>200/24 = 8.3</a:t>
            </a:r>
          </a:p>
          <a:p>
            <a:r>
              <a:rPr lang="en-US" sz="1800" dirty="0" smtClean="0"/>
              <a:t>200/21 = 9.5</a:t>
            </a:r>
            <a:endParaRPr lang="en-US" sz="1800" dirty="0"/>
          </a:p>
        </p:txBody>
      </p:sp>
      <p:graphicFrame>
        <p:nvGraphicFramePr>
          <p:cNvPr id="14" name="Object 13"/>
          <p:cNvGraphicFramePr>
            <a:graphicFrameLocks noChangeAspect="1"/>
          </p:cNvGraphicFramePr>
          <p:nvPr/>
        </p:nvGraphicFramePr>
        <p:xfrm>
          <a:off x="5105400" y="3124200"/>
          <a:ext cx="2405528" cy="410700"/>
        </p:xfrm>
        <a:graphic>
          <a:graphicData uri="http://schemas.openxmlformats.org/presentationml/2006/ole">
            <p:oleObj spid="_x0000_s75778" name="Equation" r:id="rId4" imgW="1562100" imgH="266700" progId="Equation.3">
              <p:embed/>
            </p:oleObj>
          </a:graphicData>
        </a:graphic>
      </p:graphicFrame>
      <p:sp>
        <p:nvSpPr>
          <p:cNvPr id="15" name="Rectangle 14"/>
          <p:cNvSpPr/>
          <p:nvPr/>
        </p:nvSpPr>
        <p:spPr bwMode="auto">
          <a:xfrm>
            <a:off x="5029200" y="3048000"/>
            <a:ext cx="2590800" cy="533400"/>
          </a:xfrm>
          <a:prstGeom prst="rect">
            <a:avLst/>
          </a:prstGeom>
          <a:noFill/>
          <a:ln w="12700"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8599170" cy="793293"/>
          </a:xfrm>
        </p:spPr>
        <p:txBody>
          <a:bodyPr/>
          <a:lstStyle/>
          <a:p>
            <a:r>
              <a:rPr lang="en-US" dirty="0" smtClean="0"/>
              <a:t>Outline</a:t>
            </a:r>
            <a:endParaRPr lang="en-US" dirty="0"/>
          </a:p>
        </p:txBody>
      </p:sp>
      <p:sp>
        <p:nvSpPr>
          <p:cNvPr id="3" name="Content Placeholder 2"/>
          <p:cNvSpPr>
            <a:spLocks noGrp="1"/>
          </p:cNvSpPr>
          <p:nvPr>
            <p:ph idx="1"/>
          </p:nvPr>
        </p:nvSpPr>
        <p:spPr>
          <a:xfrm>
            <a:off x="240030" y="1234440"/>
            <a:ext cx="9121140" cy="5283200"/>
          </a:xfrm>
        </p:spPr>
        <p:txBody>
          <a:bodyPr>
            <a:normAutofit fontScale="92500" lnSpcReduction="10000"/>
          </a:bodyPr>
          <a:lstStyle/>
          <a:p>
            <a:r>
              <a:rPr lang="en-US" sz="2100" dirty="0" smtClean="0">
                <a:solidFill>
                  <a:srgbClr val="000090"/>
                </a:solidFill>
              </a:rPr>
              <a:t>A3.1 - </a:t>
            </a:r>
            <a:r>
              <a:rPr lang="en-US" sz="2100" dirty="0" smtClean="0">
                <a:solidFill>
                  <a:srgbClr val="000090"/>
                </a:solidFill>
                <a:ea typeface="Verdana"/>
              </a:rPr>
              <a:t>DR Basics: Introduction to Damping Rings</a:t>
            </a:r>
          </a:p>
          <a:p>
            <a:pPr lvl="1"/>
            <a:r>
              <a:rPr lang="en-US" sz="1900" dirty="0" smtClean="0">
                <a:solidFill>
                  <a:srgbClr val="000000"/>
                </a:solidFill>
                <a:latin typeface="Verdana"/>
                <a:ea typeface="Verdana"/>
                <a:cs typeface="Verdana"/>
              </a:rPr>
              <a:t>Role of the damping rings in the ILC accelerator complex</a:t>
            </a:r>
          </a:p>
          <a:p>
            <a:pPr lvl="1"/>
            <a:r>
              <a:rPr lang="en-US" sz="1900" dirty="0" smtClean="0">
                <a:solidFill>
                  <a:srgbClr val="000000"/>
                </a:solidFill>
                <a:latin typeface="Verdana"/>
                <a:ea typeface="Verdana"/>
                <a:cs typeface="Verdana"/>
              </a:rPr>
              <a:t>Review parameters and constraints of CLIC and ILC damping rings </a:t>
            </a:r>
          </a:p>
          <a:p>
            <a:pPr lvl="1"/>
            <a:r>
              <a:rPr lang="en-US" sz="1900" dirty="0" smtClean="0">
                <a:solidFill>
                  <a:srgbClr val="000000"/>
                </a:solidFill>
                <a:latin typeface="Verdana"/>
                <a:ea typeface="Verdana"/>
                <a:cs typeface="Verdana"/>
              </a:rPr>
              <a:t>Identify key challenges</a:t>
            </a:r>
            <a:endParaRPr lang="en-US" sz="1900" dirty="0" smtClean="0">
              <a:solidFill>
                <a:srgbClr val="000000"/>
              </a:solidFill>
              <a:ea typeface="Verdana"/>
            </a:endParaRPr>
          </a:p>
          <a:p>
            <a:r>
              <a:rPr lang="en-US" sz="2100" dirty="0" smtClean="0">
                <a:solidFill>
                  <a:srgbClr val="000090"/>
                </a:solidFill>
                <a:ea typeface="Verdana"/>
              </a:rPr>
              <a:t>A3.2 - DR Basics: General Linear Beam Dynamics</a:t>
            </a:r>
          </a:p>
          <a:p>
            <a:pPr lvl="1"/>
            <a:r>
              <a:rPr lang="en-US" sz="1900" dirty="0" smtClean="0">
                <a:solidFill>
                  <a:srgbClr val="000000"/>
                </a:solidFill>
                <a:latin typeface="Verdana"/>
                <a:ea typeface="Verdana"/>
                <a:cs typeface="Verdana"/>
              </a:rPr>
              <a:t>Review the basic physics of storage rings including the linear beam dynamics</a:t>
            </a:r>
            <a:endParaRPr lang="en-US" sz="1900" dirty="0" smtClean="0">
              <a:solidFill>
                <a:srgbClr val="000000"/>
              </a:solidFill>
              <a:ea typeface="Verdana"/>
            </a:endParaRPr>
          </a:p>
          <a:p>
            <a:r>
              <a:rPr lang="en-US" sz="2100" dirty="0" smtClean="0">
                <a:solidFill>
                  <a:srgbClr val="000090"/>
                </a:solidFill>
                <a:ea typeface="Verdana"/>
              </a:rPr>
              <a:t>A3.3 - LER Design: Radiation Damping and Equilibrium </a:t>
            </a:r>
            <a:r>
              <a:rPr lang="en-US" sz="2100" dirty="0" err="1" smtClean="0">
                <a:solidFill>
                  <a:srgbClr val="000090"/>
                </a:solidFill>
                <a:ea typeface="Verdana"/>
              </a:rPr>
              <a:t>Emittance</a:t>
            </a:r>
            <a:endParaRPr lang="en-US" sz="2100" dirty="0" smtClean="0">
              <a:solidFill>
                <a:srgbClr val="000090"/>
              </a:solidFill>
              <a:ea typeface="Verdana"/>
            </a:endParaRPr>
          </a:p>
          <a:p>
            <a:pPr lvl="1"/>
            <a:r>
              <a:rPr lang="en-US" sz="1900" dirty="0" smtClean="0"/>
              <a:t>Radiation Damping and Synchrotron Motion </a:t>
            </a:r>
          </a:p>
          <a:p>
            <a:pPr lvl="1"/>
            <a:r>
              <a:rPr lang="en-US" sz="1900" dirty="0" smtClean="0"/>
              <a:t>Quantum Excitation and Equilibrium </a:t>
            </a:r>
            <a:r>
              <a:rPr lang="en-US" sz="1900" dirty="0" err="1" smtClean="0"/>
              <a:t>Emittance</a:t>
            </a:r>
            <a:r>
              <a:rPr lang="en-US" sz="1900" dirty="0" smtClean="0"/>
              <a:t> </a:t>
            </a:r>
          </a:p>
          <a:p>
            <a:pPr lvl="1"/>
            <a:r>
              <a:rPr lang="en-US" sz="1900" dirty="0" smtClean="0"/>
              <a:t>Summary of Beam Parameters and Radiation Integrals </a:t>
            </a:r>
            <a:endParaRPr lang="en-US" sz="2100" dirty="0" smtClean="0">
              <a:solidFill>
                <a:srgbClr val="000000"/>
              </a:solidFill>
              <a:ea typeface="Verdana"/>
            </a:endParaRPr>
          </a:p>
          <a:p>
            <a:r>
              <a:rPr lang="en-US" sz="2100" dirty="0" smtClean="0">
                <a:solidFill>
                  <a:srgbClr val="000090"/>
                </a:solidFill>
                <a:ea typeface="Verdana"/>
              </a:rPr>
              <a:t>A3.4 - LER Design: Damping Ring Lattices</a:t>
            </a:r>
          </a:p>
          <a:p>
            <a:pPr lvl="1"/>
            <a:r>
              <a:rPr lang="en-US" sz="1900" dirty="0" smtClean="0"/>
              <a:t>ILC Damping Ring Design Optimization </a:t>
            </a:r>
          </a:p>
          <a:p>
            <a:pPr lvl="1"/>
            <a:r>
              <a:rPr lang="en-US" sz="1900" dirty="0" smtClean="0"/>
              <a:t>The ILC DR Lattice, Parameters and Design Choices </a:t>
            </a:r>
          </a:p>
          <a:p>
            <a:pPr lvl="1"/>
            <a:r>
              <a:rPr lang="en-US" sz="1900" dirty="0" smtClean="0"/>
              <a:t>CLIC Damping Ring Design Optimization </a:t>
            </a:r>
          </a:p>
          <a:p>
            <a:pPr lvl="1"/>
            <a:r>
              <a:rPr lang="en-US" sz="1900" dirty="0" smtClean="0"/>
              <a:t>The CLIC DR Lattice, Parameters and Design Choices </a:t>
            </a:r>
            <a:endParaRPr lang="en-US" sz="1900" dirty="0" smtClean="0">
              <a:solidFill>
                <a:srgbClr val="000000"/>
              </a:solidFill>
              <a:ea typeface="Verdana"/>
            </a:endParaRPr>
          </a:p>
        </p:txBody>
      </p:sp>
      <p:sp>
        <p:nvSpPr>
          <p:cNvPr id="4" name="Slide Number Placeholder 3"/>
          <p:cNvSpPr>
            <a:spLocks noGrp="1"/>
          </p:cNvSpPr>
          <p:nvPr>
            <p:ph type="sldNum" sz="quarter" idx="12"/>
          </p:nvPr>
        </p:nvSpPr>
        <p:spPr/>
        <p:txBody>
          <a:bodyPr/>
          <a:lstStyle/>
          <a:p>
            <a:fld id="{6AEB9F76-9530-4300-8742-75C38656C82A}" type="slidenum">
              <a:rPr lang="en-US" smtClean="0"/>
              <a:pPr/>
              <a:t>2</a:t>
            </a:fld>
            <a:endParaRPr lang="en-US" dirty="0"/>
          </a:p>
        </p:txBody>
      </p:sp>
      <p:sp>
        <p:nvSpPr>
          <p:cNvPr id="5" name="Rectangle 4"/>
          <p:cNvSpPr/>
          <p:nvPr/>
        </p:nvSpPr>
        <p:spPr>
          <a:xfrm>
            <a:off x="228600" y="1219200"/>
            <a:ext cx="9144000" cy="1219200"/>
          </a:xfrm>
          <a:prstGeom prst="rect">
            <a:avLst/>
          </a:prstGeom>
          <a:noFill/>
          <a:ln w="38100" cap="flat" cmpd="sng" algn="ctr">
            <a:solidFill>
              <a:srgbClr val="FFFF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81000" y="6226314"/>
            <a:ext cx="8610600" cy="707886"/>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US" sz="2000" dirty="0" smtClean="0">
                <a:latin typeface="Arial"/>
                <a:cs typeface="Arial"/>
              </a:rPr>
              <a:t>These slides have been presented at the 2010 LC school by Mark Palmer with a few additions and updates by myself</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Date Placeholder 3"/>
          <p:cNvSpPr>
            <a:spLocks noGrp="1"/>
          </p:cNvSpPr>
          <p:nvPr>
            <p:ph type="dt" sz="quarter" idx="10"/>
          </p:nvPr>
        </p:nvSpPr>
        <p:spPr>
          <a:noFill/>
        </p:spPr>
        <p:txBody>
          <a:bodyPr/>
          <a:lstStyle/>
          <a:p>
            <a:r>
              <a:rPr lang="en-US" smtClean="0"/>
              <a:t>October 31, 2010</a:t>
            </a:r>
            <a:endParaRPr lang="en-US"/>
          </a:p>
        </p:txBody>
      </p:sp>
      <p:sp>
        <p:nvSpPr>
          <p:cNvPr id="36868"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36869" name="Slide Number Placeholder 5"/>
          <p:cNvSpPr>
            <a:spLocks noGrp="1"/>
          </p:cNvSpPr>
          <p:nvPr>
            <p:ph type="sldNum" sz="quarter" idx="12"/>
          </p:nvPr>
        </p:nvSpPr>
        <p:spPr>
          <a:noFill/>
        </p:spPr>
        <p:txBody>
          <a:bodyPr/>
          <a:lstStyle/>
          <a:p>
            <a:fld id="{35BE6A53-F0DC-3544-AF44-9A4BC0266B8D}" type="slidenum">
              <a:rPr lang="en-US" smtClean="0"/>
              <a:pPr/>
              <a:t>20</a:t>
            </a:fld>
            <a:endParaRPr lang="en-US" smtClean="0"/>
          </a:p>
        </p:txBody>
      </p:sp>
      <p:sp>
        <p:nvSpPr>
          <p:cNvPr id="36870" name="Rectangle 2"/>
          <p:cNvSpPr>
            <a:spLocks noGrp="1" noChangeArrowheads="1"/>
          </p:cNvSpPr>
          <p:nvPr>
            <p:ph type="title"/>
          </p:nvPr>
        </p:nvSpPr>
        <p:spPr/>
        <p:txBody>
          <a:bodyPr/>
          <a:lstStyle/>
          <a:p>
            <a:pPr eaLnBrk="1" hangingPunct="1"/>
            <a:r>
              <a:rPr lang="en-US"/>
              <a:t>Upstream Requirements</a:t>
            </a:r>
          </a:p>
        </p:txBody>
      </p:sp>
      <p:sp>
        <p:nvSpPr>
          <p:cNvPr id="36871" name="Rectangle 3"/>
          <p:cNvSpPr>
            <a:spLocks noGrp="1" noChangeArrowheads="1"/>
          </p:cNvSpPr>
          <p:nvPr>
            <p:ph type="body" idx="1"/>
          </p:nvPr>
        </p:nvSpPr>
        <p:spPr>
          <a:xfrm>
            <a:off x="2" y="650240"/>
            <a:ext cx="5567363" cy="6421120"/>
          </a:xfrm>
        </p:spPr>
        <p:txBody>
          <a:bodyPr/>
          <a:lstStyle/>
          <a:p>
            <a:pPr eaLnBrk="1" hangingPunct="1"/>
            <a:r>
              <a:rPr lang="en-US" dirty="0"/>
              <a:t>In addition to the need to damp the large </a:t>
            </a:r>
            <a:r>
              <a:rPr lang="en-US" dirty="0" err="1"/>
              <a:t>emittance</a:t>
            </a:r>
            <a:r>
              <a:rPr lang="en-US" dirty="0"/>
              <a:t> beams that are injected from the positron source, the injected beams are expected to have potentially large </a:t>
            </a:r>
            <a:r>
              <a:rPr lang="en-US" dirty="0" err="1"/>
              <a:t>betatron</a:t>
            </a:r>
            <a:r>
              <a:rPr lang="en-US" dirty="0"/>
              <a:t> amplitudes and energy errors.  This requires that the acceptance of the damping ring to be sufficiently large to accommodate these oscillations immediately after injection.  It places important constraints on the minimum aperture of the vacuum system and the minimum good field regions of all of the magnets (including the damping wigglers).  </a:t>
            </a:r>
          </a:p>
        </p:txBody>
      </p:sp>
      <p:graphicFrame>
        <p:nvGraphicFramePr>
          <p:cNvPr id="36866" name="Object 2"/>
          <p:cNvGraphicFramePr>
            <a:graphicFrameLocks noChangeAspect="1"/>
          </p:cNvGraphicFramePr>
          <p:nvPr/>
        </p:nvGraphicFramePr>
        <p:xfrm>
          <a:off x="5599035" y="707813"/>
          <a:ext cx="4002167" cy="4023360"/>
        </p:xfrm>
        <a:graphic>
          <a:graphicData uri="http://schemas.openxmlformats.org/presentationml/2006/ole">
            <p:oleObj spid="_x0000_s36866" name="Photo Editor Photo" r:id="rId3" imgW="9971429" imgH="5020376" progId="">
              <p:embed/>
            </p:oleObj>
          </a:graphicData>
        </a:graphic>
      </p:graphicFrame>
      <p:sp>
        <p:nvSpPr>
          <p:cNvPr id="36872" name="Text Box 7"/>
          <p:cNvSpPr txBox="1">
            <a:spLocks noChangeArrowheads="1"/>
          </p:cNvSpPr>
          <p:nvPr/>
        </p:nvSpPr>
        <p:spPr bwMode="auto">
          <a:xfrm>
            <a:off x="5567365" y="4641428"/>
            <a:ext cx="3910489" cy="2462195"/>
          </a:xfrm>
          <a:prstGeom prst="rect">
            <a:avLst/>
          </a:prstGeom>
          <a:noFill/>
          <a:ln w="12700">
            <a:noFill/>
            <a:miter lim="800000"/>
            <a:headEnd/>
            <a:tailEnd/>
          </a:ln>
        </p:spPr>
        <p:txBody>
          <a:bodyPr lIns="96644" tIns="48322" rIns="96644" bIns="48322">
            <a:prstTxWarp prst="textNoShape">
              <a:avLst/>
            </a:prstTxWarp>
            <a:spAutoFit/>
          </a:bodyPr>
          <a:lstStyle/>
          <a:p>
            <a:pPr algn="l"/>
            <a:r>
              <a:rPr lang="en-US" sz="1900" dirty="0">
                <a:solidFill>
                  <a:schemeClr val="accent2"/>
                </a:solidFill>
              </a:rPr>
              <a:t>Particle capture rates assuming that the limiting physical aperture in the damping rings is due to the vacuum chambers in the wiggler regions.  The choice of a </a:t>
            </a:r>
            <a:r>
              <a:rPr lang="en-US" sz="1900" dirty="0" err="1">
                <a:solidFill>
                  <a:schemeClr val="accent2"/>
                </a:solidFill>
              </a:rPr>
              <a:t>superferric</a:t>
            </a:r>
            <a:r>
              <a:rPr lang="en-US" sz="1900" dirty="0">
                <a:solidFill>
                  <a:schemeClr val="accent2"/>
                </a:solidFill>
              </a:rPr>
              <a:t> wiggler design, with large physical aperture, allows for a DR design with full acceptance.</a:t>
            </a:r>
          </a:p>
        </p:txBody>
      </p:sp>
      <p:sp>
        <p:nvSpPr>
          <p:cNvPr id="36873" name="Text Box 8"/>
          <p:cNvSpPr txBox="1">
            <a:spLocks noChangeArrowheads="1"/>
          </p:cNvSpPr>
          <p:nvPr/>
        </p:nvSpPr>
        <p:spPr bwMode="auto">
          <a:xfrm>
            <a:off x="6436336" y="3815083"/>
            <a:ext cx="3067660" cy="297661"/>
          </a:xfrm>
          <a:prstGeom prst="rect">
            <a:avLst/>
          </a:prstGeom>
          <a:noFill/>
          <a:ln w="12700">
            <a:noFill/>
            <a:miter lim="800000"/>
            <a:headEnd/>
            <a:tailEnd/>
          </a:ln>
        </p:spPr>
        <p:txBody>
          <a:bodyPr wrap="none" lIns="96644" tIns="48322" rIns="96644" bIns="48322">
            <a:prstTxWarp prst="textNoShape">
              <a:avLst/>
            </a:prstTxWarp>
            <a:spAutoFit/>
          </a:bodyPr>
          <a:lstStyle/>
          <a:p>
            <a:r>
              <a:rPr lang="en-US" sz="1300" dirty="0">
                <a:solidFill>
                  <a:schemeClr val="accent2"/>
                </a:solidFill>
              </a:rPr>
              <a:t>From DR Baseline Configuration Study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Arriving at a design</a:t>
            </a:r>
            <a:endParaRPr lang="en-US" dirty="0"/>
          </a:p>
        </p:txBody>
      </p:sp>
      <p:sp>
        <p:nvSpPr>
          <p:cNvPr id="3" name="Content Placeholder 2"/>
          <p:cNvSpPr>
            <a:spLocks noGrp="1"/>
          </p:cNvSpPr>
          <p:nvPr>
            <p:ph idx="1"/>
          </p:nvPr>
        </p:nvSpPr>
        <p:spPr/>
        <p:txBody>
          <a:bodyPr/>
          <a:lstStyle/>
          <a:p>
            <a:r>
              <a:rPr lang="en-US" dirty="0" smtClean="0"/>
              <a:t>We have now looked at several interface issues between the damping rings and the rest of the accelerator complex</a:t>
            </a:r>
          </a:p>
          <a:p>
            <a:pPr lvl="1"/>
            <a:r>
              <a:rPr lang="en-US" dirty="0" smtClean="0"/>
              <a:t>Train structure</a:t>
            </a:r>
          </a:p>
          <a:p>
            <a:pPr lvl="1"/>
            <a:r>
              <a:rPr lang="en-US" dirty="0" smtClean="0"/>
              <a:t>Equilibrium </a:t>
            </a:r>
            <a:r>
              <a:rPr lang="en-US" dirty="0" err="1" smtClean="0"/>
              <a:t>emittance</a:t>
            </a:r>
            <a:r>
              <a:rPr lang="en-US" dirty="0" smtClean="0"/>
              <a:t> requirements </a:t>
            </a:r>
          </a:p>
          <a:p>
            <a:pPr lvl="1"/>
            <a:r>
              <a:rPr lang="en-US" dirty="0" smtClean="0"/>
              <a:t>Bunch length requirements</a:t>
            </a:r>
          </a:p>
          <a:p>
            <a:pPr lvl="1"/>
            <a:r>
              <a:rPr lang="en-US" dirty="0" smtClean="0"/>
              <a:t>Acceptance of ring</a:t>
            </a:r>
          </a:p>
          <a:p>
            <a:pPr lvl="1"/>
            <a:r>
              <a:rPr lang="en-US" dirty="0" smtClean="0"/>
              <a:t>Timing structure</a:t>
            </a:r>
          </a:p>
          <a:p>
            <a:endParaRPr lang="en-US" dirty="0" smtClean="0"/>
          </a:p>
          <a:p>
            <a:r>
              <a:rPr lang="en-US" dirty="0" smtClean="0"/>
              <a:t>There are various choices that can be made to design a ring at this point</a:t>
            </a:r>
          </a:p>
          <a:p>
            <a:pPr lvl="1"/>
            <a:r>
              <a:rPr lang="en-US" dirty="0" smtClean="0"/>
              <a:t>The choices typically have a myriad of trade-offs</a:t>
            </a:r>
          </a:p>
          <a:p>
            <a:pPr lvl="1"/>
            <a:r>
              <a:rPr lang="en-US" dirty="0" smtClean="0"/>
              <a:t>Will look at a few examples to understand the design evaluations that are required</a:t>
            </a:r>
          </a:p>
          <a:p>
            <a:pPr lvl="1"/>
            <a:r>
              <a:rPr lang="en-US" dirty="0" smtClean="0"/>
              <a:t>Design choices must be carefully matched to likely paths of evolution of the overall machine design</a:t>
            </a:r>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Issues - I</a:t>
            </a:r>
            <a:endParaRPr lang="en-US" dirty="0"/>
          </a:p>
        </p:txBody>
      </p:sp>
      <p:sp>
        <p:nvSpPr>
          <p:cNvPr id="3" name="Content Placeholder 2"/>
          <p:cNvSpPr>
            <a:spLocks noGrp="1"/>
          </p:cNvSpPr>
          <p:nvPr>
            <p:ph idx="1"/>
          </p:nvPr>
        </p:nvSpPr>
        <p:spPr/>
        <p:txBody>
          <a:bodyPr/>
          <a:lstStyle/>
          <a:p>
            <a:r>
              <a:rPr lang="en-US" dirty="0" smtClean="0"/>
              <a:t>Optimization is complicated.  Many decisions are tightly coupled and many trade-offs are required.  </a:t>
            </a:r>
          </a:p>
          <a:p>
            <a:r>
              <a:rPr lang="en-US" dirty="0" smtClean="0"/>
              <a:t>Example 1:		</a:t>
            </a:r>
            <a:r>
              <a:rPr lang="en-US" dirty="0" smtClean="0">
                <a:solidFill>
                  <a:srgbClr val="CC0000"/>
                </a:solidFill>
              </a:rPr>
              <a:t>Ring Circumference</a:t>
            </a:r>
          </a:p>
          <a:p>
            <a:pPr lvl="1"/>
            <a:endParaRPr lang="en-US" sz="1500" dirty="0" smtClean="0">
              <a:solidFill>
                <a:srgbClr val="FF0000"/>
              </a:solidFill>
            </a:endParaRPr>
          </a:p>
          <a:p>
            <a:pPr lvl="1"/>
            <a:r>
              <a:rPr lang="en-US" dirty="0" smtClean="0"/>
              <a:t>Large circumference </a:t>
            </a:r>
            <a:r>
              <a:rPr lang="en-US" dirty="0" smtClean="0">
                <a:latin typeface="Wingdings 3" charset="2"/>
                <a:cs typeface="Wingdings 3" charset="2"/>
              </a:rPr>
              <a:t>a</a:t>
            </a:r>
            <a:r>
              <a:rPr lang="en-US" dirty="0" smtClean="0">
                <a:cs typeface="Wingdings 3" charset="2"/>
              </a:rPr>
              <a:t> space charge effects are more severe</a:t>
            </a:r>
          </a:p>
          <a:p>
            <a:pPr lvl="1"/>
            <a:r>
              <a:rPr lang="en-US" dirty="0" smtClean="0">
                <a:cs typeface="Wingdings 3" charset="2"/>
              </a:rPr>
              <a:t>If space charge effects are significant </a:t>
            </a:r>
            <a:r>
              <a:rPr lang="en-US" dirty="0" smtClean="0">
                <a:latin typeface="Wingdings 3" charset="2"/>
                <a:cs typeface="Wingdings 3" charset="2"/>
              </a:rPr>
              <a:t>a</a:t>
            </a:r>
            <a:r>
              <a:rPr lang="en-US" dirty="0" smtClean="0">
                <a:cs typeface="Wingdings 3" charset="2"/>
              </a:rPr>
              <a:t> a higher energy is desirable</a:t>
            </a:r>
          </a:p>
          <a:p>
            <a:pPr lvl="1"/>
            <a:r>
              <a:rPr lang="en-US" dirty="0" smtClean="0">
                <a:cs typeface="Wingdings 3" charset="2"/>
              </a:rPr>
              <a:t>Higher energy </a:t>
            </a:r>
            <a:r>
              <a:rPr lang="en-US" dirty="0" smtClean="0">
                <a:latin typeface="Wingdings 3" charset="2"/>
                <a:cs typeface="Wingdings 3" charset="2"/>
              </a:rPr>
              <a:t>a</a:t>
            </a:r>
            <a:r>
              <a:rPr lang="en-US" dirty="0" smtClean="0">
                <a:cs typeface="Wingdings 3" charset="2"/>
              </a:rPr>
              <a:t> larger equilibrium </a:t>
            </a:r>
            <a:r>
              <a:rPr lang="en-US" dirty="0" err="1" smtClean="0">
                <a:cs typeface="Wingdings 3" charset="2"/>
              </a:rPr>
              <a:t>emittance</a:t>
            </a:r>
            <a:r>
              <a:rPr lang="en-US" dirty="0" smtClean="0">
                <a:cs typeface="Wingdings 3" charset="2"/>
              </a:rPr>
              <a:t> </a:t>
            </a:r>
          </a:p>
          <a:p>
            <a:pPr lvl="1"/>
            <a:r>
              <a:rPr lang="en-US" dirty="0" smtClean="0">
                <a:cs typeface="Wingdings 3" charset="2"/>
              </a:rPr>
              <a:t>Control of equilibrium </a:t>
            </a:r>
            <a:r>
              <a:rPr lang="en-US" dirty="0" err="1" smtClean="0">
                <a:cs typeface="Wingdings 3" charset="2"/>
              </a:rPr>
              <a:t>emittance</a:t>
            </a:r>
            <a:r>
              <a:rPr lang="en-US" dirty="0" smtClean="0">
                <a:cs typeface="Wingdings 3" charset="2"/>
              </a:rPr>
              <a:t> </a:t>
            </a:r>
            <a:r>
              <a:rPr lang="en-US" dirty="0" smtClean="0">
                <a:latin typeface="Wingdings 3" charset="2"/>
                <a:cs typeface="Wingdings 3" charset="2"/>
              </a:rPr>
              <a:t>a</a:t>
            </a:r>
            <a:r>
              <a:rPr lang="en-US" dirty="0" smtClean="0">
                <a:cs typeface="Wingdings 3" charset="2"/>
              </a:rPr>
              <a:t> significant impacts on ring design</a:t>
            </a:r>
          </a:p>
          <a:p>
            <a:pPr lvl="1"/>
            <a:endParaRPr lang="en-US" sz="1200" dirty="0" smtClean="0">
              <a:cs typeface="Wingdings 3" charset="2"/>
            </a:endParaRPr>
          </a:p>
          <a:p>
            <a:pPr lvl="1"/>
            <a:r>
              <a:rPr lang="en-US" dirty="0" smtClean="0">
                <a:cs typeface="Wingdings 3" charset="2"/>
              </a:rPr>
              <a:t>Small circumference </a:t>
            </a:r>
            <a:r>
              <a:rPr lang="en-US" dirty="0" smtClean="0">
                <a:latin typeface="Wingdings 3" charset="2"/>
                <a:cs typeface="Wingdings 3" charset="2"/>
              </a:rPr>
              <a:t>a</a:t>
            </a:r>
            <a:r>
              <a:rPr lang="en-US" dirty="0" smtClean="0">
                <a:cs typeface="Wingdings 3" charset="2"/>
              </a:rPr>
              <a:t> fewer components and smaller tunnel so cheaper and potentially better net hardware reliability</a:t>
            </a:r>
          </a:p>
          <a:p>
            <a:pPr lvl="1"/>
            <a:r>
              <a:rPr lang="en-US" dirty="0" smtClean="0">
                <a:cs typeface="Wingdings 3" charset="2"/>
              </a:rPr>
              <a:t>Small circumference </a:t>
            </a:r>
            <a:r>
              <a:rPr lang="en-US" dirty="0" smtClean="0">
                <a:latin typeface="Wingdings 3" charset="2"/>
                <a:cs typeface="Wingdings 3" charset="2"/>
              </a:rPr>
              <a:t>a</a:t>
            </a:r>
            <a:r>
              <a:rPr lang="en-US" dirty="0" smtClean="0">
                <a:cs typeface="Wingdings 3" charset="2"/>
              </a:rPr>
              <a:t> folding of </a:t>
            </a:r>
            <a:r>
              <a:rPr lang="en-US" dirty="0" err="1" smtClean="0">
                <a:cs typeface="Wingdings 3" charset="2"/>
              </a:rPr>
              <a:t>linac</a:t>
            </a:r>
            <a:r>
              <a:rPr lang="en-US" dirty="0" smtClean="0">
                <a:cs typeface="Wingdings 3" charset="2"/>
              </a:rPr>
              <a:t> bunch train into ring requires more closely spaced bunches</a:t>
            </a:r>
          </a:p>
          <a:p>
            <a:pPr lvl="1"/>
            <a:r>
              <a:rPr lang="en-US" dirty="0" smtClean="0">
                <a:cs typeface="Wingdings 3" charset="2"/>
              </a:rPr>
              <a:t>Closely spaced bunches </a:t>
            </a:r>
            <a:r>
              <a:rPr lang="en-US" dirty="0" smtClean="0">
                <a:latin typeface="Wingdings 3" charset="2"/>
                <a:cs typeface="Wingdings 3" charset="2"/>
              </a:rPr>
              <a:t>a</a:t>
            </a:r>
            <a:r>
              <a:rPr lang="en-US" dirty="0" smtClean="0">
                <a:cs typeface="Wingdings 3" charset="2"/>
              </a:rPr>
              <a:t> more challenging bunch-by-bunch injection and extraction</a:t>
            </a:r>
          </a:p>
          <a:p>
            <a:pPr lvl="1"/>
            <a:r>
              <a:rPr lang="en-US" dirty="0" smtClean="0">
                <a:cs typeface="Wingdings 3" charset="2"/>
              </a:rPr>
              <a:t>Closely spaced bunches </a:t>
            </a:r>
            <a:r>
              <a:rPr lang="en-US" dirty="0" smtClean="0">
                <a:latin typeface="Wingdings 3" charset="2"/>
                <a:cs typeface="Wingdings 3" charset="2"/>
              </a:rPr>
              <a:t>a</a:t>
            </a:r>
            <a:r>
              <a:rPr lang="en-US" dirty="0" smtClean="0">
                <a:cs typeface="Wingdings 3" charset="2"/>
              </a:rPr>
              <a:t> electron cloud and fast ion effects more severe</a:t>
            </a:r>
          </a:p>
          <a:p>
            <a:pPr lvl="1"/>
            <a:endParaRPr lang="en-US" dirty="0" smtClean="0">
              <a:cs typeface="Wingdings 3" charset="2"/>
            </a:endParaRPr>
          </a:p>
          <a:p>
            <a:pPr lvl="1"/>
            <a:endParaRPr lang="en-US" dirty="0" smtClean="0">
              <a:solidFill>
                <a:srgbClr val="FF0000"/>
              </a:solidFill>
            </a:endParaRPr>
          </a:p>
          <a:p>
            <a:pPr lvl="1">
              <a:buNone/>
            </a:pPr>
            <a:endParaRPr lang="en-US" dirty="0" smtClean="0">
              <a:solidFill>
                <a:schemeClr val="accent6">
                  <a:lumMod val="60000"/>
                  <a:lumOff val="40000"/>
                </a:schemeClr>
              </a:solidFill>
            </a:endParaRPr>
          </a:p>
          <a:p>
            <a:pPr lvl="1">
              <a:buNone/>
            </a:pP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 name="Picture 4" descr="C:\Documents\Talks\Talks2004\04-11-02 Cornell\DogboneSchematic.png"/>
          <p:cNvPicPr>
            <a:picLocks noChangeAspect="1" noChangeArrowheads="1"/>
          </p:cNvPicPr>
          <p:nvPr/>
        </p:nvPicPr>
        <p:blipFill>
          <a:blip r:embed="rId2"/>
          <a:srcRect/>
          <a:stretch>
            <a:fillRect/>
          </a:stretch>
        </p:blipFill>
        <p:spPr bwMode="auto">
          <a:xfrm>
            <a:off x="762000" y="838200"/>
            <a:ext cx="8428602" cy="2286000"/>
          </a:xfrm>
          <a:prstGeom prst="rect">
            <a:avLst/>
          </a:prstGeom>
          <a:noFill/>
        </p:spPr>
      </p:pic>
      <p:sp>
        <p:nvSpPr>
          <p:cNvPr id="6" name="Title 5"/>
          <p:cNvSpPr>
            <a:spLocks noGrp="1"/>
          </p:cNvSpPr>
          <p:nvPr>
            <p:ph type="title"/>
          </p:nvPr>
        </p:nvSpPr>
        <p:spPr>
          <a:xfrm>
            <a:off x="609600" y="0"/>
            <a:ext cx="8721090" cy="696773"/>
          </a:xfrm>
        </p:spPr>
        <p:txBody>
          <a:bodyPr>
            <a:normAutofit fontScale="90000"/>
          </a:bodyPr>
          <a:lstStyle/>
          <a:p>
            <a:r>
              <a:rPr lang="en-US" dirty="0" smtClean="0"/>
              <a:t>Lattice evolution</a:t>
            </a:r>
            <a:endParaRPr lang="en-US" dirty="0"/>
          </a:p>
        </p:txBody>
      </p:sp>
      <p:sp>
        <p:nvSpPr>
          <p:cNvPr id="4" name="Slide Number Placeholder 3"/>
          <p:cNvSpPr>
            <a:spLocks noGrp="1"/>
          </p:cNvSpPr>
          <p:nvPr>
            <p:ph type="sldNum" sz="quarter" idx="12"/>
          </p:nvPr>
        </p:nvSpPr>
        <p:spPr/>
        <p:txBody>
          <a:bodyPr/>
          <a:lstStyle/>
          <a:p>
            <a:fld id="{6AEB9F76-9530-4300-8742-75C38656C82A}" type="slidenum">
              <a:rPr lang="en-US" smtClean="0"/>
              <a:pPr/>
              <a:t>23</a:t>
            </a:fld>
            <a:endParaRPr lang="en-US" dirty="0"/>
          </a:p>
        </p:txBody>
      </p:sp>
      <p:sp>
        <p:nvSpPr>
          <p:cNvPr id="12" name="TextBox 11"/>
          <p:cNvSpPr txBox="1"/>
          <p:nvPr/>
        </p:nvSpPr>
        <p:spPr>
          <a:xfrm>
            <a:off x="6553200" y="3296335"/>
            <a:ext cx="1524000" cy="646331"/>
          </a:xfrm>
          <a:prstGeom prst="rect">
            <a:avLst/>
          </a:prstGeom>
          <a:noFill/>
        </p:spPr>
        <p:txBody>
          <a:bodyPr wrap="square" rtlCol="0">
            <a:spAutoFit/>
          </a:bodyPr>
          <a:lstStyle/>
          <a:p>
            <a:r>
              <a:rPr lang="en-US" sz="1800" dirty="0" smtClean="0"/>
              <a:t>2011 DTC04</a:t>
            </a:r>
          </a:p>
          <a:p>
            <a:r>
              <a:rPr lang="en-US" sz="1800" dirty="0" smtClean="0"/>
              <a:t>3.2 km</a:t>
            </a:r>
            <a:endParaRPr lang="en-US" sz="1800" dirty="0"/>
          </a:p>
        </p:txBody>
      </p:sp>
      <p:pic>
        <p:nvPicPr>
          <p:cNvPr id="13" name="Picture 4" descr="PositronDRSchematic"/>
          <p:cNvPicPr>
            <a:picLocks noChangeAspect="1" noChangeArrowheads="1"/>
          </p:cNvPicPr>
          <p:nvPr/>
        </p:nvPicPr>
        <p:blipFill>
          <a:blip r:embed="rId3"/>
          <a:srcRect t="1273"/>
          <a:stretch>
            <a:fillRect/>
          </a:stretch>
        </p:blipFill>
        <p:spPr bwMode="auto">
          <a:xfrm>
            <a:off x="685800" y="3886200"/>
            <a:ext cx="4504157" cy="3240000"/>
          </a:xfrm>
          <a:prstGeom prst="rect">
            <a:avLst/>
          </a:prstGeom>
          <a:noFill/>
          <a:ln w="9525">
            <a:noFill/>
            <a:miter lim="800000"/>
            <a:headEnd/>
            <a:tailEnd/>
          </a:ln>
        </p:spPr>
      </p:pic>
      <p:sp>
        <p:nvSpPr>
          <p:cNvPr id="15" name="TextBox 14"/>
          <p:cNvSpPr txBox="1"/>
          <p:nvPr/>
        </p:nvSpPr>
        <p:spPr>
          <a:xfrm>
            <a:off x="914400" y="3276600"/>
            <a:ext cx="3962400" cy="646331"/>
          </a:xfrm>
          <a:prstGeom prst="rect">
            <a:avLst/>
          </a:prstGeom>
          <a:noFill/>
        </p:spPr>
        <p:txBody>
          <a:bodyPr wrap="square" rtlCol="0">
            <a:spAutoFit/>
          </a:bodyPr>
          <a:lstStyle/>
          <a:p>
            <a:r>
              <a:rPr lang="en-US" sz="1800" dirty="0" smtClean="0"/>
              <a:t>2007 RDR OCS6  </a:t>
            </a:r>
          </a:p>
          <a:p>
            <a:r>
              <a:rPr lang="en-US" sz="1800" dirty="0" smtClean="0"/>
              <a:t>6.5 km</a:t>
            </a:r>
            <a:endParaRPr lang="en-US" sz="1800" dirty="0"/>
          </a:p>
        </p:txBody>
      </p:sp>
      <p:sp>
        <p:nvSpPr>
          <p:cNvPr id="16" name="TextBox 15"/>
          <p:cNvSpPr txBox="1"/>
          <p:nvPr/>
        </p:nvSpPr>
        <p:spPr>
          <a:xfrm>
            <a:off x="3810000" y="2249269"/>
            <a:ext cx="2667000" cy="646331"/>
          </a:xfrm>
          <a:prstGeom prst="rect">
            <a:avLst/>
          </a:prstGeom>
          <a:noFill/>
        </p:spPr>
        <p:txBody>
          <a:bodyPr wrap="square" rtlCol="0">
            <a:spAutoFit/>
          </a:bodyPr>
          <a:lstStyle/>
          <a:p>
            <a:r>
              <a:rPr lang="en-US" sz="1800" dirty="0" smtClean="0"/>
              <a:t>2005 TESLA  </a:t>
            </a:r>
            <a:r>
              <a:rPr lang="en-US" sz="1800" dirty="0" err="1" smtClean="0"/>
              <a:t>dogbone</a:t>
            </a:r>
            <a:endParaRPr lang="en-US" sz="1800" dirty="0" smtClean="0"/>
          </a:p>
          <a:p>
            <a:r>
              <a:rPr lang="en-US" sz="1800" dirty="0" smtClean="0"/>
              <a:t>17 km</a:t>
            </a:r>
            <a:endParaRPr lang="en-US" sz="1800" dirty="0"/>
          </a:p>
        </p:txBody>
      </p:sp>
      <p:pic>
        <p:nvPicPr>
          <p:cNvPr id="17" name="Content Placeholder 4" descr="DR_fig1.pdf"/>
          <p:cNvPicPr>
            <a:picLocks noChangeAspect="1"/>
          </p:cNvPicPr>
          <p:nvPr/>
        </p:nvPicPr>
        <mc:AlternateContent>
          <mc:Choice xmlns:ma="http://schemas.microsoft.com/office/mac/drawingml/2008/main" Requires="ma">
            <p:blipFill>
              <a:blip r:embed="rId4"/>
              <a:srcRect t="-14821" b="-14821"/>
              <a:stretch>
                <a:fillRect/>
              </a:stretch>
            </p:blipFill>
          </mc:Choice>
          <mc:Fallback>
            <p:blipFill>
              <a:blip r:embed="rId5"/>
              <a:srcRect t="-14821" b="-14821"/>
              <a:stretch>
                <a:fillRect/>
              </a:stretch>
            </p:blipFill>
          </mc:Fallback>
        </mc:AlternateContent>
        <p:spPr>
          <a:xfrm>
            <a:off x="5731604" y="4114800"/>
            <a:ext cx="3107596" cy="1800000"/>
          </a:xfrm>
          <a:prstGeom prst="rect">
            <a:avLst/>
          </a:prstGeom>
        </p:spPr>
      </p:pic>
      <p:cxnSp>
        <p:nvCxnSpPr>
          <p:cNvPr id="19" name="Straight Arrow Connector 18"/>
          <p:cNvCxnSpPr/>
          <p:nvPr/>
        </p:nvCxnSpPr>
        <p:spPr>
          <a:xfrm rot="10800000" flipV="1">
            <a:off x="3810000" y="2743200"/>
            <a:ext cx="685800" cy="533400"/>
          </a:xfrm>
          <a:prstGeom prst="straightConnector1">
            <a:avLst/>
          </a:prstGeom>
          <a:ln w="762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724400" y="3657600"/>
            <a:ext cx="1524000" cy="1588"/>
          </a:xfrm>
          <a:prstGeom prst="straightConnector1">
            <a:avLst/>
          </a:prstGeom>
          <a:ln w="762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Issues - II</a:t>
            </a:r>
            <a:endParaRPr lang="en-US" dirty="0"/>
          </a:p>
        </p:txBody>
      </p:sp>
      <p:sp>
        <p:nvSpPr>
          <p:cNvPr id="3" name="Content Placeholder 2"/>
          <p:cNvSpPr>
            <a:spLocks noGrp="1"/>
          </p:cNvSpPr>
          <p:nvPr>
            <p:ph idx="1"/>
          </p:nvPr>
        </p:nvSpPr>
        <p:spPr/>
        <p:txBody>
          <a:bodyPr/>
          <a:lstStyle/>
          <a:p>
            <a:endParaRPr lang="en-US" dirty="0" smtClean="0"/>
          </a:p>
          <a:p>
            <a:r>
              <a:rPr lang="en-US" dirty="0" smtClean="0"/>
              <a:t>Example 2:		</a:t>
            </a:r>
            <a:r>
              <a:rPr lang="en-US" dirty="0" smtClean="0">
                <a:solidFill>
                  <a:srgbClr val="CC0000"/>
                </a:solidFill>
              </a:rPr>
              <a:t>Beam Energy</a:t>
            </a:r>
          </a:p>
          <a:p>
            <a:pPr lvl="1"/>
            <a:endParaRPr lang="en-US" sz="1500" dirty="0" smtClean="0">
              <a:solidFill>
                <a:srgbClr val="FF0000"/>
              </a:solidFill>
            </a:endParaRPr>
          </a:p>
          <a:p>
            <a:pPr lvl="1"/>
            <a:r>
              <a:rPr lang="en-US" dirty="0" smtClean="0"/>
              <a:t>Higher energy </a:t>
            </a:r>
            <a:r>
              <a:rPr lang="en-US" dirty="0" smtClean="0">
                <a:latin typeface="Wingdings 3" charset="2"/>
                <a:cs typeface="Wingdings 3" charset="2"/>
              </a:rPr>
              <a:t>a</a:t>
            </a:r>
            <a:r>
              <a:rPr lang="en-US" dirty="0" smtClean="0">
                <a:cs typeface="Wingdings 3" charset="2"/>
              </a:rPr>
              <a:t> sensitivity to collective effects is lessened (beam instabilities, </a:t>
            </a:r>
            <a:r>
              <a:rPr lang="en-US" dirty="0" err="1" smtClean="0">
                <a:cs typeface="Wingdings 3" charset="2"/>
              </a:rPr>
              <a:t>intrabeam</a:t>
            </a:r>
            <a:r>
              <a:rPr lang="en-US" dirty="0" smtClean="0">
                <a:cs typeface="Wingdings 3" charset="2"/>
              </a:rPr>
              <a:t> scattering, space charge, etc)</a:t>
            </a:r>
          </a:p>
          <a:p>
            <a:pPr lvl="1"/>
            <a:r>
              <a:rPr lang="en-US" dirty="0" smtClean="0">
                <a:cs typeface="Wingdings 3" charset="2"/>
              </a:rPr>
              <a:t>Higher energy </a:t>
            </a:r>
            <a:r>
              <a:rPr lang="en-US" dirty="0" smtClean="0">
                <a:latin typeface="Wingdings 3" charset="2"/>
                <a:cs typeface="Wingdings 3" charset="2"/>
              </a:rPr>
              <a:t>a</a:t>
            </a:r>
            <a:r>
              <a:rPr lang="en-US" dirty="0" smtClean="0">
                <a:cs typeface="Wingdings 3" charset="2"/>
              </a:rPr>
              <a:t> damping rates increase from the increased synchrotron radiation</a:t>
            </a:r>
          </a:p>
          <a:p>
            <a:pPr lvl="1"/>
            <a:r>
              <a:rPr lang="en-US" dirty="0" smtClean="0">
                <a:cs typeface="Wingdings 3" charset="2"/>
              </a:rPr>
              <a:t>Higher energy </a:t>
            </a:r>
            <a:r>
              <a:rPr lang="en-US" dirty="0" smtClean="0">
                <a:latin typeface="Wingdings 3" charset="2"/>
                <a:cs typeface="Wingdings 3" charset="2"/>
              </a:rPr>
              <a:t>a</a:t>
            </a:r>
            <a:r>
              <a:rPr lang="en-US" dirty="0" smtClean="0">
                <a:cs typeface="Wingdings 3" charset="2"/>
              </a:rPr>
              <a:t> for a given normalized </a:t>
            </a:r>
            <a:r>
              <a:rPr lang="en-US" dirty="0" err="1" smtClean="0">
                <a:cs typeface="Wingdings 3" charset="2"/>
              </a:rPr>
              <a:t>emittance</a:t>
            </a:r>
            <a:r>
              <a:rPr lang="en-US" dirty="0" smtClean="0">
                <a:cs typeface="Wingdings 3" charset="2"/>
              </a:rPr>
              <a:t> from the sources, the beam is smaller due to adiabatic damping from the initial beam acceleration and the ring acceptance issues are eased</a:t>
            </a:r>
          </a:p>
          <a:p>
            <a:pPr lvl="1">
              <a:buNone/>
            </a:pPr>
            <a:endParaRPr lang="en-US" sz="1200" dirty="0" smtClean="0">
              <a:cs typeface="Wingdings 3" charset="2"/>
            </a:endParaRPr>
          </a:p>
          <a:p>
            <a:pPr lvl="1"/>
            <a:r>
              <a:rPr lang="en-US" dirty="0" smtClean="0">
                <a:cs typeface="Wingdings 3" charset="2"/>
              </a:rPr>
              <a:t>Lower energy </a:t>
            </a:r>
            <a:r>
              <a:rPr lang="en-US" dirty="0" smtClean="0">
                <a:latin typeface="Wingdings 3" charset="2"/>
                <a:cs typeface="Wingdings 3" charset="2"/>
              </a:rPr>
              <a:t>a</a:t>
            </a:r>
            <a:r>
              <a:rPr lang="en-US" dirty="0" smtClean="0">
                <a:cs typeface="Wingdings 3" charset="2"/>
              </a:rPr>
              <a:t> in the limit of small enough bunch charge, this provides a smaller equilibrium </a:t>
            </a:r>
            <a:r>
              <a:rPr lang="en-US" dirty="0" err="1" smtClean="0">
                <a:cs typeface="Wingdings 3" charset="2"/>
              </a:rPr>
              <a:t>emttance</a:t>
            </a:r>
            <a:endParaRPr lang="en-US" dirty="0" smtClean="0">
              <a:cs typeface="Wingdings 3" charset="2"/>
            </a:endParaRPr>
          </a:p>
          <a:p>
            <a:pPr lvl="1"/>
            <a:r>
              <a:rPr lang="en-US" dirty="0" smtClean="0">
                <a:cs typeface="Wingdings 3" charset="2"/>
              </a:rPr>
              <a:t>Lower energy </a:t>
            </a:r>
            <a:r>
              <a:rPr lang="en-US" dirty="0" smtClean="0">
                <a:latin typeface="Wingdings 3" charset="2"/>
                <a:cs typeface="Wingdings 3" charset="2"/>
              </a:rPr>
              <a:t>a</a:t>
            </a:r>
            <a:r>
              <a:rPr lang="en-US" dirty="0" smtClean="0">
                <a:cs typeface="Wingdings 3" charset="2"/>
              </a:rPr>
              <a:t> weaker magnets and lower field RF cavities to focus the beam, hence cheaper (and often more reliable) hardware</a:t>
            </a:r>
          </a:p>
          <a:p>
            <a:pPr lvl="1"/>
            <a:endParaRPr lang="en-US" dirty="0" smtClean="0">
              <a:solidFill>
                <a:srgbClr val="FF0000"/>
              </a:solidFill>
            </a:endParaRPr>
          </a:p>
          <a:p>
            <a:pPr lvl="1">
              <a:buNone/>
            </a:pPr>
            <a:endParaRPr lang="en-US" dirty="0" smtClean="0">
              <a:solidFill>
                <a:schemeClr val="accent6">
                  <a:lumMod val="60000"/>
                  <a:lumOff val="40000"/>
                </a:schemeClr>
              </a:solidFill>
            </a:endParaRPr>
          </a:p>
          <a:p>
            <a:pPr lvl="1">
              <a:buNone/>
            </a:pP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dirty="0"/>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Issues - III</a:t>
            </a:r>
            <a:endParaRPr lang="en-US" dirty="0"/>
          </a:p>
        </p:txBody>
      </p:sp>
      <p:sp>
        <p:nvSpPr>
          <p:cNvPr id="3" name="Content Placeholder 2"/>
          <p:cNvSpPr>
            <a:spLocks noGrp="1"/>
          </p:cNvSpPr>
          <p:nvPr>
            <p:ph idx="1"/>
          </p:nvPr>
        </p:nvSpPr>
        <p:spPr/>
        <p:txBody>
          <a:bodyPr/>
          <a:lstStyle/>
          <a:p>
            <a:endParaRPr lang="en-US" sz="800" dirty="0" smtClean="0"/>
          </a:p>
          <a:p>
            <a:r>
              <a:rPr lang="en-US" dirty="0" smtClean="0"/>
              <a:t>Example 3:		</a:t>
            </a:r>
            <a:r>
              <a:rPr lang="en-US" dirty="0" smtClean="0">
                <a:solidFill>
                  <a:srgbClr val="CC0000"/>
                </a:solidFill>
              </a:rPr>
              <a:t>Technical </a:t>
            </a:r>
            <a:r>
              <a:rPr lang="en-US" dirty="0" err="1" smtClean="0">
                <a:solidFill>
                  <a:srgbClr val="CC0000"/>
                </a:solidFill>
              </a:rPr>
              <a:t>Contraints</a:t>
            </a:r>
            <a:r>
              <a:rPr lang="en-US" dirty="0" smtClean="0">
                <a:solidFill>
                  <a:srgbClr val="CC0000"/>
                </a:solidFill>
              </a:rPr>
              <a:t>:  High Voltage Kickers</a:t>
            </a:r>
            <a:endParaRPr lang="en-US" dirty="0" smtClean="0"/>
          </a:p>
          <a:p>
            <a:pPr lvl="1"/>
            <a:r>
              <a:rPr lang="en-US" dirty="0" smtClean="0"/>
              <a:t>Wide kicker pulse </a:t>
            </a:r>
            <a:r>
              <a:rPr lang="en-US" dirty="0" smtClean="0">
                <a:latin typeface="Wingdings 3" charset="2"/>
                <a:cs typeface="Wingdings 3" charset="2"/>
              </a:rPr>
              <a:t>a</a:t>
            </a:r>
            <a:r>
              <a:rPr lang="en-US" dirty="0" smtClean="0">
                <a:cs typeface="Wingdings 3" charset="2"/>
              </a:rPr>
              <a:t> typically more stable, hence better for uniform injection/extraction</a:t>
            </a:r>
          </a:p>
          <a:p>
            <a:pPr lvl="1"/>
            <a:r>
              <a:rPr lang="en-US" dirty="0" smtClean="0">
                <a:cs typeface="Wingdings 3" charset="2"/>
              </a:rPr>
              <a:t>Wide kicker pulse </a:t>
            </a:r>
            <a:r>
              <a:rPr lang="en-US" dirty="0" smtClean="0">
                <a:latin typeface="Wingdings 3" charset="2"/>
                <a:cs typeface="Wingdings 3" charset="2"/>
              </a:rPr>
              <a:t>a</a:t>
            </a:r>
            <a:r>
              <a:rPr lang="en-US" dirty="0" smtClean="0">
                <a:cs typeface="Wingdings 3" charset="2"/>
              </a:rPr>
              <a:t> requires a large ring circumference to allow bunch-by-bunch injection and extraction (bunch spacing)</a:t>
            </a:r>
          </a:p>
          <a:p>
            <a:pPr lvl="1"/>
            <a:r>
              <a:rPr lang="en-US" dirty="0" smtClean="0">
                <a:cs typeface="Wingdings 3" charset="2"/>
              </a:rPr>
              <a:t>Wide kicker pulse </a:t>
            </a:r>
            <a:r>
              <a:rPr lang="en-US" dirty="0" smtClean="0">
                <a:latin typeface="Wingdings 3" charset="2"/>
                <a:cs typeface="Wingdings 3" charset="2"/>
              </a:rPr>
              <a:t>a</a:t>
            </a:r>
            <a:r>
              <a:rPr lang="en-US" dirty="0" smtClean="0">
                <a:cs typeface="Wingdings 3" charset="2"/>
              </a:rPr>
              <a:t> relatively fewer kicker structures (matched to pulse width) will be required in the ring (minimize impedance issues, improve reliability, minimize cost)</a:t>
            </a:r>
          </a:p>
          <a:p>
            <a:pPr lvl="1"/>
            <a:r>
              <a:rPr lang="en-US" dirty="0" smtClean="0">
                <a:cs typeface="Wingdings 3" charset="2"/>
              </a:rPr>
              <a:t>Wide kicker pulse </a:t>
            </a:r>
            <a:r>
              <a:rPr lang="en-US" dirty="0" smtClean="0">
                <a:latin typeface="Wingdings 3" charset="2"/>
                <a:cs typeface="Wingdings 3" charset="2"/>
              </a:rPr>
              <a:t>a</a:t>
            </a:r>
            <a:r>
              <a:rPr lang="en-US" dirty="0" smtClean="0">
                <a:cs typeface="Wingdings 3" charset="2"/>
              </a:rPr>
              <a:t> works well in a scenario with full train injection/extraction</a:t>
            </a:r>
          </a:p>
          <a:p>
            <a:pPr lvl="1"/>
            <a:endParaRPr lang="en-US" sz="1100" dirty="0" smtClean="0">
              <a:cs typeface="Wingdings 3" charset="2"/>
            </a:endParaRPr>
          </a:p>
          <a:p>
            <a:pPr lvl="1"/>
            <a:r>
              <a:rPr lang="en-US" dirty="0" smtClean="0">
                <a:cs typeface="Wingdings 3" charset="2"/>
              </a:rPr>
              <a:t>Narrow kicker pulse </a:t>
            </a:r>
            <a:r>
              <a:rPr lang="en-US" dirty="0" smtClean="0">
                <a:latin typeface="Wingdings 3" charset="2"/>
                <a:cs typeface="Wingdings 3" charset="2"/>
              </a:rPr>
              <a:t>a</a:t>
            </a:r>
            <a:r>
              <a:rPr lang="en-US" dirty="0" smtClean="0">
                <a:cs typeface="Wingdings 3" charset="2"/>
              </a:rPr>
              <a:t> higher bandwidth requires careful impedance matching with kicker structure</a:t>
            </a:r>
          </a:p>
          <a:p>
            <a:pPr lvl="1"/>
            <a:r>
              <a:rPr lang="en-US" dirty="0" smtClean="0">
                <a:cs typeface="Wingdings 3" charset="2"/>
              </a:rPr>
              <a:t>Narrow kicker pulse </a:t>
            </a:r>
            <a:r>
              <a:rPr lang="en-US" dirty="0" smtClean="0">
                <a:latin typeface="Wingdings 3" charset="2"/>
                <a:cs typeface="Wingdings 3" charset="2"/>
              </a:rPr>
              <a:t>a</a:t>
            </a:r>
            <a:r>
              <a:rPr lang="en-US" dirty="0" smtClean="0">
                <a:cs typeface="Wingdings 3" charset="2"/>
              </a:rPr>
              <a:t> many short kicker structures required (reliability and cost concerns)</a:t>
            </a:r>
          </a:p>
          <a:p>
            <a:pPr lvl="1"/>
            <a:r>
              <a:rPr lang="en-US" dirty="0" smtClean="0">
                <a:cs typeface="Wingdings 3" charset="2"/>
              </a:rPr>
              <a:t>Narrow kicker pulse </a:t>
            </a:r>
            <a:r>
              <a:rPr lang="en-US" dirty="0" smtClean="0">
                <a:latin typeface="Wingdings 3" charset="2"/>
                <a:cs typeface="Wingdings 3" charset="2"/>
              </a:rPr>
              <a:t>a</a:t>
            </a:r>
            <a:r>
              <a:rPr lang="en-US" dirty="0" smtClean="0">
                <a:cs typeface="Wingdings 3" charset="2"/>
              </a:rPr>
              <a:t> high voltage pulses beyond state-of-the-art when the ILC RDR was published</a:t>
            </a:r>
          </a:p>
          <a:p>
            <a:pPr lvl="1">
              <a:buNone/>
            </a:pP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dirty="0"/>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Issues - IV</a:t>
            </a:r>
            <a:endParaRPr lang="en-US" dirty="0"/>
          </a:p>
        </p:txBody>
      </p:sp>
      <p:sp>
        <p:nvSpPr>
          <p:cNvPr id="3" name="Content Placeholder 2"/>
          <p:cNvSpPr>
            <a:spLocks noGrp="1"/>
          </p:cNvSpPr>
          <p:nvPr>
            <p:ph idx="1"/>
          </p:nvPr>
        </p:nvSpPr>
        <p:spPr/>
        <p:txBody>
          <a:bodyPr/>
          <a:lstStyle/>
          <a:p>
            <a:endParaRPr lang="en-US" sz="800" dirty="0" smtClean="0"/>
          </a:p>
          <a:p>
            <a:r>
              <a:rPr lang="en-US" dirty="0" smtClean="0"/>
              <a:t>Example 4:		</a:t>
            </a:r>
            <a:r>
              <a:rPr lang="en-US" dirty="0" smtClean="0">
                <a:solidFill>
                  <a:srgbClr val="CC0000"/>
                </a:solidFill>
              </a:rPr>
              <a:t>Technical Constraints:  Damping Wigglers</a:t>
            </a:r>
            <a:endParaRPr lang="en-US" dirty="0" smtClean="0"/>
          </a:p>
          <a:p>
            <a:pPr lvl="1"/>
            <a:r>
              <a:rPr lang="en-US" dirty="0" smtClean="0">
                <a:cs typeface="Wingdings 3" charset="2"/>
              </a:rPr>
              <a:t>Competing technologies:</a:t>
            </a:r>
          </a:p>
          <a:p>
            <a:pPr lvl="2"/>
            <a:r>
              <a:rPr lang="en-US" dirty="0" smtClean="0">
                <a:cs typeface="Wingdings 3" charset="2"/>
              </a:rPr>
              <a:t>Permanent magnet</a:t>
            </a:r>
          </a:p>
          <a:p>
            <a:pPr lvl="2"/>
            <a:r>
              <a:rPr lang="en-US" dirty="0" smtClean="0">
                <a:cs typeface="Wingdings 3" charset="2"/>
              </a:rPr>
              <a:t>Normal conducting electromagnet</a:t>
            </a:r>
          </a:p>
          <a:p>
            <a:pPr lvl="2"/>
            <a:r>
              <a:rPr lang="en-US" dirty="0" smtClean="0">
                <a:cs typeface="Wingdings 3" charset="2"/>
              </a:rPr>
              <a:t>Superconducting electromagnet</a:t>
            </a:r>
          </a:p>
          <a:p>
            <a:pPr lvl="1"/>
            <a:r>
              <a:rPr lang="en-US" dirty="0" smtClean="0">
                <a:cs typeface="Wingdings 3" charset="2"/>
              </a:rPr>
              <a:t>Performance issues:</a:t>
            </a:r>
          </a:p>
          <a:p>
            <a:pPr lvl="2"/>
            <a:r>
              <a:rPr lang="en-US" dirty="0" smtClean="0">
                <a:cs typeface="Wingdings 3" charset="2"/>
              </a:rPr>
              <a:t>Aperture</a:t>
            </a:r>
          </a:p>
          <a:p>
            <a:pPr lvl="2"/>
            <a:r>
              <a:rPr lang="en-US" dirty="0" smtClean="0">
                <a:cs typeface="Wingdings 3" charset="2"/>
              </a:rPr>
              <a:t>Allowable field strength</a:t>
            </a:r>
          </a:p>
          <a:p>
            <a:pPr lvl="2"/>
            <a:r>
              <a:rPr lang="en-US" dirty="0" smtClean="0">
                <a:cs typeface="Wingdings 3" charset="2"/>
              </a:rPr>
              <a:t>Field quality</a:t>
            </a:r>
          </a:p>
          <a:p>
            <a:pPr lvl="2"/>
            <a:r>
              <a:rPr lang="en-US" dirty="0" smtClean="0">
                <a:cs typeface="Wingdings 3" charset="2"/>
              </a:rPr>
              <a:t>Sensitivity to radiation damage</a:t>
            </a:r>
          </a:p>
          <a:p>
            <a:pPr lvl="2"/>
            <a:r>
              <a:rPr lang="en-US" dirty="0" smtClean="0">
                <a:cs typeface="Wingdings 3" charset="2"/>
              </a:rPr>
              <a:t>Operating cost</a:t>
            </a:r>
          </a:p>
          <a:p>
            <a:pPr lvl="1"/>
            <a:r>
              <a:rPr lang="en-US" dirty="0" smtClean="0">
                <a:cs typeface="Wingdings 3" charset="2"/>
              </a:rPr>
              <a:t>ILC design choice:</a:t>
            </a:r>
          </a:p>
          <a:p>
            <a:pPr lvl="1">
              <a:buNone/>
            </a:pPr>
            <a:r>
              <a:rPr lang="en-US" dirty="0" smtClean="0">
                <a:cs typeface="Wingdings 3" charset="2"/>
              </a:rPr>
              <a:t>	Employ only a damping ring with no pre-damping ring</a:t>
            </a:r>
          </a:p>
          <a:p>
            <a:pPr lvl="2"/>
            <a:r>
              <a:rPr lang="en-US" dirty="0" smtClean="0">
                <a:cs typeface="Wingdings 3" charset="2"/>
              </a:rPr>
              <a:t>Places significant weight on aperture and field quality issues in order to handle the large input beams from the positron source</a:t>
            </a:r>
          </a:p>
        </p:txBody>
      </p:sp>
      <p:sp>
        <p:nvSpPr>
          <p:cNvPr id="4" name="Date Placeholder 3"/>
          <p:cNvSpPr>
            <a:spLocks noGrp="1"/>
          </p:cNvSpPr>
          <p:nvPr>
            <p:ph type="dt" sz="half" idx="10"/>
          </p:nvPr>
        </p:nvSpPr>
        <p:spPr/>
        <p:txBody>
          <a:bodyPr/>
          <a:lstStyle/>
          <a:p>
            <a:pPr>
              <a:defRPr/>
            </a:pPr>
            <a:r>
              <a:rPr lang="en-US" smtClean="0"/>
              <a:t>October 31, 2010</a:t>
            </a:r>
            <a:endParaRPr lang="en-US" dirty="0"/>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Optimization Issues - V</a:t>
            </a:r>
            <a:endParaRPr lang="en-US" dirty="0"/>
          </a:p>
        </p:txBody>
      </p:sp>
      <p:sp>
        <p:nvSpPr>
          <p:cNvPr id="3" name="Content Placeholder 2"/>
          <p:cNvSpPr>
            <a:spLocks noGrp="1"/>
          </p:cNvSpPr>
          <p:nvPr>
            <p:ph idx="1"/>
          </p:nvPr>
        </p:nvSpPr>
        <p:spPr/>
        <p:txBody>
          <a:bodyPr/>
          <a:lstStyle/>
          <a:p>
            <a:endParaRPr lang="en-US" sz="800" dirty="0" smtClean="0"/>
          </a:p>
          <a:p>
            <a:endParaRPr lang="en-US" sz="1500" dirty="0" smtClean="0"/>
          </a:p>
          <a:p>
            <a:r>
              <a:rPr lang="en-US" dirty="0" smtClean="0"/>
              <a:t>Example 5:		</a:t>
            </a:r>
            <a:r>
              <a:rPr lang="en-US" dirty="0" smtClean="0">
                <a:solidFill>
                  <a:srgbClr val="CC0000"/>
                </a:solidFill>
              </a:rPr>
              <a:t>Physics Requests</a:t>
            </a:r>
            <a:endParaRPr lang="en-US" dirty="0" smtClean="0"/>
          </a:p>
          <a:p>
            <a:pPr lvl="1"/>
            <a:r>
              <a:rPr lang="en-US" dirty="0" smtClean="0"/>
              <a:t>Provide wider energy range for producing luminosity </a:t>
            </a:r>
            <a:r>
              <a:rPr lang="en-US" dirty="0" smtClean="0">
                <a:latin typeface="Wingdings 3" charset="2"/>
                <a:cs typeface="Wingdings 3" charset="2"/>
              </a:rPr>
              <a:t>a</a:t>
            </a:r>
            <a:r>
              <a:rPr lang="en-US" dirty="0" smtClean="0">
                <a:cs typeface="Wingdings 3" charset="2"/>
              </a:rPr>
              <a:t> for the ILC, this  affects the positron production mode</a:t>
            </a:r>
          </a:p>
          <a:p>
            <a:pPr lvl="1"/>
            <a:r>
              <a:rPr lang="en-US" dirty="0" smtClean="0">
                <a:cs typeface="Wingdings 3" charset="2"/>
              </a:rPr>
              <a:t>Positron production at fixed energy point in main </a:t>
            </a:r>
            <a:r>
              <a:rPr lang="en-US" dirty="0" err="1" smtClean="0">
                <a:cs typeface="Wingdings 3" charset="2"/>
              </a:rPr>
              <a:t>linac</a:t>
            </a:r>
            <a:r>
              <a:rPr lang="en-US" dirty="0" smtClean="0">
                <a:cs typeface="Wingdings 3" charset="2"/>
              </a:rPr>
              <a:t> </a:t>
            </a:r>
            <a:r>
              <a:rPr lang="en-US" dirty="0" smtClean="0">
                <a:latin typeface="Wingdings 3" charset="2"/>
                <a:cs typeface="Wingdings 3" charset="2"/>
              </a:rPr>
              <a:t>a</a:t>
            </a:r>
            <a:r>
              <a:rPr lang="en-US" dirty="0" smtClean="0">
                <a:cs typeface="Wingdings 3" charset="2"/>
              </a:rPr>
              <a:t> if want to explore a lower energy, need to produce positrons on one pulse and then change the acceleration in the ML for collisions on a separate pulse</a:t>
            </a:r>
          </a:p>
          <a:p>
            <a:pPr lvl="1"/>
            <a:r>
              <a:rPr lang="en-US" dirty="0" smtClean="0">
                <a:cs typeface="Wingdings 3" charset="2"/>
              </a:rPr>
              <a:t>Two pulse configurations </a:t>
            </a:r>
            <a:r>
              <a:rPr lang="en-US" dirty="0" smtClean="0">
                <a:latin typeface="Wingdings 3" charset="2"/>
                <a:cs typeface="Wingdings 3" charset="2"/>
              </a:rPr>
              <a:t>a</a:t>
            </a:r>
            <a:r>
              <a:rPr lang="en-US" dirty="0" smtClean="0">
                <a:cs typeface="Wingdings 3" charset="2"/>
              </a:rPr>
              <a:t> positron damping ring only filled 50% of time</a:t>
            </a:r>
          </a:p>
          <a:p>
            <a:pPr lvl="1"/>
            <a:r>
              <a:rPr lang="en-US" dirty="0" smtClean="0">
                <a:cs typeface="Wingdings 3" charset="2"/>
              </a:rPr>
              <a:t>50% duty cycle </a:t>
            </a:r>
            <a:r>
              <a:rPr lang="en-US" dirty="0" smtClean="0">
                <a:latin typeface="Wingdings 3" charset="2"/>
                <a:cs typeface="Wingdings 3" charset="2"/>
              </a:rPr>
              <a:t>a</a:t>
            </a:r>
            <a:r>
              <a:rPr lang="en-US" dirty="0" smtClean="0">
                <a:cs typeface="Wingdings 3" charset="2"/>
              </a:rPr>
              <a:t> new RF system design</a:t>
            </a:r>
          </a:p>
          <a:p>
            <a:pPr lvl="1"/>
            <a:r>
              <a:rPr lang="en-US" dirty="0" smtClean="0">
                <a:cs typeface="Wingdings 3" charset="2"/>
              </a:rPr>
              <a:t>50% duty cycle </a:t>
            </a:r>
            <a:r>
              <a:rPr lang="en-US" dirty="0" smtClean="0">
                <a:latin typeface="Wingdings 3" charset="2"/>
                <a:cs typeface="Wingdings 3" charset="2"/>
              </a:rPr>
              <a:t>a</a:t>
            </a:r>
            <a:r>
              <a:rPr lang="en-US" dirty="0" smtClean="0">
                <a:cs typeface="Wingdings 3" charset="2"/>
              </a:rPr>
              <a:t> increase damping rate so that 5Hz pulses for collision can be maintained</a:t>
            </a:r>
          </a:p>
          <a:p>
            <a:pPr lvl="1"/>
            <a:endParaRPr lang="en-US" sz="1100" dirty="0" smtClean="0">
              <a:cs typeface="Wingdings 3" charset="2"/>
            </a:endParaRPr>
          </a:p>
          <a:p>
            <a:pPr lvl="1"/>
            <a:r>
              <a:rPr lang="en-US" dirty="0" smtClean="0">
                <a:cs typeface="Wingdings 3" charset="2"/>
              </a:rPr>
              <a:t>Lower positron production energy </a:t>
            </a:r>
            <a:r>
              <a:rPr lang="en-US" dirty="0" smtClean="0">
                <a:latin typeface="Wingdings 3" charset="2"/>
                <a:cs typeface="Wingdings 3" charset="2"/>
              </a:rPr>
              <a:t>a</a:t>
            </a:r>
            <a:r>
              <a:rPr lang="en-US" dirty="0" smtClean="0">
                <a:cs typeface="Wingdings 3" charset="2"/>
              </a:rPr>
              <a:t> poorer production and inability to achieve desired standard operating parameters</a:t>
            </a:r>
            <a:endParaRPr lang="en-US" dirty="0" smtClean="0"/>
          </a:p>
          <a:p>
            <a:pPr lvl="1"/>
            <a:r>
              <a:rPr lang="en-US" dirty="0" smtClean="0">
                <a:cs typeface="Wingdings 3" charset="2"/>
              </a:rPr>
              <a:t>Lower positron production energy </a:t>
            </a:r>
            <a:r>
              <a:rPr lang="en-US" dirty="0" smtClean="0">
                <a:latin typeface="Wingdings 3" charset="2"/>
                <a:cs typeface="Wingdings 3" charset="2"/>
              </a:rPr>
              <a:t>a</a:t>
            </a:r>
            <a:r>
              <a:rPr lang="en-US" dirty="0" smtClean="0">
                <a:cs typeface="Wingdings 3" charset="2"/>
              </a:rPr>
              <a:t> potentially unacceptable impact on the positron target design</a:t>
            </a:r>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dirty="0"/>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ILC DR Design</a:t>
            </a:r>
            <a:endParaRPr lang="en-US" dirty="0"/>
          </a:p>
        </p:txBody>
      </p:sp>
      <p:sp>
        <p:nvSpPr>
          <p:cNvPr id="3" name="Content Placeholder 2"/>
          <p:cNvSpPr>
            <a:spLocks noGrp="1"/>
          </p:cNvSpPr>
          <p:nvPr>
            <p:ph idx="1"/>
          </p:nvPr>
        </p:nvSpPr>
        <p:spPr/>
        <p:txBody>
          <a:bodyPr/>
          <a:lstStyle/>
          <a:p>
            <a:r>
              <a:rPr lang="en-US" dirty="0" smtClean="0"/>
              <a:t>The ILC DR baseline configuration is able to meet the key design parameters required for the baseline design</a:t>
            </a:r>
          </a:p>
          <a:p>
            <a:pPr lvl="1"/>
            <a:r>
              <a:rPr lang="en-US" dirty="0" smtClean="0"/>
              <a:t>Validation of the various design choices continues</a:t>
            </a:r>
          </a:p>
          <a:p>
            <a:pPr lvl="1"/>
            <a:r>
              <a:rPr lang="en-US" dirty="0" smtClean="0"/>
              <a:t>Major limiting areas of operational concern identified for further R&amp;D included</a:t>
            </a:r>
          </a:p>
          <a:p>
            <a:pPr lvl="2"/>
            <a:r>
              <a:rPr lang="en-US" dirty="0" smtClean="0"/>
              <a:t>Achievement of 2pm vertical </a:t>
            </a:r>
            <a:r>
              <a:rPr lang="en-US" dirty="0" err="1" smtClean="0"/>
              <a:t>emittance</a:t>
            </a:r>
            <a:endParaRPr lang="en-US" dirty="0" smtClean="0"/>
          </a:p>
          <a:p>
            <a:pPr lvl="2"/>
            <a:r>
              <a:rPr lang="en-US" dirty="0" smtClean="0"/>
              <a:t>Electron Cloud effects</a:t>
            </a:r>
          </a:p>
          <a:p>
            <a:pPr lvl="2"/>
            <a:r>
              <a:rPr lang="en-US" dirty="0" smtClean="0"/>
              <a:t>Fast Ion effects</a:t>
            </a:r>
          </a:p>
          <a:p>
            <a:pPr lvl="2"/>
            <a:r>
              <a:rPr lang="en-US" dirty="0" smtClean="0"/>
              <a:t>Ability to stably inject and extract closely spaced bunches</a:t>
            </a:r>
          </a:p>
          <a:p>
            <a:pPr lvl="1"/>
            <a:r>
              <a:rPr lang="en-US" dirty="0" smtClean="0"/>
              <a:t>An aggressive R&amp;D program has been underway for the past 2 years to try to address these issues</a:t>
            </a:r>
          </a:p>
          <a:p>
            <a:pPr lvl="1"/>
            <a:r>
              <a:rPr lang="en-US" dirty="0" smtClean="0"/>
              <a:t>The design continues to evolve as we iterate the overall ILC machine design to achieve maximum value…</a:t>
            </a:r>
          </a:p>
          <a:p>
            <a:pPr lvl="1"/>
            <a:endParaRPr lang="en-US" dirty="0" smtClean="0"/>
          </a:p>
          <a:p>
            <a:r>
              <a:rPr lang="en-US" dirty="0" smtClean="0"/>
              <a:t>Before going any further, however, let’s look at the CLIC damping ring design…</a:t>
            </a:r>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1958578" y="1"/>
            <a:ext cx="5402342" cy="482308"/>
          </a:xfrm>
          <a:prstGeom prst="rect">
            <a:avLst/>
          </a:prstGeom>
          <a:noFill/>
          <a:ln w="0">
            <a:noFill/>
            <a:miter lim="800000"/>
            <a:headEnd/>
            <a:tailEnd/>
          </a:ln>
        </p:spPr>
        <p:txBody>
          <a:bodyPr lIns="96644" tIns="48322" rIns="96644" bIns="48322">
            <a:prstTxWarp prst="textNoShape">
              <a:avLst/>
            </a:prstTxWarp>
            <a:spAutoFit/>
          </a:bodyPr>
          <a:lstStyle/>
          <a:p>
            <a:pPr algn="ctr"/>
            <a:r>
              <a:rPr lang="en-US" sz="2500" b="1" dirty="0">
                <a:solidFill>
                  <a:srgbClr val="CC0000"/>
                </a:solidFill>
              </a:rPr>
              <a:t>General CLIC</a:t>
            </a:r>
            <a:r>
              <a:rPr lang="en-US" sz="2500" b="1" dirty="0" smtClean="0">
                <a:solidFill>
                  <a:srgbClr val="CC0000"/>
                </a:solidFill>
              </a:rPr>
              <a:t> Layout </a:t>
            </a:r>
            <a:r>
              <a:rPr lang="en-US" sz="2500" b="1" dirty="0">
                <a:solidFill>
                  <a:srgbClr val="CC0000"/>
                </a:solidFill>
              </a:rPr>
              <a:t>for 3 </a:t>
            </a:r>
            <a:r>
              <a:rPr lang="en-US" sz="2500" b="1" dirty="0" err="1">
                <a:solidFill>
                  <a:srgbClr val="CC0000"/>
                </a:solidFill>
              </a:rPr>
              <a:t>TeV</a:t>
            </a:r>
            <a:endParaRPr lang="en-US" dirty="0">
              <a:solidFill>
                <a:srgbClr val="CC0000"/>
              </a:solidFill>
            </a:endParaRPr>
          </a:p>
        </p:txBody>
      </p:sp>
      <p:pic>
        <p:nvPicPr>
          <p:cNvPr id="6147" name="Picture 3" descr="CLIC-layout2009"/>
          <p:cNvPicPr>
            <a:picLocks noChangeAspect="1" noChangeArrowheads="1"/>
          </p:cNvPicPr>
          <p:nvPr/>
        </p:nvPicPr>
        <p:blipFill>
          <a:blip r:embed="rId3"/>
          <a:srcRect/>
          <a:stretch>
            <a:fillRect/>
          </a:stretch>
        </p:blipFill>
        <p:spPr bwMode="auto">
          <a:xfrm>
            <a:off x="0" y="1010923"/>
            <a:ext cx="9601200" cy="5665893"/>
          </a:xfrm>
          <a:prstGeom prst="rect">
            <a:avLst/>
          </a:prstGeom>
          <a:noFill/>
          <a:ln w="9525">
            <a:noFill/>
            <a:miter lim="800000"/>
            <a:headEnd/>
            <a:tailEnd/>
          </a:ln>
        </p:spPr>
      </p:pic>
      <p:sp>
        <p:nvSpPr>
          <p:cNvPr id="4" name="TextBox 3"/>
          <p:cNvSpPr txBox="1"/>
          <p:nvPr/>
        </p:nvSpPr>
        <p:spPr>
          <a:xfrm>
            <a:off x="3270410" y="697653"/>
            <a:ext cx="2535317" cy="358987"/>
          </a:xfrm>
          <a:prstGeom prst="rect">
            <a:avLst/>
          </a:prstGeom>
          <a:solidFill>
            <a:srgbClr val="FFFF00"/>
          </a:solidFill>
        </p:spPr>
        <p:txBody>
          <a:bodyPr lIns="96644" tIns="48322" rIns="96644" bIns="48322">
            <a:spAutoFit/>
          </a:bodyPr>
          <a:lstStyle/>
          <a:p>
            <a:pPr>
              <a:defRPr/>
            </a:pPr>
            <a:r>
              <a:rPr lang="en-US" sz="1700" i="1" dirty="0">
                <a:latin typeface="+mn-lt"/>
              </a:rPr>
              <a:t>Drive Beam Generation</a:t>
            </a:r>
          </a:p>
        </p:txBody>
      </p:sp>
      <p:sp>
        <p:nvSpPr>
          <p:cNvPr id="5" name="TextBox 4"/>
          <p:cNvSpPr txBox="1"/>
          <p:nvPr/>
        </p:nvSpPr>
        <p:spPr>
          <a:xfrm>
            <a:off x="3400425" y="6670040"/>
            <a:ext cx="2480310" cy="358987"/>
          </a:xfrm>
          <a:prstGeom prst="rect">
            <a:avLst/>
          </a:prstGeom>
          <a:solidFill>
            <a:srgbClr val="FFFF00"/>
          </a:solidFill>
        </p:spPr>
        <p:txBody>
          <a:bodyPr lIns="96644" tIns="48322" rIns="96644" bIns="48322">
            <a:spAutoFit/>
          </a:bodyPr>
          <a:lstStyle/>
          <a:p>
            <a:pPr>
              <a:defRPr/>
            </a:pPr>
            <a:r>
              <a:rPr lang="en-US" sz="1700" i="1" dirty="0">
                <a:latin typeface="+mn-lt"/>
              </a:rPr>
              <a:t>Main Beam Generation</a:t>
            </a:r>
          </a:p>
        </p:txBody>
      </p:sp>
      <p:sp>
        <p:nvSpPr>
          <p:cNvPr id="6" name="TextBox 5"/>
          <p:cNvSpPr txBox="1"/>
          <p:nvPr/>
        </p:nvSpPr>
        <p:spPr>
          <a:xfrm>
            <a:off x="8154337" y="6502402"/>
            <a:ext cx="1442512" cy="482308"/>
          </a:xfrm>
          <a:prstGeom prst="rect">
            <a:avLst/>
          </a:prstGeom>
          <a:solidFill>
            <a:srgbClr val="D2D2F4"/>
          </a:solidFill>
        </p:spPr>
        <p:txBody>
          <a:bodyPr wrap="none" lIns="96644" tIns="48322" rIns="96644" bIns="48322" rtlCol="0">
            <a:spAutoFit/>
          </a:bodyPr>
          <a:lstStyle/>
          <a:p>
            <a:r>
              <a:rPr lang="en-US" sz="2500" dirty="0" smtClean="0">
                <a:solidFill>
                  <a:schemeClr val="accent2">
                    <a:lumMod val="75000"/>
                  </a:schemeClr>
                </a:solidFill>
              </a:rPr>
              <a:t>L. </a:t>
            </a:r>
            <a:r>
              <a:rPr lang="en-US" sz="2500" dirty="0" err="1" smtClean="0">
                <a:solidFill>
                  <a:schemeClr val="accent2">
                    <a:lumMod val="75000"/>
                  </a:schemeClr>
                </a:solidFill>
              </a:rPr>
              <a:t>Rinolfi</a:t>
            </a:r>
            <a:endParaRPr lang="en-US" sz="2500" dirty="0">
              <a:solidFill>
                <a:schemeClr val="accent2">
                  <a:lumMod val="75000"/>
                </a:schemeClr>
              </a:solidFill>
            </a:endParaRPr>
          </a:p>
        </p:txBody>
      </p:sp>
      <p:sp>
        <p:nvSpPr>
          <p:cNvPr id="7" name="Date Placeholder 6"/>
          <p:cNvSpPr>
            <a:spLocks noGrp="1"/>
          </p:cNvSpPr>
          <p:nvPr>
            <p:ph type="dt" sz="half" idx="10"/>
          </p:nvPr>
        </p:nvSpPr>
        <p:spPr/>
        <p:txBody>
          <a:bodyPr/>
          <a:lstStyle/>
          <a:p>
            <a:pPr>
              <a:defRPr/>
            </a:pPr>
            <a:r>
              <a:rPr lang="en-US" smtClean="0"/>
              <a:t>October 31, 2010</a:t>
            </a:r>
            <a:endParaRPr lang="en-US"/>
          </a:p>
        </p:txBody>
      </p:sp>
      <p:sp>
        <p:nvSpPr>
          <p:cNvPr id="8" name="Slide Number Placeholder 7"/>
          <p:cNvSpPr>
            <a:spLocks noGrp="1"/>
          </p:cNvSpPr>
          <p:nvPr>
            <p:ph type="sldNum" sz="quarter" idx="12"/>
          </p:nvPr>
        </p:nvSpPr>
        <p:spPr/>
        <p:txBody>
          <a:bodyPr/>
          <a:lstStyle/>
          <a:p>
            <a:pPr>
              <a:defRPr/>
            </a:pPr>
            <a:fld id="{0A8A8614-8267-4F4D-BAB6-D5711BFEDBDF}" type="slidenum">
              <a:rPr lang="en-US" smtClean="0"/>
              <a:pPr>
                <a:defRPr/>
              </a:pPr>
              <a:t>29</a:t>
            </a:fld>
            <a:endParaRPr lang="en-US"/>
          </a:p>
        </p:txBody>
      </p:sp>
      <p:sp>
        <p:nvSpPr>
          <p:cNvPr id="9" name="Footer Placeholder 8"/>
          <p:cNvSpPr>
            <a:spLocks noGrp="1"/>
          </p:cNvSpPr>
          <p:nvPr>
            <p:ph type="ftr" sz="quarter" idx="11"/>
          </p:nvPr>
        </p:nvSpPr>
        <p:spPr/>
        <p:txBody>
          <a:bodyPr/>
          <a:lstStyle/>
          <a:p>
            <a:pPr>
              <a:defRPr/>
            </a:pPr>
            <a:r>
              <a:rPr lang="en-US" smtClean="0"/>
              <a:t>A3 Lectures:  Damping Rings - Part 1</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r>
              <a:rPr lang="en-US" dirty="0" err="1" smtClean="0"/>
              <a:t>contd</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sz="3000" dirty="0" smtClean="0">
                <a:solidFill>
                  <a:srgbClr val="000090"/>
                </a:solidFill>
                <a:ea typeface="Verdana"/>
              </a:rPr>
              <a:t>A3.5 – DR Technical systems</a:t>
            </a:r>
          </a:p>
          <a:p>
            <a:pPr lvl="1"/>
            <a:r>
              <a:rPr lang="en-US" dirty="0" smtClean="0">
                <a:solidFill>
                  <a:srgbClr val="000000"/>
                </a:solidFill>
                <a:ea typeface="Verdana"/>
              </a:rPr>
              <a:t>Review technical challenges of ILC and CLIC DR</a:t>
            </a:r>
          </a:p>
          <a:p>
            <a:pPr lvl="1"/>
            <a:r>
              <a:rPr lang="en-US" dirty="0" smtClean="0">
                <a:solidFill>
                  <a:srgbClr val="000000"/>
                </a:solidFill>
                <a:ea typeface="Verdana"/>
              </a:rPr>
              <a:t>Vacuum system and </a:t>
            </a:r>
            <a:r>
              <a:rPr lang="en-US" dirty="0" err="1" smtClean="0">
                <a:solidFill>
                  <a:srgbClr val="000000"/>
                </a:solidFill>
                <a:ea typeface="Verdana"/>
              </a:rPr>
              <a:t>e</a:t>
            </a:r>
            <a:r>
              <a:rPr lang="en-US" dirty="0" smtClean="0">
                <a:solidFill>
                  <a:srgbClr val="000000"/>
                </a:solidFill>
                <a:ea typeface="Verdana"/>
              </a:rPr>
              <a:t>-cloud mitigations</a:t>
            </a:r>
          </a:p>
          <a:p>
            <a:pPr lvl="1"/>
            <a:r>
              <a:rPr lang="en-US" dirty="0" smtClean="0">
                <a:solidFill>
                  <a:srgbClr val="000000"/>
                </a:solidFill>
                <a:ea typeface="Verdana"/>
              </a:rPr>
              <a:t>Damping wigglers</a:t>
            </a:r>
          </a:p>
          <a:p>
            <a:pPr lvl="1"/>
            <a:r>
              <a:rPr lang="en-US" dirty="0" smtClean="0">
                <a:solidFill>
                  <a:srgbClr val="000000"/>
                </a:solidFill>
                <a:ea typeface="Verdana"/>
              </a:rPr>
              <a:t>Injection/extraction kickers</a:t>
            </a:r>
          </a:p>
          <a:p>
            <a:r>
              <a:rPr lang="en-US" sz="3000" dirty="0" smtClean="0">
                <a:solidFill>
                  <a:srgbClr val="000090"/>
                </a:solidFill>
                <a:ea typeface="Verdana"/>
              </a:rPr>
              <a:t>A3.6 – Beam Dynamics</a:t>
            </a:r>
          </a:p>
          <a:p>
            <a:pPr lvl="1"/>
            <a:r>
              <a:rPr lang="en-US" dirty="0" smtClean="0"/>
              <a:t>Overview of Impedance and Instability Issues</a:t>
            </a:r>
          </a:p>
          <a:p>
            <a:pPr lvl="1"/>
            <a:r>
              <a:rPr lang="en-US" dirty="0" smtClean="0"/>
              <a:t>Review of Selected Collective Effects</a:t>
            </a:r>
            <a:endParaRPr lang="en-US" dirty="0" smtClean="0">
              <a:solidFill>
                <a:srgbClr val="000000"/>
              </a:solidFill>
              <a:ea typeface="Verdana"/>
            </a:endParaRPr>
          </a:p>
          <a:p>
            <a:r>
              <a:rPr lang="en-US" sz="3000" dirty="0" smtClean="0">
                <a:solidFill>
                  <a:srgbClr val="000090"/>
                </a:solidFill>
                <a:ea typeface="Verdana"/>
              </a:rPr>
              <a:t>A3.7 – </a:t>
            </a:r>
            <a:r>
              <a:rPr lang="en-US" sz="3000" dirty="0" smtClean="0">
                <a:solidFill>
                  <a:srgbClr val="000090"/>
                </a:solidFill>
              </a:rPr>
              <a:t>R&amp;D Challenges</a:t>
            </a:r>
            <a:r>
              <a:rPr lang="en-US" sz="3000" dirty="0" smtClean="0">
                <a:solidFill>
                  <a:srgbClr val="000090"/>
                </a:solidFill>
                <a:ea typeface="Verdana"/>
              </a:rPr>
              <a:t> and Test Facilities</a:t>
            </a:r>
          </a:p>
          <a:p>
            <a:pPr lvl="1"/>
            <a:r>
              <a:rPr lang="it-IT" dirty="0" smtClean="0">
                <a:ea typeface="Verdana"/>
              </a:rPr>
              <a:t>CESR-TA</a:t>
            </a:r>
          </a:p>
          <a:p>
            <a:pPr lvl="1"/>
            <a:r>
              <a:rPr lang="it-IT" dirty="0" smtClean="0">
                <a:ea typeface="Verdana"/>
              </a:rPr>
              <a:t>ATF</a:t>
            </a:r>
            <a:endParaRPr lang="en-US" dirty="0" smtClean="0">
              <a:ea typeface="Verdana"/>
            </a:endParaRPr>
          </a:p>
          <a:p>
            <a:r>
              <a:rPr lang="en-US" sz="3000" dirty="0" smtClean="0">
                <a:solidFill>
                  <a:srgbClr val="000090"/>
                </a:solidFill>
                <a:ea typeface="Verdana"/>
              </a:rPr>
              <a:t>A3.8 – Circular Colliders</a:t>
            </a:r>
          </a:p>
          <a:p>
            <a:pPr lvl="1"/>
            <a:r>
              <a:rPr lang="en-US" dirty="0" smtClean="0">
                <a:solidFill>
                  <a:srgbClr val="000000"/>
                </a:solidFill>
                <a:ea typeface="Verdana"/>
              </a:rPr>
              <a:t>Basics of circular colliders</a:t>
            </a:r>
          </a:p>
          <a:p>
            <a:pPr lvl="1"/>
            <a:r>
              <a:rPr lang="it-IT" dirty="0" err="1" smtClean="0">
                <a:solidFill>
                  <a:srgbClr val="000000"/>
                </a:solidFill>
                <a:ea typeface="Verdana"/>
              </a:rPr>
              <a:t>Luminosity</a:t>
            </a:r>
            <a:r>
              <a:rPr lang="it-IT" dirty="0" smtClean="0">
                <a:solidFill>
                  <a:srgbClr val="000000"/>
                </a:solidFill>
                <a:ea typeface="Verdana"/>
              </a:rPr>
              <a:t> and </a:t>
            </a:r>
            <a:r>
              <a:rPr lang="it-IT" dirty="0" err="1" smtClean="0">
                <a:solidFill>
                  <a:srgbClr val="000000"/>
                </a:solidFill>
                <a:ea typeface="Verdana"/>
              </a:rPr>
              <a:t>tune</a:t>
            </a:r>
            <a:r>
              <a:rPr lang="it-IT" dirty="0" smtClean="0">
                <a:solidFill>
                  <a:srgbClr val="000000"/>
                </a:solidFill>
                <a:ea typeface="Verdana"/>
              </a:rPr>
              <a:t> </a:t>
            </a:r>
            <a:r>
              <a:rPr lang="it-IT" dirty="0" err="1" smtClean="0">
                <a:solidFill>
                  <a:srgbClr val="000000"/>
                </a:solidFill>
                <a:ea typeface="Verdana"/>
              </a:rPr>
              <a:t>shifts</a:t>
            </a:r>
            <a:endParaRPr lang="it-IT" dirty="0" smtClean="0">
              <a:solidFill>
                <a:srgbClr val="000000"/>
              </a:solidFill>
              <a:ea typeface="Verdana"/>
            </a:endParaRPr>
          </a:p>
          <a:p>
            <a:pPr lvl="1"/>
            <a:r>
              <a:rPr lang="it-IT" dirty="0" err="1" smtClean="0">
                <a:solidFill>
                  <a:srgbClr val="000000"/>
                </a:solidFill>
                <a:ea typeface="Verdana"/>
              </a:rPr>
              <a:t>Beam</a:t>
            </a:r>
            <a:r>
              <a:rPr lang="it-IT" dirty="0" smtClean="0">
                <a:solidFill>
                  <a:srgbClr val="000000"/>
                </a:solidFill>
                <a:ea typeface="Verdana"/>
              </a:rPr>
              <a:t> </a:t>
            </a:r>
            <a:r>
              <a:rPr lang="it-IT" dirty="0" err="1" smtClean="0">
                <a:solidFill>
                  <a:srgbClr val="000000"/>
                </a:solidFill>
                <a:ea typeface="Verdana"/>
              </a:rPr>
              <a:t>lifetimes</a:t>
            </a:r>
            <a:endParaRPr lang="en-US" dirty="0" smtClean="0">
              <a:solidFill>
                <a:srgbClr val="000000"/>
              </a:solidFill>
              <a:ea typeface="Verdana"/>
            </a:endParaRPr>
          </a:p>
          <a:p>
            <a:pPr lvl="1"/>
            <a:r>
              <a:rPr lang="en-US" dirty="0" smtClean="0">
                <a:solidFill>
                  <a:srgbClr val="000000"/>
                </a:solidFill>
                <a:ea typeface="Verdana"/>
              </a:rPr>
              <a:t>Challenges of future colliders</a:t>
            </a:r>
          </a:p>
          <a:p>
            <a:endParaRPr lang="en-US" dirty="0"/>
          </a:p>
        </p:txBody>
      </p:sp>
      <p:sp>
        <p:nvSpPr>
          <p:cNvPr id="4" name="Slide Number Placeholder 3"/>
          <p:cNvSpPr>
            <a:spLocks noGrp="1"/>
          </p:cNvSpPr>
          <p:nvPr>
            <p:ph type="sldNum" sz="quarter" idx="12"/>
          </p:nvPr>
        </p:nvSpPr>
        <p:spPr/>
        <p:txBody>
          <a:bodyPr/>
          <a:lstStyle/>
          <a:p>
            <a:fld id="{6AEB9F76-9530-4300-8742-75C38656C82A}" type="slidenum">
              <a:rPr lang="en-US" smtClean="0"/>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a:xfrm>
            <a:off x="240030" y="578307"/>
            <a:ext cx="9121140" cy="793293"/>
          </a:xfrm>
        </p:spPr>
        <p:txBody>
          <a:bodyPr>
            <a:noAutofit/>
          </a:bodyPr>
          <a:lstStyle/>
          <a:p>
            <a:r>
              <a:rPr lang="en-US" sz="3200" dirty="0" smtClean="0"/>
              <a:t>CLIC versus ILC parameters driving damping ring design</a:t>
            </a:r>
            <a:endParaRPr lang="en-US" sz="3200" dirty="0"/>
          </a:p>
        </p:txBody>
      </p:sp>
      <p:graphicFrame>
        <p:nvGraphicFramePr>
          <p:cNvPr id="13" name="Content Placeholder 12"/>
          <p:cNvGraphicFramePr>
            <a:graphicFrameLocks noGrp="1"/>
          </p:cNvGraphicFramePr>
          <p:nvPr>
            <p:ph idx="1"/>
          </p:nvPr>
        </p:nvGraphicFramePr>
        <p:xfrm>
          <a:off x="773112" y="1767840"/>
          <a:ext cx="7837488" cy="4353558"/>
        </p:xfrm>
        <a:graphic>
          <a:graphicData uri="http://schemas.openxmlformats.org/drawingml/2006/table">
            <a:tbl>
              <a:tblPr firstRow="1" bandRow="1">
                <a:tableStyleId>{5C22544A-7EE6-4342-B048-85BDC9FD1C3A}</a:tableStyleId>
              </a:tblPr>
              <a:tblGrid>
                <a:gridCol w="3798888"/>
                <a:gridCol w="1066800"/>
                <a:gridCol w="1485900"/>
                <a:gridCol w="1485900"/>
              </a:tblGrid>
              <a:tr h="518160">
                <a:tc>
                  <a:txBody>
                    <a:bodyPr/>
                    <a:lstStyle/>
                    <a:p>
                      <a:r>
                        <a:rPr lang="en-US" dirty="0" smtClean="0">
                          <a:latin typeface="Arial"/>
                          <a:cs typeface="Arial"/>
                        </a:rPr>
                        <a:t>Parameters</a:t>
                      </a:r>
                      <a:endParaRPr lang="en-US" dirty="0">
                        <a:latin typeface="Arial"/>
                        <a:cs typeface="Arial"/>
                      </a:endParaRPr>
                    </a:p>
                  </a:txBody>
                  <a:tcPr/>
                </a:tc>
                <a:tc>
                  <a:txBody>
                    <a:bodyPr/>
                    <a:lstStyle/>
                    <a:p>
                      <a:pPr algn="ctr"/>
                      <a:r>
                        <a:rPr lang="en-US" dirty="0" smtClean="0">
                          <a:latin typeface="Arial"/>
                          <a:cs typeface="Arial"/>
                        </a:rPr>
                        <a:t>Units</a:t>
                      </a:r>
                      <a:endParaRPr lang="en-US" dirty="0">
                        <a:latin typeface="Arial"/>
                        <a:cs typeface="Arial"/>
                      </a:endParaRPr>
                    </a:p>
                  </a:txBody>
                  <a:tcPr/>
                </a:tc>
                <a:tc>
                  <a:txBody>
                    <a:bodyPr/>
                    <a:lstStyle/>
                    <a:p>
                      <a:pPr algn="r"/>
                      <a:r>
                        <a:rPr lang="en-US" dirty="0" smtClean="0">
                          <a:latin typeface="Arial"/>
                          <a:cs typeface="Arial"/>
                        </a:rPr>
                        <a:t>ILC</a:t>
                      </a:r>
                      <a:endParaRPr lang="en-US" dirty="0">
                        <a:latin typeface="Arial"/>
                        <a:cs typeface="Arial"/>
                      </a:endParaRPr>
                    </a:p>
                  </a:txBody>
                  <a:tcPr/>
                </a:tc>
                <a:tc>
                  <a:txBody>
                    <a:bodyPr/>
                    <a:lstStyle/>
                    <a:p>
                      <a:pPr algn="r"/>
                      <a:r>
                        <a:rPr lang="en-US" dirty="0" smtClean="0">
                          <a:latin typeface="Arial"/>
                          <a:cs typeface="Arial"/>
                        </a:rPr>
                        <a:t>CLIC</a:t>
                      </a:r>
                      <a:endParaRPr lang="en-US" dirty="0">
                        <a:latin typeface="Arial"/>
                        <a:cs typeface="Arial"/>
                      </a:endParaRPr>
                    </a:p>
                  </a:txBody>
                  <a:tcPr/>
                </a:tc>
              </a:tr>
              <a:tr h="5479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a:cs typeface="Arial"/>
                        </a:rPr>
                        <a:t>Number of particles/bunch</a:t>
                      </a:r>
                    </a:p>
                  </a:txBody>
                  <a:tcPr/>
                </a:tc>
                <a:tc>
                  <a:txBody>
                    <a:bodyPr/>
                    <a:lstStyle/>
                    <a:p>
                      <a:pPr algn="ctr"/>
                      <a:r>
                        <a:rPr lang="en-US" dirty="0" smtClean="0">
                          <a:latin typeface="Arial"/>
                          <a:cs typeface="Arial"/>
                        </a:rPr>
                        <a:t>10</a:t>
                      </a:r>
                      <a:r>
                        <a:rPr lang="en-US" baseline="30000" dirty="0" smtClean="0">
                          <a:latin typeface="Arial"/>
                          <a:cs typeface="Arial"/>
                        </a:rPr>
                        <a:t>9</a:t>
                      </a:r>
                      <a:endParaRPr lang="en-US" baseline="30000" dirty="0">
                        <a:latin typeface="Arial"/>
                        <a:cs typeface="Arial"/>
                      </a:endParaRPr>
                    </a:p>
                  </a:txBody>
                  <a:tcPr/>
                </a:tc>
                <a:tc>
                  <a:txBody>
                    <a:bodyPr/>
                    <a:lstStyle/>
                    <a:p>
                      <a:pPr algn="r"/>
                      <a:r>
                        <a:rPr lang="en-US" dirty="0" smtClean="0">
                          <a:latin typeface="Arial"/>
                          <a:cs typeface="Arial"/>
                        </a:rPr>
                        <a:t>20</a:t>
                      </a:r>
                      <a:endParaRPr lang="en-US" dirty="0">
                        <a:latin typeface="Arial"/>
                        <a:cs typeface="Arial"/>
                      </a:endParaRPr>
                    </a:p>
                  </a:txBody>
                  <a:tcPr/>
                </a:tc>
                <a:tc>
                  <a:txBody>
                    <a:bodyPr/>
                    <a:lstStyle/>
                    <a:p>
                      <a:pPr algn="r"/>
                      <a:r>
                        <a:rPr lang="en-US" dirty="0" smtClean="0">
                          <a:latin typeface="Arial"/>
                          <a:cs typeface="Arial"/>
                        </a:rPr>
                        <a:t>4.1</a:t>
                      </a:r>
                      <a:endParaRPr lang="en-US" dirty="0">
                        <a:latin typeface="Arial"/>
                        <a:cs typeface="Arial"/>
                      </a:endParaRPr>
                    </a:p>
                  </a:txBody>
                  <a:tcPr/>
                </a:tc>
              </a:tr>
              <a:tr h="5479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err="1" smtClean="0">
                          <a:ln>
                            <a:noFill/>
                          </a:ln>
                          <a:solidFill>
                            <a:schemeClr val="tx1"/>
                          </a:solidFill>
                          <a:effectLst/>
                          <a:latin typeface="Arial"/>
                          <a:cs typeface="Arial"/>
                        </a:rPr>
                        <a:t>Linac</a:t>
                      </a:r>
                      <a:r>
                        <a:rPr kumimoji="0" lang="en-US" sz="1800" b="0" i="0" u="none" strike="noStrike" cap="none" normalizeH="0" baseline="0" dirty="0" smtClean="0">
                          <a:ln>
                            <a:noFill/>
                          </a:ln>
                          <a:solidFill>
                            <a:schemeClr val="tx1"/>
                          </a:solidFill>
                          <a:effectLst/>
                          <a:latin typeface="Arial"/>
                          <a:cs typeface="Arial"/>
                        </a:rPr>
                        <a:t> bunch spacing </a:t>
                      </a:r>
                    </a:p>
                  </a:txBody>
                  <a:tcPr/>
                </a:tc>
                <a:tc>
                  <a:txBody>
                    <a:bodyPr/>
                    <a:lstStyle/>
                    <a:p>
                      <a:pPr algn="ctr"/>
                      <a:r>
                        <a:rPr lang="en-US" dirty="0" smtClean="0">
                          <a:latin typeface="Arial"/>
                          <a:cs typeface="Arial"/>
                        </a:rPr>
                        <a:t>ns</a:t>
                      </a:r>
                      <a:endParaRPr lang="en-US" dirty="0">
                        <a:latin typeface="Arial"/>
                        <a:cs typeface="Arial"/>
                      </a:endParaRPr>
                    </a:p>
                  </a:txBody>
                  <a:tcPr/>
                </a:tc>
                <a:tc>
                  <a:txBody>
                    <a:bodyPr/>
                    <a:lstStyle/>
                    <a:p>
                      <a:pPr algn="r"/>
                      <a:r>
                        <a:rPr lang="en-US" dirty="0" smtClean="0">
                          <a:latin typeface="Arial"/>
                          <a:cs typeface="Arial"/>
                        </a:rPr>
                        <a:t>554</a:t>
                      </a:r>
                      <a:endParaRPr lang="en-US" dirty="0">
                        <a:latin typeface="Arial"/>
                        <a:cs typeface="Arial"/>
                      </a:endParaRPr>
                    </a:p>
                  </a:txBody>
                  <a:tcPr/>
                </a:tc>
                <a:tc>
                  <a:txBody>
                    <a:bodyPr/>
                    <a:lstStyle/>
                    <a:p>
                      <a:pPr algn="r"/>
                      <a:r>
                        <a:rPr lang="en-US" dirty="0" smtClean="0">
                          <a:latin typeface="Arial"/>
                          <a:cs typeface="Arial"/>
                        </a:rPr>
                        <a:t>0.5</a:t>
                      </a:r>
                      <a:endParaRPr lang="en-US" dirty="0">
                        <a:latin typeface="Arial"/>
                        <a:cs typeface="Arial"/>
                      </a:endParaRPr>
                    </a:p>
                  </a:txBody>
                  <a:tcPr/>
                </a:tc>
              </a:tr>
              <a:tr h="5479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Arial"/>
                          <a:cs typeface="Arial"/>
                        </a:rPr>
                        <a:t>Number of bunches /train</a:t>
                      </a:r>
                    </a:p>
                  </a:txBody>
                  <a:tcPr/>
                </a:tc>
                <a:tc>
                  <a:txBody>
                    <a:bodyPr/>
                    <a:lstStyle/>
                    <a:p>
                      <a:pPr algn="ctr"/>
                      <a:endParaRPr lang="en-US" dirty="0">
                        <a:latin typeface="Arial"/>
                        <a:cs typeface="Arial"/>
                      </a:endParaRPr>
                    </a:p>
                  </a:txBody>
                  <a:tcPr/>
                </a:tc>
                <a:tc>
                  <a:txBody>
                    <a:bodyPr/>
                    <a:lstStyle/>
                    <a:p>
                      <a:pPr algn="r"/>
                      <a:r>
                        <a:rPr lang="en-US" dirty="0" smtClean="0">
                          <a:latin typeface="Arial"/>
                          <a:cs typeface="Arial"/>
                        </a:rPr>
                        <a:t>1312</a:t>
                      </a:r>
                      <a:endParaRPr lang="en-US" dirty="0">
                        <a:latin typeface="Arial"/>
                        <a:cs typeface="Arial"/>
                      </a:endParaRPr>
                    </a:p>
                  </a:txBody>
                  <a:tcPr/>
                </a:tc>
                <a:tc>
                  <a:txBody>
                    <a:bodyPr/>
                    <a:lstStyle/>
                    <a:p>
                      <a:pPr algn="r"/>
                      <a:r>
                        <a:rPr lang="en-US" dirty="0" smtClean="0">
                          <a:latin typeface="Arial"/>
                          <a:cs typeface="Arial"/>
                        </a:rPr>
                        <a:t>312</a:t>
                      </a:r>
                      <a:endParaRPr lang="en-US" dirty="0">
                        <a:latin typeface="Arial"/>
                        <a:cs typeface="Arial"/>
                      </a:endParaRPr>
                    </a:p>
                  </a:txBody>
                  <a:tcPr/>
                </a:tc>
              </a:tr>
              <a:tr h="547914">
                <a:tc>
                  <a:txBody>
                    <a:bodyPr/>
                    <a:lstStyle/>
                    <a:p>
                      <a:r>
                        <a:rPr lang="en-US" dirty="0" smtClean="0">
                          <a:latin typeface="Arial"/>
                          <a:cs typeface="Arial"/>
                        </a:rPr>
                        <a:t>Repetition rate</a:t>
                      </a:r>
                      <a:endParaRPr lang="en-US" dirty="0">
                        <a:latin typeface="Arial"/>
                        <a:cs typeface="Arial"/>
                      </a:endParaRPr>
                    </a:p>
                  </a:txBody>
                  <a:tcPr/>
                </a:tc>
                <a:tc>
                  <a:txBody>
                    <a:bodyPr/>
                    <a:lstStyle/>
                    <a:p>
                      <a:pPr algn="ctr"/>
                      <a:r>
                        <a:rPr lang="en-US" dirty="0" smtClean="0">
                          <a:latin typeface="Arial"/>
                          <a:cs typeface="Arial"/>
                        </a:rPr>
                        <a:t>Hz</a:t>
                      </a:r>
                      <a:endParaRPr lang="en-US" dirty="0">
                        <a:latin typeface="Arial"/>
                        <a:cs typeface="Arial"/>
                      </a:endParaRPr>
                    </a:p>
                  </a:txBody>
                  <a:tcPr/>
                </a:tc>
                <a:tc>
                  <a:txBody>
                    <a:bodyPr/>
                    <a:lstStyle/>
                    <a:p>
                      <a:pPr algn="r"/>
                      <a:r>
                        <a:rPr lang="en-US" dirty="0" smtClean="0">
                          <a:latin typeface="Arial"/>
                          <a:cs typeface="Arial"/>
                        </a:rPr>
                        <a:t>5</a:t>
                      </a:r>
                      <a:endParaRPr lang="en-US" dirty="0">
                        <a:latin typeface="Arial"/>
                        <a:cs typeface="Arial"/>
                      </a:endParaRPr>
                    </a:p>
                  </a:txBody>
                  <a:tcPr/>
                </a:tc>
                <a:tc>
                  <a:txBody>
                    <a:bodyPr/>
                    <a:lstStyle/>
                    <a:p>
                      <a:pPr algn="r"/>
                      <a:r>
                        <a:rPr lang="en-US" dirty="0" smtClean="0">
                          <a:latin typeface="Arial"/>
                          <a:cs typeface="Arial"/>
                        </a:rPr>
                        <a:t>50</a:t>
                      </a:r>
                      <a:endParaRPr lang="en-US" dirty="0">
                        <a:latin typeface="Arial"/>
                        <a:cs typeface="Arial"/>
                      </a:endParaRPr>
                    </a:p>
                  </a:txBody>
                  <a:tcPr/>
                </a:tc>
              </a:tr>
              <a:tr h="547914">
                <a:tc>
                  <a:txBody>
                    <a:bodyPr/>
                    <a:lstStyle/>
                    <a:p>
                      <a:r>
                        <a:rPr lang="en-US" dirty="0" smtClean="0">
                          <a:latin typeface="Arial"/>
                          <a:cs typeface="Arial"/>
                        </a:rPr>
                        <a:t>Horizontal normalized </a:t>
                      </a:r>
                      <a:r>
                        <a:rPr lang="en-US" dirty="0" err="1" smtClean="0">
                          <a:latin typeface="Arial"/>
                          <a:cs typeface="Arial"/>
                        </a:rPr>
                        <a:t>emittance</a:t>
                      </a:r>
                      <a:endParaRPr lang="en-US" dirty="0">
                        <a:latin typeface="Arial"/>
                        <a:cs typeface="Arial"/>
                      </a:endParaRPr>
                    </a:p>
                  </a:txBody>
                  <a:tcPr/>
                </a:tc>
                <a:tc>
                  <a:txBody>
                    <a:bodyPr/>
                    <a:lstStyle/>
                    <a:p>
                      <a:pPr algn="ctr"/>
                      <a:r>
                        <a:rPr lang="en-US" dirty="0" smtClean="0">
                          <a:latin typeface="Arial"/>
                          <a:cs typeface="Arial"/>
                        </a:rPr>
                        <a:t>nm</a:t>
                      </a:r>
                      <a:endParaRPr lang="en-US" dirty="0">
                        <a:latin typeface="Arial"/>
                        <a:cs typeface="Arial"/>
                      </a:endParaRPr>
                    </a:p>
                  </a:txBody>
                  <a:tcPr/>
                </a:tc>
                <a:tc>
                  <a:txBody>
                    <a:bodyPr/>
                    <a:lstStyle/>
                    <a:p>
                      <a:pPr algn="r"/>
                      <a:r>
                        <a:rPr lang="en-US" dirty="0" smtClean="0">
                          <a:latin typeface="Arial"/>
                          <a:cs typeface="Arial"/>
                        </a:rPr>
                        <a:t>5500</a:t>
                      </a:r>
                      <a:endParaRPr lang="en-US" dirty="0">
                        <a:latin typeface="Arial"/>
                        <a:cs typeface="Arial"/>
                      </a:endParaRPr>
                    </a:p>
                  </a:txBody>
                  <a:tcPr/>
                </a:tc>
                <a:tc>
                  <a:txBody>
                    <a:bodyPr/>
                    <a:lstStyle/>
                    <a:p>
                      <a:pPr algn="r"/>
                      <a:r>
                        <a:rPr lang="en-US" dirty="0" smtClean="0">
                          <a:latin typeface="Arial"/>
                          <a:cs typeface="Arial"/>
                        </a:rPr>
                        <a:t>500</a:t>
                      </a:r>
                      <a:endParaRPr lang="en-US" dirty="0">
                        <a:latin typeface="Arial"/>
                        <a:cs typeface="Arial"/>
                      </a:endParaRPr>
                    </a:p>
                  </a:txBody>
                  <a:tcPr/>
                </a:tc>
              </a:tr>
              <a:tr h="5479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a:cs typeface="Arial"/>
                        </a:rPr>
                        <a:t>Vertical normalized </a:t>
                      </a:r>
                      <a:r>
                        <a:rPr lang="en-US" dirty="0" err="1" smtClean="0">
                          <a:latin typeface="Arial"/>
                          <a:cs typeface="Arial"/>
                        </a:rPr>
                        <a:t>emittance</a:t>
                      </a:r>
                      <a:endParaRPr lang="en-US" dirty="0" smtClean="0">
                        <a:latin typeface="Arial"/>
                        <a:cs typeface="Arial"/>
                      </a:endParaRPr>
                    </a:p>
                  </a:txBody>
                  <a:tcPr/>
                </a:tc>
                <a:tc>
                  <a:txBody>
                    <a:bodyPr/>
                    <a:lstStyle/>
                    <a:p>
                      <a:pPr algn="ctr"/>
                      <a:endParaRPr lang="en-US" dirty="0">
                        <a:latin typeface="Arial"/>
                        <a:cs typeface="Arial"/>
                      </a:endParaRPr>
                    </a:p>
                  </a:txBody>
                  <a:tcPr/>
                </a:tc>
                <a:tc>
                  <a:txBody>
                    <a:bodyPr/>
                    <a:lstStyle/>
                    <a:p>
                      <a:pPr algn="r"/>
                      <a:r>
                        <a:rPr lang="en-US" dirty="0" smtClean="0">
                          <a:latin typeface="Arial"/>
                          <a:cs typeface="Arial"/>
                        </a:rPr>
                        <a:t>20</a:t>
                      </a:r>
                      <a:endParaRPr lang="en-US" dirty="0">
                        <a:latin typeface="Arial"/>
                        <a:cs typeface="Arial"/>
                      </a:endParaRPr>
                    </a:p>
                  </a:txBody>
                  <a:tcPr/>
                </a:tc>
                <a:tc>
                  <a:txBody>
                    <a:bodyPr/>
                    <a:lstStyle/>
                    <a:p>
                      <a:pPr algn="r"/>
                      <a:r>
                        <a:rPr lang="en-US" dirty="0" smtClean="0">
                          <a:latin typeface="Arial"/>
                          <a:cs typeface="Arial"/>
                        </a:rPr>
                        <a:t>5</a:t>
                      </a:r>
                      <a:endParaRPr lang="en-US" dirty="0">
                        <a:latin typeface="Arial"/>
                        <a:cs typeface="Arial"/>
                      </a:endParaRPr>
                    </a:p>
                  </a:txBody>
                  <a:tcPr/>
                </a:tc>
              </a:tr>
              <a:tr h="547914">
                <a:tc>
                  <a:txBody>
                    <a:bodyPr/>
                    <a:lstStyle/>
                    <a:p>
                      <a:r>
                        <a:rPr lang="en-US" dirty="0" smtClean="0">
                          <a:latin typeface="Arial"/>
                          <a:cs typeface="Arial"/>
                        </a:rPr>
                        <a:t>Longitudinal normalized </a:t>
                      </a:r>
                      <a:r>
                        <a:rPr lang="en-US" dirty="0" err="1" smtClean="0">
                          <a:latin typeface="Arial"/>
                          <a:cs typeface="Arial"/>
                        </a:rPr>
                        <a:t>emittance</a:t>
                      </a:r>
                      <a:endParaRPr lang="en-US" dirty="0">
                        <a:latin typeface="Arial"/>
                        <a:cs typeface="Arial"/>
                      </a:endParaRPr>
                    </a:p>
                  </a:txBody>
                  <a:tcPr/>
                </a:tc>
                <a:tc>
                  <a:txBody>
                    <a:bodyPr/>
                    <a:lstStyle/>
                    <a:p>
                      <a:pPr algn="ctr"/>
                      <a:r>
                        <a:rPr lang="en-US" dirty="0" err="1" smtClean="0">
                          <a:latin typeface="Arial"/>
                          <a:cs typeface="Arial"/>
                        </a:rPr>
                        <a:t>keV</a:t>
                      </a:r>
                      <a:r>
                        <a:rPr lang="en-US" dirty="0" smtClean="0">
                          <a:latin typeface="Arial"/>
                          <a:cs typeface="Arial"/>
                        </a:rPr>
                        <a:t> </a:t>
                      </a:r>
                      <a:r>
                        <a:rPr lang="en-US" dirty="0" err="1" smtClean="0">
                          <a:latin typeface="Arial"/>
                          <a:cs typeface="Arial"/>
                        </a:rPr>
                        <a:t>m</a:t>
                      </a:r>
                      <a:endParaRPr lang="en-US" dirty="0">
                        <a:latin typeface="Arial"/>
                        <a:cs typeface="Arial"/>
                      </a:endParaRPr>
                    </a:p>
                  </a:txBody>
                  <a:tcPr/>
                </a:tc>
                <a:tc>
                  <a:txBody>
                    <a:bodyPr/>
                    <a:lstStyle/>
                    <a:p>
                      <a:pPr algn="r"/>
                      <a:r>
                        <a:rPr lang="en-US" dirty="0" smtClean="0">
                          <a:latin typeface="Arial"/>
                          <a:cs typeface="Arial"/>
                        </a:rPr>
                        <a:t>33</a:t>
                      </a:r>
                      <a:endParaRPr lang="en-US" dirty="0">
                        <a:latin typeface="Arial"/>
                        <a:cs typeface="Arial"/>
                      </a:endParaRPr>
                    </a:p>
                  </a:txBody>
                  <a:tcPr/>
                </a:tc>
                <a:tc>
                  <a:txBody>
                    <a:bodyPr/>
                    <a:lstStyle/>
                    <a:p>
                      <a:pPr algn="r"/>
                      <a:r>
                        <a:rPr lang="en-US" dirty="0" smtClean="0">
                          <a:latin typeface="Arial"/>
                          <a:cs typeface="Arial"/>
                        </a:rPr>
                        <a:t>6</a:t>
                      </a:r>
                      <a:endParaRPr lang="en-US" dirty="0">
                        <a:latin typeface="Arial"/>
                        <a:cs typeface="Arial"/>
                      </a:endParaRPr>
                    </a:p>
                  </a:txBody>
                  <a:tcPr/>
                </a:tc>
              </a:tr>
            </a:tbl>
          </a:graphicData>
        </a:graphic>
      </p:graphicFrame>
      <p:sp>
        <p:nvSpPr>
          <p:cNvPr id="7" name="Slide Number Placeholder 6"/>
          <p:cNvSpPr>
            <a:spLocks noGrp="1"/>
          </p:cNvSpPr>
          <p:nvPr>
            <p:ph type="sldNum" sz="quarter" idx="12"/>
          </p:nvPr>
        </p:nvSpPr>
        <p:spPr/>
        <p:txBody>
          <a:bodyPr/>
          <a:lstStyle/>
          <a:p>
            <a:fld id="{6AEB9F76-9530-4300-8742-75C38656C82A}" type="slidenum">
              <a:rPr lang="en-US" smtClean="0"/>
              <a:pPr/>
              <a:t>30</a:t>
            </a:fld>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ILC-CLIC Comparisons </a:t>
            </a:r>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31</a:t>
            </a:fld>
            <a:endParaRPr lang="en-US"/>
          </a:p>
        </p:txBody>
      </p:sp>
      <p:graphicFrame>
        <p:nvGraphicFramePr>
          <p:cNvPr id="7" name="Group 244"/>
          <p:cNvGraphicFramePr>
            <a:graphicFrameLocks/>
          </p:cNvGraphicFramePr>
          <p:nvPr/>
        </p:nvGraphicFramePr>
        <p:xfrm>
          <a:off x="-1" y="1219200"/>
          <a:ext cx="9601199" cy="4824776"/>
        </p:xfrm>
        <a:graphic>
          <a:graphicData uri="http://schemas.openxmlformats.org/drawingml/2006/table">
            <a:tbl>
              <a:tblPr/>
              <a:tblGrid>
                <a:gridCol w="4400551"/>
                <a:gridCol w="1169556"/>
                <a:gridCol w="2015546"/>
                <a:gridCol w="2015546"/>
              </a:tblGrid>
              <a:tr h="318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Arial" charset="0"/>
                        </a:rPr>
                        <a:t>Parameter</a:t>
                      </a:r>
                    </a:p>
                  </a:txBody>
                  <a:tcPr marL="96012" marR="96012" marT="39014"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rPr>
                        <a:t>Units</a:t>
                      </a:r>
                    </a:p>
                  </a:txBody>
                  <a:tcPr marL="96012" marR="96012" marT="39014"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Arial" charset="0"/>
                        </a:rPr>
                        <a:t>ILC DR (RDR)</a:t>
                      </a:r>
                      <a:endParaRPr kumimoji="0" lang="en-US" sz="1700" b="1" i="0" u="none" strike="noStrike" cap="none" normalizeH="0" baseline="0" dirty="0">
                        <a:ln>
                          <a:noFill/>
                        </a:ln>
                        <a:solidFill>
                          <a:schemeClr val="tx1"/>
                        </a:solidFill>
                        <a:effectLst/>
                        <a:latin typeface="Arial" charset="0"/>
                      </a:endParaRPr>
                    </a:p>
                  </a:txBody>
                  <a:tcPr marL="96012" marR="96012" marT="39014"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Arial" charset="0"/>
                        </a:rPr>
                        <a:t>CLIC DR</a:t>
                      </a:r>
                      <a:endParaRPr kumimoji="0" lang="en-US" sz="1700" b="1" i="0" u="none" strike="noStrike" cap="none" normalizeH="0" baseline="0" dirty="0">
                        <a:ln>
                          <a:noFill/>
                        </a:ln>
                        <a:solidFill>
                          <a:schemeClr val="tx1"/>
                        </a:solidFill>
                        <a:effectLst/>
                        <a:latin typeface="Arial" charset="0"/>
                      </a:endParaRPr>
                    </a:p>
                  </a:txBody>
                  <a:tcPr marL="96012" marR="96012" marT="39014"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Energy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GeV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5.0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2.86</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Circumference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km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6.695</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0.42056</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Nominal # of bunches &amp; particles/bunch</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2625@2.0</a:t>
                      </a:r>
                      <a:r>
                        <a:rPr kumimoji="0" lang="en-US" sz="1700" b="0" i="0" u="none" strike="noStrike" cap="none" normalizeH="0" baseline="0" dirty="0">
                          <a:ln>
                            <a:noFill/>
                          </a:ln>
                          <a:solidFill>
                            <a:schemeClr val="tx1"/>
                          </a:solidFill>
                          <a:effectLst/>
                          <a:latin typeface="Arial" charset="0"/>
                          <a:ea typeface="Arial" charset="0"/>
                          <a:cs typeface="Arial" charset="0"/>
                        </a:rPr>
                        <a:t>×10</a:t>
                      </a:r>
                      <a:r>
                        <a:rPr kumimoji="0" lang="en-US" sz="1700" b="0" i="0" u="none" strike="noStrike" cap="none" normalizeH="0" baseline="30000" dirty="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ea typeface="Arial" charset="0"/>
                          <a:cs typeface="Arial" charset="0"/>
                        </a:rPr>
                        <a:t>312@0.41×10</a:t>
                      </a:r>
                      <a:r>
                        <a:rPr kumimoji="0" lang="en-US" sz="1700" b="0" i="0" u="none" strike="noStrike" cap="none" normalizeH="0" baseline="30000" dirty="0" smtClean="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err="1" smtClean="0">
                          <a:ln>
                            <a:noFill/>
                          </a:ln>
                          <a:solidFill>
                            <a:schemeClr val="tx1"/>
                          </a:solidFill>
                          <a:effectLst/>
                          <a:latin typeface="Arial" charset="0"/>
                        </a:rPr>
                        <a:t>Macropulse</a:t>
                      </a:r>
                      <a:r>
                        <a:rPr kumimoji="0" lang="en-US" sz="1700" b="0" i="0" u="none" strike="noStrike" cap="none" normalizeH="0" baseline="0" dirty="0" smtClean="0">
                          <a:ln>
                            <a:noFill/>
                          </a:ln>
                          <a:solidFill>
                            <a:schemeClr val="tx1"/>
                          </a:solidFill>
                          <a:effectLst/>
                          <a:latin typeface="Arial" charset="0"/>
                        </a:rPr>
                        <a:t> Repetition Rate</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Hz</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Average current</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A</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0.4</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0.15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Energy loss per turn</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err="1">
                          <a:ln>
                            <a:noFill/>
                          </a:ln>
                          <a:solidFill>
                            <a:schemeClr val="tx1"/>
                          </a:solidFill>
                          <a:effectLst/>
                          <a:latin typeface="Arial" charset="0"/>
                        </a:rPr>
                        <a:t>MeV</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8.7</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4.2</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RF Frequency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MHz</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650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2000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Total RF voltage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24</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4.9</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Equilibrium normalized </a:t>
                      </a:r>
                      <a:r>
                        <a:rPr kumimoji="0" lang="en-US" sz="1700" b="0" i="0" u="none" strike="noStrike" cap="none" normalizeH="0" baseline="0" dirty="0" err="1">
                          <a:ln>
                            <a:noFill/>
                          </a:ln>
                          <a:solidFill>
                            <a:schemeClr val="tx1"/>
                          </a:solidFill>
                          <a:effectLst/>
                          <a:latin typeface="Arial" charset="0"/>
                        </a:rPr>
                        <a:t>emittance</a:t>
                      </a:r>
                      <a:r>
                        <a:rPr kumimoji="0" lang="en-US" sz="1700" b="0" i="0" u="none" strike="noStrike" cap="none" normalizeH="0" baseline="0" dirty="0">
                          <a:ln>
                            <a:noFill/>
                          </a:ln>
                          <a:solidFill>
                            <a:schemeClr val="tx1"/>
                          </a:solidFill>
                          <a:effectLst/>
                          <a:latin typeface="Arial" charset="0"/>
                        </a:rPr>
                        <a:t>, </a:t>
                      </a:r>
                      <a:r>
                        <a:rPr kumimoji="0" lang="en-US" sz="1700" b="0" i="0" u="none" strike="noStrike" cap="none" normalizeH="0" baseline="0" dirty="0" err="1">
                          <a:ln>
                            <a:noFill/>
                          </a:ln>
                          <a:solidFill>
                            <a:schemeClr val="tx1"/>
                          </a:solidFill>
                          <a:effectLst/>
                          <a:latin typeface="Symbol" charset="2"/>
                        </a:rPr>
                        <a:t>ge</a:t>
                      </a:r>
                      <a:r>
                        <a:rPr kumimoji="0" lang="en-US" sz="1700" b="0" i="0" u="none" strike="noStrike" cap="none" normalizeH="0" baseline="-25000" dirty="0" err="1">
                          <a:ln>
                            <a:noFill/>
                          </a:ln>
                          <a:solidFill>
                            <a:schemeClr val="tx1"/>
                          </a:solidFill>
                          <a:effectLst/>
                          <a:latin typeface="Arial" charset="0"/>
                        </a:rPr>
                        <a:t>x</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Symbol" charset="2"/>
                        </a:rPr>
                        <a:t>m</a:t>
                      </a:r>
                      <a:r>
                        <a:rPr kumimoji="0" lang="en-US" sz="1700" b="0" i="0" u="none" strike="noStrike" cap="none" normalizeH="0" baseline="0">
                          <a:ln>
                            <a:noFill/>
                          </a:ln>
                          <a:solidFill>
                            <a:schemeClr val="tx1"/>
                          </a:solidFill>
                          <a:effectLst/>
                          <a:latin typeface="Arial" charset="0"/>
                        </a:rPr>
                        <a:t>m</a:t>
                      </a:r>
                      <a:r>
                        <a:rPr kumimoji="0" lang="en-US" sz="1700" b="1" i="0" u="none" strike="noStrike" cap="none" normalizeH="0" baseline="0">
                          <a:ln>
                            <a:noFill/>
                          </a:ln>
                          <a:solidFill>
                            <a:schemeClr val="tx1"/>
                          </a:solidFill>
                          <a:effectLst/>
                          <a:latin typeface="Arial" charset="0"/>
                          <a:ea typeface="Arial" charset="0"/>
                          <a:cs typeface="Arial" charset="0"/>
                        </a:rPr>
                        <a:t>·</a:t>
                      </a:r>
                      <a:r>
                        <a:rPr kumimoji="0" lang="en-US" sz="1700" b="0" i="0" u="none" strike="noStrike" cap="none" normalizeH="0" baseline="0">
                          <a:ln>
                            <a:noFill/>
                          </a:ln>
                          <a:solidFill>
                            <a:schemeClr val="tx1"/>
                          </a:solidFill>
                          <a:effectLst/>
                          <a:latin typeface="Arial" charset="0"/>
                          <a:ea typeface="Arial" charset="0"/>
                          <a:cs typeface="Arial" charset="0"/>
                        </a:rPr>
                        <a:t>rad</a:t>
                      </a: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5.0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0.4</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Natural Chromaticity</a:t>
                      </a:r>
                      <a:r>
                        <a:rPr kumimoji="0" lang="en-US" sz="1700" b="0" i="0" u="none" strike="noStrike" cap="none" normalizeH="0" baseline="0" dirty="0">
                          <a:ln>
                            <a:noFill/>
                          </a:ln>
                          <a:solidFill>
                            <a:schemeClr val="tx1"/>
                          </a:solidFill>
                          <a:effectLst/>
                          <a:latin typeface="Arial" charset="0"/>
                        </a:rPr>
                        <a:t>, </a:t>
                      </a:r>
                      <a:r>
                        <a:rPr kumimoji="0" lang="en-US" sz="1700" b="0" i="0" u="none" strike="noStrike" cap="none" normalizeH="0" baseline="0" dirty="0" err="1">
                          <a:ln>
                            <a:noFill/>
                          </a:ln>
                          <a:solidFill>
                            <a:schemeClr val="tx1"/>
                          </a:solidFill>
                          <a:effectLst/>
                          <a:latin typeface="Symbol" charset="2"/>
                        </a:rPr>
                        <a:t>c</a:t>
                      </a:r>
                      <a:r>
                        <a:rPr kumimoji="0" lang="en-US" sz="1700" b="0" i="0" u="none" strike="noStrike" cap="none" normalizeH="0" baseline="-25000" dirty="0" err="1">
                          <a:ln>
                            <a:noFill/>
                          </a:ln>
                          <a:solidFill>
                            <a:schemeClr val="tx1"/>
                          </a:solidFill>
                          <a:effectLst/>
                          <a:latin typeface="Arial" charset="0"/>
                        </a:rPr>
                        <a:t>x</a:t>
                      </a:r>
                      <a:r>
                        <a:rPr kumimoji="0" lang="en-US" sz="1700" b="0" i="0" u="none" strike="noStrike" cap="none" normalizeH="0" baseline="0" dirty="0">
                          <a:ln>
                            <a:noFill/>
                          </a:ln>
                          <a:solidFill>
                            <a:schemeClr val="tx1"/>
                          </a:solidFill>
                          <a:effectLst/>
                          <a:latin typeface="Arial" charset="0"/>
                        </a:rPr>
                        <a:t>/</a:t>
                      </a:r>
                      <a:r>
                        <a:rPr kumimoji="0" lang="en-US" sz="1700" b="0" i="0" u="none" strike="noStrike" cap="none" normalizeH="0" baseline="0" dirty="0">
                          <a:ln>
                            <a:noFill/>
                          </a:ln>
                          <a:solidFill>
                            <a:schemeClr val="tx1"/>
                          </a:solidFill>
                          <a:effectLst/>
                          <a:latin typeface="Symbol" charset="2"/>
                        </a:rPr>
                        <a:t>c</a:t>
                      </a:r>
                      <a:r>
                        <a:rPr kumimoji="0" lang="en-US" sz="1700" b="0" i="0" u="none" strike="noStrike" cap="none" normalizeH="0" baseline="-25000" dirty="0">
                          <a:ln>
                            <a:noFill/>
                          </a:ln>
                          <a:solidFill>
                            <a:schemeClr val="tx1"/>
                          </a:solidFill>
                          <a:effectLst/>
                          <a:latin typeface="Arial" charset="0"/>
                        </a:rPr>
                        <a:t>y</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-63/-62</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-168/-60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Momentum compaction, </a:t>
                      </a:r>
                      <a:r>
                        <a:rPr kumimoji="0" lang="en-US" sz="1700" b="0" i="0" u="none" strike="noStrike" cap="none" normalizeH="0" baseline="0" dirty="0">
                          <a:ln>
                            <a:noFill/>
                          </a:ln>
                          <a:solidFill>
                            <a:schemeClr val="tx1"/>
                          </a:solidFill>
                          <a:effectLst/>
                          <a:latin typeface="Symbol" charset="2"/>
                        </a:rPr>
                        <a:t>a</a:t>
                      </a:r>
                      <a:r>
                        <a:rPr kumimoji="0" lang="en-US" sz="1700" b="0" i="0" u="none" strike="noStrike" cap="none" normalizeH="0" baseline="-25000" dirty="0">
                          <a:ln>
                            <a:noFill/>
                          </a:ln>
                          <a:solidFill>
                            <a:schemeClr val="tx1"/>
                          </a:solidFill>
                          <a:effectLst/>
                          <a:latin typeface="Arial" charset="0"/>
                        </a:rPr>
                        <a:t>c</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4.2 </a:t>
                      </a:r>
                      <a:r>
                        <a:rPr kumimoji="0" lang="en-US" sz="1700" b="0" i="0" u="none" strike="noStrike" cap="none" normalizeH="0" baseline="0" dirty="0">
                          <a:ln>
                            <a:noFill/>
                          </a:ln>
                          <a:solidFill>
                            <a:schemeClr val="tx1"/>
                          </a:solidFill>
                          <a:effectLst/>
                          <a:latin typeface="Arial" charset="0"/>
                          <a:ea typeface="Arial" charset="0"/>
                          <a:cs typeface="Arial" charset="0"/>
                        </a:rPr>
                        <a:t>× 10</a:t>
                      </a:r>
                      <a:r>
                        <a:rPr kumimoji="0" lang="en-US" sz="1700" b="0" i="0" u="none" strike="noStrike" cap="none" normalizeH="0" baseline="30000" dirty="0">
                          <a:ln>
                            <a:noFill/>
                          </a:ln>
                          <a:solidFill>
                            <a:schemeClr val="tx1"/>
                          </a:solidFill>
                          <a:effectLst/>
                          <a:latin typeface="Arial" charset="0"/>
                          <a:ea typeface="Arial" charset="0"/>
                          <a:cs typeface="Arial" charset="0"/>
                        </a:rPr>
                        <a:t>-4</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rPr>
                        <a:t>8 </a:t>
                      </a:r>
                      <a:r>
                        <a:rPr kumimoji="0" lang="en-US" sz="1700" b="0" i="0" u="none" strike="noStrike" cap="none" normalizeH="0" baseline="0" dirty="0" smtClean="0">
                          <a:ln>
                            <a:noFill/>
                          </a:ln>
                          <a:solidFill>
                            <a:schemeClr val="tx1"/>
                          </a:solidFill>
                          <a:effectLst/>
                          <a:latin typeface="Arial" charset="0"/>
                          <a:ea typeface="Arial" charset="0"/>
                          <a:cs typeface="Arial" charset="0"/>
                        </a:rPr>
                        <a:t>× 10</a:t>
                      </a:r>
                      <a:r>
                        <a:rPr kumimoji="0" lang="en-US" sz="1700" b="0" i="0" u="none" strike="noStrike" cap="none" normalizeH="0" baseline="30000" dirty="0" smtClean="0">
                          <a:ln>
                            <a:noFill/>
                          </a:ln>
                          <a:solidFill>
                            <a:schemeClr val="tx1"/>
                          </a:solidFill>
                          <a:effectLst/>
                          <a:latin typeface="Arial" charset="0"/>
                          <a:ea typeface="Arial" charset="0"/>
                          <a:cs typeface="Arial" charset="0"/>
                        </a:rPr>
                        <a:t>-5</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Bunch length, </a:t>
                      </a:r>
                      <a:r>
                        <a:rPr kumimoji="0" lang="en-US" sz="1700" b="0" i="0" u="none" strike="noStrike" cap="none" normalizeH="0" baseline="0" dirty="0" err="1">
                          <a:ln>
                            <a:noFill/>
                          </a:ln>
                          <a:solidFill>
                            <a:schemeClr val="tx1"/>
                          </a:solidFill>
                          <a:effectLst/>
                          <a:latin typeface="Symbol" charset="2"/>
                        </a:rPr>
                        <a:t>s</a:t>
                      </a:r>
                      <a:r>
                        <a:rPr kumimoji="0" lang="en-US" sz="1700" b="0" i="0" u="none" strike="noStrike" cap="none" normalizeH="0" baseline="-25000" dirty="0" err="1">
                          <a:ln>
                            <a:noFill/>
                          </a:ln>
                          <a:solidFill>
                            <a:schemeClr val="tx1"/>
                          </a:solidFill>
                          <a:effectLst/>
                          <a:latin typeface="Arial" charset="0"/>
                        </a:rPr>
                        <a:t>z</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9.0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1.6</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Momentum spread, </a:t>
                      </a:r>
                      <a:r>
                        <a:rPr kumimoji="0" lang="en-US" sz="1700" b="0" i="0" u="none" strike="noStrike" cap="none" normalizeH="0" baseline="0" dirty="0">
                          <a:ln>
                            <a:noFill/>
                          </a:ln>
                          <a:solidFill>
                            <a:schemeClr val="tx1"/>
                          </a:solidFill>
                          <a:effectLst/>
                          <a:latin typeface="Symbol" charset="2"/>
                        </a:rPr>
                        <a:t>s</a:t>
                      </a:r>
                      <a:r>
                        <a:rPr kumimoji="0" lang="en-US" sz="1700" b="0" i="0" u="none" strike="noStrike" cap="none" normalizeH="0" baseline="-25000" dirty="0">
                          <a:ln>
                            <a:noFill/>
                          </a:ln>
                          <a:solidFill>
                            <a:schemeClr val="tx1"/>
                          </a:solidFill>
                          <a:effectLst/>
                          <a:latin typeface="Arial" charset="0"/>
                        </a:rPr>
                        <a:t>p</a:t>
                      </a:r>
                      <a:r>
                        <a:rPr kumimoji="0" lang="en-US" sz="1700" b="0" i="0" u="none" strike="noStrike" cap="none" normalizeH="0" baseline="0" dirty="0">
                          <a:ln>
                            <a:noFill/>
                          </a:ln>
                          <a:solidFill>
                            <a:schemeClr val="tx1"/>
                          </a:solidFill>
                          <a:effectLst/>
                          <a:latin typeface="Arial" charset="0"/>
                        </a:rPr>
                        <a:t>/</a:t>
                      </a:r>
                      <a:r>
                        <a:rPr kumimoji="0" lang="en-US" sz="1700" b="0" i="0" u="none" strike="noStrike" cap="none" normalizeH="0" baseline="0" dirty="0" err="1">
                          <a:ln>
                            <a:noFill/>
                          </a:ln>
                          <a:solidFill>
                            <a:schemeClr val="tx1"/>
                          </a:solidFill>
                          <a:effectLst/>
                          <a:latin typeface="Arial" charset="0"/>
                        </a:rPr>
                        <a:t>p</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1.3 </a:t>
                      </a:r>
                      <a:r>
                        <a:rPr kumimoji="0" lang="en-US" sz="1700" b="0" i="0" u="none" strike="noStrike" cap="none" normalizeH="0" baseline="0" dirty="0">
                          <a:ln>
                            <a:noFill/>
                          </a:ln>
                          <a:solidFill>
                            <a:schemeClr val="tx1"/>
                          </a:solidFill>
                          <a:effectLst/>
                          <a:latin typeface="Arial" charset="0"/>
                          <a:ea typeface="Arial" charset="0"/>
                          <a:cs typeface="Arial" charset="0"/>
                        </a:rPr>
                        <a:t>× 10</a:t>
                      </a:r>
                      <a:r>
                        <a:rPr kumimoji="0" lang="en-US" sz="1700" b="0" i="0" u="none" strike="noStrike" cap="none" normalizeH="0" baseline="30000" dirty="0">
                          <a:ln>
                            <a:noFill/>
                          </a:ln>
                          <a:solidFill>
                            <a:schemeClr val="tx1"/>
                          </a:solidFill>
                          <a:effectLst/>
                          <a:latin typeface="Arial" charset="0"/>
                          <a:ea typeface="Arial" charset="0"/>
                          <a:cs typeface="Arial" charset="0"/>
                        </a:rPr>
                        <a:t>-3</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rPr>
                        <a:t>1.4 </a:t>
                      </a:r>
                      <a:r>
                        <a:rPr kumimoji="0" lang="en-US" sz="1700" b="0" i="0" u="none" strike="noStrike" cap="none" normalizeH="0" baseline="0" dirty="0" smtClean="0">
                          <a:ln>
                            <a:noFill/>
                          </a:ln>
                          <a:solidFill>
                            <a:schemeClr val="tx1"/>
                          </a:solidFill>
                          <a:effectLst/>
                          <a:latin typeface="Arial" charset="0"/>
                          <a:ea typeface="Arial" charset="0"/>
                          <a:cs typeface="Arial" charset="0"/>
                        </a:rPr>
                        <a:t>× 10</a:t>
                      </a:r>
                      <a:r>
                        <a:rPr kumimoji="0" lang="en-US" sz="1700" b="0" i="0" u="none" strike="noStrike" cap="none" normalizeH="0" baseline="30000" dirty="0" smtClean="0">
                          <a:ln>
                            <a:noFill/>
                          </a:ln>
                          <a:solidFill>
                            <a:schemeClr val="tx1"/>
                          </a:solidFill>
                          <a:effectLst/>
                          <a:latin typeface="Arial" charset="0"/>
                          <a:ea typeface="Arial" charset="0"/>
                          <a:cs typeface="Arial" charset="0"/>
                        </a:rPr>
                        <a:t>-3</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Horizontal damping time, </a:t>
                      </a:r>
                      <a:r>
                        <a:rPr kumimoji="0" lang="en-US" sz="1700" b="0" i="0" u="none" strike="noStrike" cap="none" normalizeH="0" baseline="0">
                          <a:ln>
                            <a:noFill/>
                          </a:ln>
                          <a:solidFill>
                            <a:schemeClr val="tx1"/>
                          </a:solidFill>
                          <a:effectLst/>
                          <a:latin typeface="Symbol" charset="2"/>
                        </a:rPr>
                        <a:t>t</a:t>
                      </a:r>
                      <a:r>
                        <a:rPr kumimoji="0" lang="en-US" sz="1700" b="0" i="0" u="none" strike="noStrike" cap="none" normalizeH="0" baseline="-25000">
                          <a:ln>
                            <a:noFill/>
                          </a:ln>
                          <a:solidFill>
                            <a:schemeClr val="tx1"/>
                          </a:solidFill>
                          <a:effectLst/>
                          <a:latin typeface="Arial" charset="0"/>
                        </a:rPr>
                        <a:t>x</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ms</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25.7</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1.9</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18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Longitudinal damping time, </a:t>
                      </a:r>
                      <a:r>
                        <a:rPr kumimoji="0" lang="en-US" sz="1700" b="0" i="0" u="none" strike="noStrike" cap="none" normalizeH="0" baseline="0">
                          <a:ln>
                            <a:noFill/>
                          </a:ln>
                          <a:solidFill>
                            <a:schemeClr val="tx1"/>
                          </a:solidFill>
                          <a:effectLst/>
                          <a:latin typeface="Symbol" charset="2"/>
                        </a:rPr>
                        <a:t>t</a:t>
                      </a:r>
                      <a:r>
                        <a:rPr kumimoji="0" lang="en-US" sz="1700" b="0" i="0" u="none" strike="noStrike" cap="none" normalizeH="0" baseline="-25000">
                          <a:ln>
                            <a:noFill/>
                          </a:ln>
                          <a:solidFill>
                            <a:schemeClr val="tx1"/>
                          </a:solidFill>
                          <a:effectLst/>
                          <a:latin typeface="Arial" charset="0"/>
                        </a:rPr>
                        <a:t>z</a:t>
                      </a:r>
                      <a:endParaRPr kumimoji="0" lang="en-US" sz="1700" b="0" i="0" u="none" strike="noStrike" cap="none" normalizeH="0" baseline="0">
                        <a:ln>
                          <a:noFill/>
                        </a:ln>
                        <a:solidFill>
                          <a:schemeClr val="tx1"/>
                        </a:solidFill>
                        <a:effectLst/>
                        <a:latin typeface="Arial" charset="0"/>
                      </a:endParaRPr>
                    </a:p>
                  </a:txBody>
                  <a:tcPr marL="96012" marR="96012" marT="19507" marB="390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ms</a:t>
                      </a:r>
                    </a:p>
                  </a:txBody>
                  <a:tcPr marL="96012" marR="96012" marT="19507" marB="390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12.9</a:t>
                      </a:r>
                    </a:p>
                  </a:txBody>
                  <a:tcPr marL="96012" marR="96012" marT="19507" marB="390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0.96</a:t>
                      </a:r>
                      <a:endParaRPr kumimoji="0" lang="en-US" sz="1700" b="0" i="0" u="none" strike="noStrike" cap="none" normalizeH="0" baseline="0" dirty="0">
                        <a:ln>
                          <a:noFill/>
                        </a:ln>
                        <a:solidFill>
                          <a:schemeClr val="tx1"/>
                        </a:solidFill>
                        <a:effectLst/>
                        <a:latin typeface="Arial" charset="0"/>
                      </a:endParaRPr>
                    </a:p>
                  </a:txBody>
                  <a:tcPr marL="96012" marR="96012" marT="19507" marB="390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ILC-CLIC Comparisons </a:t>
            </a:r>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32</a:t>
            </a:fld>
            <a:endParaRPr lang="en-US"/>
          </a:p>
        </p:txBody>
      </p:sp>
      <p:graphicFrame>
        <p:nvGraphicFramePr>
          <p:cNvPr id="7" name="Group 244"/>
          <p:cNvGraphicFramePr>
            <a:graphicFrameLocks/>
          </p:cNvGraphicFramePr>
          <p:nvPr/>
        </p:nvGraphicFramePr>
        <p:xfrm>
          <a:off x="2" y="1219201"/>
          <a:ext cx="9601199" cy="4824776"/>
        </p:xfrm>
        <a:graphic>
          <a:graphicData uri="http://schemas.openxmlformats.org/drawingml/2006/table">
            <a:tbl>
              <a:tblPr/>
              <a:tblGrid>
                <a:gridCol w="4400551"/>
                <a:gridCol w="1169556"/>
                <a:gridCol w="2015546"/>
                <a:gridCol w="2015546"/>
              </a:tblGrid>
              <a:tr h="318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Arial" charset="0"/>
                        </a:rPr>
                        <a:t>Parameter</a:t>
                      </a:r>
                    </a:p>
                  </a:txBody>
                  <a:tcPr marL="96012" marR="96012" marT="39014"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a:ln>
                            <a:noFill/>
                          </a:ln>
                          <a:solidFill>
                            <a:schemeClr val="tx1"/>
                          </a:solidFill>
                          <a:effectLst/>
                          <a:latin typeface="Arial" charset="0"/>
                        </a:rPr>
                        <a:t>Units</a:t>
                      </a:r>
                    </a:p>
                  </a:txBody>
                  <a:tcPr marL="96012" marR="96012" marT="39014"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Arial" charset="0"/>
                        </a:rPr>
                        <a:t>ILC DR </a:t>
                      </a:r>
                      <a:r>
                        <a:rPr kumimoji="0" lang="en-US" sz="1700" b="1" i="0" u="none" strike="noStrike" cap="none" normalizeH="0" baseline="0" dirty="0" smtClean="0">
                          <a:ln>
                            <a:noFill/>
                          </a:ln>
                          <a:solidFill>
                            <a:srgbClr val="FF0000"/>
                          </a:solidFill>
                          <a:effectLst/>
                          <a:latin typeface="Arial" charset="0"/>
                        </a:rPr>
                        <a:t>(TDR)</a:t>
                      </a:r>
                      <a:endParaRPr kumimoji="0" lang="en-US" sz="1700" b="1" i="0" u="none" strike="noStrike" cap="none" normalizeH="0" baseline="0" dirty="0">
                        <a:ln>
                          <a:noFill/>
                        </a:ln>
                        <a:solidFill>
                          <a:srgbClr val="FF0000"/>
                        </a:solidFill>
                        <a:effectLst/>
                        <a:latin typeface="Arial" charset="0"/>
                      </a:endParaRPr>
                    </a:p>
                  </a:txBody>
                  <a:tcPr marL="96012" marR="96012" marT="39014"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tx1"/>
                          </a:solidFill>
                          <a:effectLst/>
                          <a:latin typeface="Arial" charset="0"/>
                        </a:rPr>
                        <a:t>CLIC DR </a:t>
                      </a:r>
                      <a:r>
                        <a:rPr kumimoji="0" lang="en-US" sz="1700" b="1" i="0" u="none" strike="noStrike" cap="none" normalizeH="0" baseline="0" dirty="0" smtClean="0">
                          <a:ln>
                            <a:noFill/>
                          </a:ln>
                          <a:solidFill>
                            <a:srgbClr val="FF0000"/>
                          </a:solidFill>
                          <a:effectLst/>
                          <a:latin typeface="Arial" charset="0"/>
                        </a:rPr>
                        <a:t>(CDR)</a:t>
                      </a:r>
                      <a:endParaRPr kumimoji="0" lang="en-US" sz="1700" b="1" i="0" u="none" strike="noStrike" cap="none" normalizeH="0" baseline="0" dirty="0">
                        <a:ln>
                          <a:noFill/>
                        </a:ln>
                        <a:solidFill>
                          <a:srgbClr val="FF0000"/>
                        </a:solidFill>
                        <a:effectLst/>
                        <a:latin typeface="Arial" charset="0"/>
                      </a:endParaRPr>
                    </a:p>
                  </a:txBody>
                  <a:tcPr marL="96012" marR="96012" marT="39014"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Energy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GeV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5.0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2.86</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Circumference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km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rgbClr val="FF0000"/>
                          </a:solidFill>
                          <a:effectLst/>
                          <a:latin typeface="Arial" charset="0"/>
                        </a:rPr>
                        <a:t>3.238</a:t>
                      </a:r>
                      <a:endParaRPr kumimoji="0" lang="en-US" sz="1700" b="0" i="0" u="none" strike="noStrike" cap="none" normalizeH="0" baseline="0" dirty="0">
                        <a:ln>
                          <a:noFill/>
                        </a:ln>
                        <a:solidFill>
                          <a:srgbClr val="FF0000"/>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0.428</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Nominal # of bunches &amp; particles/bunch</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1312@</a:t>
                      </a:r>
                      <a:r>
                        <a:rPr kumimoji="0" lang="en-US" sz="1700" b="0" i="0" u="none" strike="noStrike" cap="none" normalizeH="0" baseline="0" dirty="0">
                          <a:ln>
                            <a:noFill/>
                          </a:ln>
                          <a:solidFill>
                            <a:schemeClr val="tx1"/>
                          </a:solidFill>
                          <a:effectLst/>
                          <a:latin typeface="Arial" charset="0"/>
                        </a:rPr>
                        <a:t>2.0</a:t>
                      </a:r>
                      <a:r>
                        <a:rPr kumimoji="0" lang="en-US" sz="1700" b="0" i="0" u="none" strike="noStrike" cap="none" normalizeH="0" baseline="0" dirty="0">
                          <a:ln>
                            <a:noFill/>
                          </a:ln>
                          <a:solidFill>
                            <a:schemeClr val="tx1"/>
                          </a:solidFill>
                          <a:effectLst/>
                          <a:latin typeface="Arial" charset="0"/>
                          <a:ea typeface="Arial" charset="0"/>
                          <a:cs typeface="Arial" charset="0"/>
                        </a:rPr>
                        <a:t>×10</a:t>
                      </a:r>
                      <a:r>
                        <a:rPr kumimoji="0" lang="en-US" sz="1700" b="0" i="0" u="none" strike="noStrike" cap="none" normalizeH="0" baseline="30000" dirty="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ea typeface="Arial" charset="0"/>
                          <a:cs typeface="Arial" charset="0"/>
                        </a:rPr>
                        <a:t>312@0.41×10</a:t>
                      </a:r>
                      <a:r>
                        <a:rPr kumimoji="0" lang="en-US" sz="1700" b="0" i="0" u="none" strike="noStrike" cap="none" normalizeH="0" baseline="30000" dirty="0" smtClean="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err="1" smtClean="0">
                          <a:ln>
                            <a:noFill/>
                          </a:ln>
                          <a:solidFill>
                            <a:schemeClr val="tx1"/>
                          </a:solidFill>
                          <a:effectLst/>
                          <a:latin typeface="Arial" charset="0"/>
                        </a:rPr>
                        <a:t>Macropulse</a:t>
                      </a:r>
                      <a:r>
                        <a:rPr kumimoji="0" lang="en-US" sz="1700" b="0" i="0" u="none" strike="noStrike" cap="none" normalizeH="0" baseline="0" dirty="0" smtClean="0">
                          <a:ln>
                            <a:noFill/>
                          </a:ln>
                          <a:solidFill>
                            <a:schemeClr val="tx1"/>
                          </a:solidFill>
                          <a:effectLst/>
                          <a:latin typeface="Arial" charset="0"/>
                        </a:rPr>
                        <a:t> Repetition Rate</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Hz</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Average current</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A</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0.4</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0.15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Energy loss per turn</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err="1">
                          <a:ln>
                            <a:noFill/>
                          </a:ln>
                          <a:solidFill>
                            <a:schemeClr val="tx1"/>
                          </a:solidFill>
                          <a:effectLst/>
                          <a:latin typeface="Arial" charset="0"/>
                        </a:rPr>
                        <a:t>MeV</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4.5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4.0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RF Frequency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MHz</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650</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rgbClr val="FF0000"/>
                          </a:solidFill>
                          <a:effectLst/>
                          <a:latin typeface="Arial" charset="0"/>
                        </a:rPr>
                        <a:t> 2000 (1000)</a:t>
                      </a:r>
                      <a:endParaRPr kumimoji="0" lang="en-US" sz="1700" b="0" i="0" u="none" strike="noStrike" cap="none" normalizeH="0" baseline="0" dirty="0">
                        <a:ln>
                          <a:noFill/>
                        </a:ln>
                        <a:solidFill>
                          <a:srgbClr val="FF0000"/>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Total RF voltage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1</a:t>
                      </a:r>
                      <a:r>
                        <a:rPr kumimoji="0" lang="en-US" sz="1700" b="0" i="0" u="none" strike="noStrike" cap="none" normalizeH="0" baseline="0" dirty="0" smtClean="0">
                          <a:ln>
                            <a:noFill/>
                          </a:ln>
                          <a:solidFill>
                            <a:schemeClr val="tx1"/>
                          </a:solidFill>
                          <a:effectLst/>
                          <a:latin typeface="Arial" charset="0"/>
                        </a:rPr>
                        <a:t>4</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Equilibrium normalized </a:t>
                      </a:r>
                      <a:r>
                        <a:rPr kumimoji="0" lang="en-US" sz="1700" b="0" i="0" u="none" strike="noStrike" cap="none" normalizeH="0" baseline="0" dirty="0" err="1">
                          <a:ln>
                            <a:noFill/>
                          </a:ln>
                          <a:solidFill>
                            <a:schemeClr val="tx1"/>
                          </a:solidFill>
                          <a:effectLst/>
                          <a:latin typeface="Arial" charset="0"/>
                        </a:rPr>
                        <a:t>emittance</a:t>
                      </a:r>
                      <a:r>
                        <a:rPr kumimoji="0" lang="en-US" sz="1700" b="0" i="0" u="none" strike="noStrike" cap="none" normalizeH="0" baseline="0" dirty="0">
                          <a:ln>
                            <a:noFill/>
                          </a:ln>
                          <a:solidFill>
                            <a:schemeClr val="tx1"/>
                          </a:solidFill>
                          <a:effectLst/>
                          <a:latin typeface="Arial" charset="0"/>
                        </a:rPr>
                        <a:t>, </a:t>
                      </a:r>
                      <a:r>
                        <a:rPr kumimoji="0" lang="en-US" sz="1700" b="0" i="0" u="none" strike="noStrike" cap="none" normalizeH="0" baseline="0" dirty="0" err="1">
                          <a:ln>
                            <a:noFill/>
                          </a:ln>
                          <a:solidFill>
                            <a:schemeClr val="tx1"/>
                          </a:solidFill>
                          <a:effectLst/>
                          <a:latin typeface="Symbol" charset="2"/>
                        </a:rPr>
                        <a:t>ge</a:t>
                      </a:r>
                      <a:r>
                        <a:rPr kumimoji="0" lang="en-US" sz="1700" b="0" i="0" u="none" strike="noStrike" cap="none" normalizeH="0" baseline="-25000" dirty="0" err="1">
                          <a:ln>
                            <a:noFill/>
                          </a:ln>
                          <a:solidFill>
                            <a:schemeClr val="tx1"/>
                          </a:solidFill>
                          <a:effectLst/>
                          <a:latin typeface="Arial" charset="0"/>
                        </a:rPr>
                        <a:t>x</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Symbol" charset="2"/>
                        </a:rPr>
                        <a:t>m</a:t>
                      </a:r>
                      <a:r>
                        <a:rPr kumimoji="0" lang="en-US" sz="1700" b="0" i="0" u="none" strike="noStrike" cap="none" normalizeH="0" baseline="0">
                          <a:ln>
                            <a:noFill/>
                          </a:ln>
                          <a:solidFill>
                            <a:schemeClr val="tx1"/>
                          </a:solidFill>
                          <a:effectLst/>
                          <a:latin typeface="Arial" charset="0"/>
                        </a:rPr>
                        <a:t>m</a:t>
                      </a:r>
                      <a:r>
                        <a:rPr kumimoji="0" lang="en-US" sz="1700" b="1" i="0" u="none" strike="noStrike" cap="none" normalizeH="0" baseline="0">
                          <a:ln>
                            <a:noFill/>
                          </a:ln>
                          <a:solidFill>
                            <a:schemeClr val="tx1"/>
                          </a:solidFill>
                          <a:effectLst/>
                          <a:latin typeface="Arial" charset="0"/>
                          <a:ea typeface="Arial" charset="0"/>
                          <a:cs typeface="Arial" charset="0"/>
                        </a:rPr>
                        <a:t>·</a:t>
                      </a:r>
                      <a:r>
                        <a:rPr kumimoji="0" lang="en-US" sz="1700" b="0" i="0" u="none" strike="noStrike" cap="none" normalizeH="0" baseline="0">
                          <a:ln>
                            <a:noFill/>
                          </a:ln>
                          <a:solidFill>
                            <a:schemeClr val="tx1"/>
                          </a:solidFill>
                          <a:effectLst/>
                          <a:latin typeface="Arial" charset="0"/>
                          <a:ea typeface="Arial" charset="0"/>
                          <a:cs typeface="Arial" charset="0"/>
                        </a:rPr>
                        <a:t>rad</a:t>
                      </a: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5.7</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0.46</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Natural Chromaticity</a:t>
                      </a:r>
                      <a:r>
                        <a:rPr kumimoji="0" lang="en-US" sz="1700" b="0" i="0" u="none" strike="noStrike" cap="none" normalizeH="0" baseline="0" dirty="0">
                          <a:ln>
                            <a:noFill/>
                          </a:ln>
                          <a:solidFill>
                            <a:schemeClr val="tx1"/>
                          </a:solidFill>
                          <a:effectLst/>
                          <a:latin typeface="Arial" charset="0"/>
                        </a:rPr>
                        <a:t>, </a:t>
                      </a:r>
                      <a:r>
                        <a:rPr kumimoji="0" lang="en-US" sz="1700" b="0" i="0" u="none" strike="noStrike" cap="none" normalizeH="0" baseline="0" dirty="0" err="1">
                          <a:ln>
                            <a:noFill/>
                          </a:ln>
                          <a:solidFill>
                            <a:schemeClr val="tx1"/>
                          </a:solidFill>
                          <a:effectLst/>
                          <a:latin typeface="Symbol" charset="2"/>
                        </a:rPr>
                        <a:t>c</a:t>
                      </a:r>
                      <a:r>
                        <a:rPr kumimoji="0" lang="en-US" sz="1700" b="0" i="0" u="none" strike="noStrike" cap="none" normalizeH="0" baseline="-25000" dirty="0" err="1">
                          <a:ln>
                            <a:noFill/>
                          </a:ln>
                          <a:solidFill>
                            <a:schemeClr val="tx1"/>
                          </a:solidFill>
                          <a:effectLst/>
                          <a:latin typeface="Arial" charset="0"/>
                        </a:rPr>
                        <a:t>x</a:t>
                      </a:r>
                      <a:r>
                        <a:rPr kumimoji="0" lang="en-US" sz="1700" b="0" i="0" u="none" strike="noStrike" cap="none" normalizeH="0" baseline="0" dirty="0">
                          <a:ln>
                            <a:noFill/>
                          </a:ln>
                          <a:solidFill>
                            <a:schemeClr val="tx1"/>
                          </a:solidFill>
                          <a:effectLst/>
                          <a:latin typeface="Arial" charset="0"/>
                        </a:rPr>
                        <a:t>/</a:t>
                      </a:r>
                      <a:r>
                        <a:rPr kumimoji="0" lang="en-US" sz="1700" b="0" i="0" u="none" strike="noStrike" cap="none" normalizeH="0" baseline="0" dirty="0">
                          <a:ln>
                            <a:noFill/>
                          </a:ln>
                          <a:solidFill>
                            <a:schemeClr val="tx1"/>
                          </a:solidFill>
                          <a:effectLst/>
                          <a:latin typeface="Symbol" charset="2"/>
                        </a:rPr>
                        <a:t>c</a:t>
                      </a:r>
                      <a:r>
                        <a:rPr kumimoji="0" lang="en-US" sz="1700" b="0" i="0" u="none" strike="noStrike" cap="none" normalizeH="0" baseline="-25000" dirty="0">
                          <a:ln>
                            <a:noFill/>
                          </a:ln>
                          <a:solidFill>
                            <a:schemeClr val="tx1"/>
                          </a:solidFill>
                          <a:effectLst/>
                          <a:latin typeface="Arial" charset="0"/>
                        </a:rPr>
                        <a:t>y</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-51/-43</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-115/-85</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Momentum compaction, </a:t>
                      </a:r>
                      <a:r>
                        <a:rPr kumimoji="0" lang="en-US" sz="1700" b="0" i="0" u="none" strike="noStrike" cap="none" normalizeH="0" baseline="0" dirty="0">
                          <a:ln>
                            <a:noFill/>
                          </a:ln>
                          <a:solidFill>
                            <a:schemeClr val="tx1"/>
                          </a:solidFill>
                          <a:effectLst/>
                          <a:latin typeface="Symbol" charset="2"/>
                        </a:rPr>
                        <a:t>a</a:t>
                      </a:r>
                      <a:r>
                        <a:rPr kumimoji="0" lang="en-US" sz="1700" b="0" i="0" u="none" strike="noStrike" cap="none" normalizeH="0" baseline="-25000" dirty="0">
                          <a:ln>
                            <a:noFill/>
                          </a:ln>
                          <a:solidFill>
                            <a:schemeClr val="tx1"/>
                          </a:solidFill>
                          <a:effectLst/>
                          <a:latin typeface="Arial" charset="0"/>
                        </a:rPr>
                        <a:t>c</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3.3 </a:t>
                      </a:r>
                      <a:r>
                        <a:rPr kumimoji="0" lang="en-US" sz="1700" b="0" i="0" u="none" strike="noStrike" cap="none" normalizeH="0" baseline="0" dirty="0">
                          <a:ln>
                            <a:noFill/>
                          </a:ln>
                          <a:solidFill>
                            <a:schemeClr val="tx1"/>
                          </a:solidFill>
                          <a:effectLst/>
                          <a:latin typeface="Arial" charset="0"/>
                          <a:ea typeface="Arial" charset="0"/>
                          <a:cs typeface="Arial" charset="0"/>
                        </a:rPr>
                        <a:t>× 10</a:t>
                      </a:r>
                      <a:r>
                        <a:rPr kumimoji="0" lang="en-US" sz="1700" b="0" i="0" u="none" strike="noStrike" cap="none" normalizeH="0" baseline="30000" dirty="0">
                          <a:ln>
                            <a:noFill/>
                          </a:ln>
                          <a:solidFill>
                            <a:schemeClr val="tx1"/>
                          </a:solidFill>
                          <a:effectLst/>
                          <a:latin typeface="Arial" charset="0"/>
                          <a:ea typeface="Arial" charset="0"/>
                          <a:cs typeface="Arial" charset="0"/>
                        </a:rPr>
                        <a:t>-4</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rPr>
                        <a:t>1.3 </a:t>
                      </a:r>
                      <a:r>
                        <a:rPr kumimoji="0" lang="en-US" sz="1700" b="0" i="0" u="none" strike="noStrike" cap="none" normalizeH="0" baseline="0" dirty="0" smtClean="0">
                          <a:ln>
                            <a:noFill/>
                          </a:ln>
                          <a:solidFill>
                            <a:schemeClr val="tx1"/>
                          </a:solidFill>
                          <a:effectLst/>
                          <a:latin typeface="Arial" charset="0"/>
                          <a:ea typeface="Arial" charset="0"/>
                          <a:cs typeface="Arial" charset="0"/>
                        </a:rPr>
                        <a:t>× 10</a:t>
                      </a:r>
                      <a:r>
                        <a:rPr kumimoji="0" lang="en-US" sz="1700" b="0" i="0" u="none" strike="noStrike" cap="none" normalizeH="0" baseline="30000" dirty="0" smtClean="0">
                          <a:ln>
                            <a:noFill/>
                          </a:ln>
                          <a:solidFill>
                            <a:schemeClr val="tx1"/>
                          </a:solidFill>
                          <a:effectLst/>
                          <a:latin typeface="Arial" charset="0"/>
                          <a:ea typeface="Arial" charset="0"/>
                          <a:cs typeface="Arial" charset="0"/>
                        </a:rPr>
                        <a:t>-4</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Bunch length, </a:t>
                      </a:r>
                      <a:r>
                        <a:rPr kumimoji="0" lang="en-US" sz="1700" b="0" i="0" u="none" strike="noStrike" cap="none" normalizeH="0" baseline="0" dirty="0" err="1">
                          <a:ln>
                            <a:noFill/>
                          </a:ln>
                          <a:solidFill>
                            <a:schemeClr val="tx1"/>
                          </a:solidFill>
                          <a:effectLst/>
                          <a:latin typeface="Symbol" charset="2"/>
                        </a:rPr>
                        <a:t>s</a:t>
                      </a:r>
                      <a:r>
                        <a:rPr kumimoji="0" lang="en-US" sz="1700" b="0" i="0" u="none" strike="noStrike" cap="none" normalizeH="0" baseline="-25000" dirty="0" err="1">
                          <a:ln>
                            <a:noFill/>
                          </a:ln>
                          <a:solidFill>
                            <a:schemeClr val="tx1"/>
                          </a:solidFill>
                          <a:effectLst/>
                          <a:latin typeface="Arial" charset="0"/>
                        </a:rPr>
                        <a:t>z</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6.0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1.6 (1.8)</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a:ln>
                            <a:noFill/>
                          </a:ln>
                          <a:solidFill>
                            <a:schemeClr val="tx1"/>
                          </a:solidFill>
                          <a:effectLst/>
                          <a:latin typeface="Arial" charset="0"/>
                        </a:rPr>
                        <a:t>Momentum spread, </a:t>
                      </a:r>
                      <a:r>
                        <a:rPr kumimoji="0" lang="en-US" sz="1700" b="0" i="0" u="none" strike="noStrike" cap="none" normalizeH="0" baseline="0" dirty="0">
                          <a:ln>
                            <a:noFill/>
                          </a:ln>
                          <a:solidFill>
                            <a:schemeClr val="tx1"/>
                          </a:solidFill>
                          <a:effectLst/>
                          <a:latin typeface="Symbol" charset="2"/>
                        </a:rPr>
                        <a:t>s</a:t>
                      </a:r>
                      <a:r>
                        <a:rPr kumimoji="0" lang="en-US" sz="1700" b="0" i="0" u="none" strike="noStrike" cap="none" normalizeH="0" baseline="-25000" dirty="0">
                          <a:ln>
                            <a:noFill/>
                          </a:ln>
                          <a:solidFill>
                            <a:schemeClr val="tx1"/>
                          </a:solidFill>
                          <a:effectLst/>
                          <a:latin typeface="Arial" charset="0"/>
                        </a:rPr>
                        <a:t>p</a:t>
                      </a:r>
                      <a:r>
                        <a:rPr kumimoji="0" lang="en-US" sz="1700" b="0" i="0" u="none" strike="noStrike" cap="none" normalizeH="0" baseline="0" dirty="0">
                          <a:ln>
                            <a:noFill/>
                          </a:ln>
                          <a:solidFill>
                            <a:schemeClr val="tx1"/>
                          </a:solidFill>
                          <a:effectLst/>
                          <a:latin typeface="Arial" charset="0"/>
                        </a:rPr>
                        <a:t>/</a:t>
                      </a:r>
                      <a:r>
                        <a:rPr kumimoji="0" lang="en-US" sz="1700" b="0" i="0" u="none" strike="noStrike" cap="none" normalizeH="0" baseline="0" dirty="0" err="1">
                          <a:ln>
                            <a:noFill/>
                          </a:ln>
                          <a:solidFill>
                            <a:schemeClr val="tx1"/>
                          </a:solidFill>
                          <a:effectLst/>
                          <a:latin typeface="Arial" charset="0"/>
                        </a:rPr>
                        <a:t>p</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1.1 </a:t>
                      </a:r>
                      <a:r>
                        <a:rPr kumimoji="0" lang="en-US" sz="1700" b="0" i="0" u="none" strike="noStrike" cap="none" normalizeH="0" baseline="0" dirty="0">
                          <a:ln>
                            <a:noFill/>
                          </a:ln>
                          <a:solidFill>
                            <a:schemeClr val="tx1"/>
                          </a:solidFill>
                          <a:effectLst/>
                          <a:latin typeface="Arial" charset="0"/>
                          <a:ea typeface="Arial" charset="0"/>
                          <a:cs typeface="Arial" charset="0"/>
                        </a:rPr>
                        <a:t>× 10</a:t>
                      </a:r>
                      <a:r>
                        <a:rPr kumimoji="0" lang="en-US" sz="1700" b="0" i="0" u="none" strike="noStrike" cap="none" normalizeH="0" baseline="30000" dirty="0">
                          <a:ln>
                            <a:noFill/>
                          </a:ln>
                          <a:solidFill>
                            <a:schemeClr val="tx1"/>
                          </a:solidFill>
                          <a:effectLst/>
                          <a:latin typeface="Arial" charset="0"/>
                          <a:ea typeface="Arial" charset="0"/>
                          <a:cs typeface="Arial" charset="0"/>
                        </a:rPr>
                        <a:t>-3</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1700" b="0" i="0" u="none" strike="noStrike" cap="none" normalizeH="0" baseline="0" dirty="0" smtClean="0">
                          <a:ln>
                            <a:noFill/>
                          </a:ln>
                          <a:solidFill>
                            <a:schemeClr val="tx1"/>
                          </a:solidFill>
                          <a:effectLst/>
                          <a:latin typeface="Arial" charset="0"/>
                        </a:rPr>
                        <a:t>1.0 </a:t>
                      </a:r>
                      <a:r>
                        <a:rPr kumimoji="0" lang="en-US" sz="1700" b="0" i="0" u="none" strike="noStrike" cap="none" normalizeH="0" baseline="0" dirty="0" smtClean="0">
                          <a:ln>
                            <a:noFill/>
                          </a:ln>
                          <a:solidFill>
                            <a:schemeClr val="tx1"/>
                          </a:solidFill>
                          <a:effectLst/>
                          <a:latin typeface="Arial" charset="0"/>
                          <a:ea typeface="Arial" charset="0"/>
                          <a:cs typeface="Arial" charset="0"/>
                        </a:rPr>
                        <a:t>× 10</a:t>
                      </a:r>
                      <a:r>
                        <a:rPr kumimoji="0" lang="en-US" sz="1700" b="0" i="0" u="none" strike="noStrike" cap="none" normalizeH="0" baseline="30000" dirty="0" smtClean="0">
                          <a:ln>
                            <a:noFill/>
                          </a:ln>
                          <a:solidFill>
                            <a:schemeClr val="tx1"/>
                          </a:solidFill>
                          <a:effectLst/>
                          <a:latin typeface="Arial" charset="0"/>
                          <a:ea typeface="Arial" charset="0"/>
                          <a:cs typeface="Arial" charset="0"/>
                        </a:rPr>
                        <a:t>-3</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991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Horizontal damping time, </a:t>
                      </a:r>
                      <a:r>
                        <a:rPr kumimoji="0" lang="en-US" sz="1700" b="0" i="0" u="none" strike="noStrike" cap="none" normalizeH="0" baseline="0">
                          <a:ln>
                            <a:noFill/>
                          </a:ln>
                          <a:solidFill>
                            <a:schemeClr val="tx1"/>
                          </a:solidFill>
                          <a:effectLst/>
                          <a:latin typeface="Symbol" charset="2"/>
                        </a:rPr>
                        <a:t>t</a:t>
                      </a:r>
                      <a:r>
                        <a:rPr kumimoji="0" lang="en-US" sz="1700" b="0" i="0" u="none" strike="noStrike" cap="none" normalizeH="0" baseline="-25000">
                          <a:ln>
                            <a:noFill/>
                          </a:ln>
                          <a:solidFill>
                            <a:schemeClr val="tx1"/>
                          </a:solidFill>
                          <a:effectLst/>
                          <a:latin typeface="Arial" charset="0"/>
                        </a:rPr>
                        <a:t>x</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ms</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24.0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2.0</a:t>
                      </a:r>
                      <a:endParaRPr kumimoji="0" lang="en-US" sz="1700" b="0" i="0" u="none" strike="noStrike" cap="none" normalizeH="0" baseline="0" dirty="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186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Longitudinal damping time, </a:t>
                      </a:r>
                      <a:r>
                        <a:rPr kumimoji="0" lang="en-US" sz="1700" b="0" i="0" u="none" strike="noStrike" cap="none" normalizeH="0" baseline="0">
                          <a:ln>
                            <a:noFill/>
                          </a:ln>
                          <a:solidFill>
                            <a:schemeClr val="tx1"/>
                          </a:solidFill>
                          <a:effectLst/>
                          <a:latin typeface="Symbol" charset="2"/>
                        </a:rPr>
                        <a:t>t</a:t>
                      </a:r>
                      <a:r>
                        <a:rPr kumimoji="0" lang="en-US" sz="1700" b="0" i="0" u="none" strike="noStrike" cap="none" normalizeH="0" baseline="-25000">
                          <a:ln>
                            <a:noFill/>
                          </a:ln>
                          <a:solidFill>
                            <a:schemeClr val="tx1"/>
                          </a:solidFill>
                          <a:effectLst/>
                          <a:latin typeface="Arial" charset="0"/>
                        </a:rPr>
                        <a:t>z</a:t>
                      </a:r>
                      <a:endParaRPr kumimoji="0" lang="en-US" sz="1700" b="0" i="0" u="none" strike="noStrike" cap="none" normalizeH="0" baseline="0">
                        <a:ln>
                          <a:noFill/>
                        </a:ln>
                        <a:solidFill>
                          <a:schemeClr val="tx1"/>
                        </a:solidFill>
                        <a:effectLst/>
                        <a:latin typeface="Arial" charset="0"/>
                      </a:endParaRPr>
                    </a:p>
                  </a:txBody>
                  <a:tcPr marL="96012" marR="96012" marT="19507" marB="390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a:ln>
                            <a:noFill/>
                          </a:ln>
                          <a:solidFill>
                            <a:schemeClr val="tx1"/>
                          </a:solidFill>
                          <a:effectLst/>
                          <a:latin typeface="Arial" charset="0"/>
                        </a:rPr>
                        <a:t>ms</a:t>
                      </a:r>
                    </a:p>
                  </a:txBody>
                  <a:tcPr marL="96012" marR="96012" marT="19507" marB="390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12.0</a:t>
                      </a:r>
                      <a:endParaRPr kumimoji="0" lang="en-US" sz="1700" b="0" i="0" u="none" strike="noStrike" cap="none" normalizeH="0" baseline="0" dirty="0">
                        <a:ln>
                          <a:noFill/>
                        </a:ln>
                        <a:solidFill>
                          <a:schemeClr val="tx1"/>
                        </a:solidFill>
                        <a:effectLst/>
                        <a:latin typeface="Arial" charset="0"/>
                      </a:endParaRPr>
                    </a:p>
                  </a:txBody>
                  <a:tcPr marL="96012" marR="96012" marT="19507" marB="390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dirty="0" smtClean="0">
                          <a:ln>
                            <a:noFill/>
                          </a:ln>
                          <a:solidFill>
                            <a:schemeClr val="tx1"/>
                          </a:solidFill>
                          <a:effectLst/>
                          <a:latin typeface="Arial" charset="0"/>
                        </a:rPr>
                        <a:t>1.0</a:t>
                      </a:r>
                      <a:endParaRPr kumimoji="0" lang="en-US" sz="1700" b="0" i="0" u="none" strike="noStrike" cap="none" normalizeH="0" baseline="0" dirty="0">
                        <a:ln>
                          <a:noFill/>
                        </a:ln>
                        <a:solidFill>
                          <a:schemeClr val="tx1"/>
                        </a:solidFill>
                        <a:effectLst/>
                        <a:latin typeface="Arial" charset="0"/>
                      </a:endParaRPr>
                    </a:p>
                  </a:txBody>
                  <a:tcPr marL="96012" marR="96012" marT="19507" marB="390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 name="TextBox 7"/>
          <p:cNvSpPr txBox="1"/>
          <p:nvPr/>
        </p:nvSpPr>
        <p:spPr>
          <a:xfrm>
            <a:off x="4724400" y="6400800"/>
            <a:ext cx="3048000" cy="461665"/>
          </a:xfrm>
          <a:prstGeom prst="rect">
            <a:avLst/>
          </a:prstGeom>
          <a:noFill/>
        </p:spPr>
        <p:txBody>
          <a:bodyPr wrap="square" rtlCol="0">
            <a:spAutoFit/>
          </a:bodyPr>
          <a:lstStyle/>
          <a:p>
            <a:r>
              <a:rPr lang="en-US" sz="2400" i="1" dirty="0" smtClean="0">
                <a:solidFill>
                  <a:srgbClr val="FF0000"/>
                </a:solidFill>
              </a:rPr>
              <a:t>Updated to 2012</a:t>
            </a:r>
            <a:endParaRPr lang="en-US" sz="2400" i="1" dirty="0">
              <a:solidFill>
                <a:srgbClr val="FF0000"/>
              </a:solidFill>
            </a:endParaRPr>
          </a:p>
        </p:txBody>
      </p:sp>
      <p:sp>
        <p:nvSpPr>
          <p:cNvPr id="9" name="Rectangle 8"/>
          <p:cNvSpPr/>
          <p:nvPr/>
        </p:nvSpPr>
        <p:spPr bwMode="auto">
          <a:xfrm>
            <a:off x="4648200" y="6324600"/>
            <a:ext cx="3124200" cy="533400"/>
          </a:xfrm>
          <a:prstGeom prst="rect">
            <a:avLst/>
          </a:prstGeom>
          <a:noFill/>
          <a:ln w="12700" cap="flat" cmpd="sng" algn="ctr">
            <a:solidFill>
              <a:srgbClr val="CC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a typeface="Arial" charset="0"/>
              <a:cs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DR Complex</a:t>
            </a:r>
            <a:endParaRPr lang="en-US" dirty="0"/>
          </a:p>
        </p:txBody>
      </p:sp>
      <p:sp>
        <p:nvSpPr>
          <p:cNvPr id="3" name="Content Placeholder 2"/>
          <p:cNvSpPr>
            <a:spLocks noGrp="1"/>
          </p:cNvSpPr>
          <p:nvPr>
            <p:ph idx="1"/>
          </p:nvPr>
        </p:nvSpPr>
        <p:spPr>
          <a:xfrm>
            <a:off x="0" y="650240"/>
            <a:ext cx="3120390" cy="6421120"/>
          </a:xfrm>
        </p:spPr>
        <p:txBody>
          <a:bodyPr/>
          <a:lstStyle/>
          <a:p>
            <a:r>
              <a:rPr lang="en-US" dirty="0" smtClean="0"/>
              <a:t>Normal conducting RF design in ML allows train-level injection/extraction instead of bunch-by-bunch</a:t>
            </a:r>
          </a:p>
          <a:p>
            <a:endParaRPr lang="en-US" dirty="0" smtClean="0"/>
          </a:p>
          <a:p>
            <a:r>
              <a:rPr lang="en-US" dirty="0" smtClean="0"/>
              <a:t>The use of pre-damping rings relaxes the dynamic aperture and energy acceptance requirements in the damping rings</a:t>
            </a:r>
          </a:p>
          <a:p>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33</a:t>
            </a:fld>
            <a:endParaRPr lang="en-US"/>
          </a:p>
        </p:txBody>
      </p:sp>
      <p:grpSp>
        <p:nvGrpSpPr>
          <p:cNvPr id="7" name="Group 6"/>
          <p:cNvGrpSpPr/>
          <p:nvPr/>
        </p:nvGrpSpPr>
        <p:grpSpPr>
          <a:xfrm>
            <a:off x="2960370" y="731520"/>
            <a:ext cx="6534150" cy="6198306"/>
            <a:chOff x="1122363" y="30163"/>
            <a:chExt cx="7366000" cy="6827837"/>
          </a:xfrm>
        </p:grpSpPr>
        <p:cxnSp>
          <p:nvCxnSpPr>
            <p:cNvPr id="8" name="Straight Connector 7"/>
            <p:cNvCxnSpPr/>
            <p:nvPr/>
          </p:nvCxnSpPr>
          <p:spPr>
            <a:xfrm>
              <a:off x="2868613" y="6740525"/>
              <a:ext cx="2368550"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nvGrpSpPr>
            <p:cNvPr id="9" name="Group 64"/>
            <p:cNvGrpSpPr>
              <a:grpSpLocks/>
            </p:cNvGrpSpPr>
            <p:nvPr/>
          </p:nvGrpSpPr>
          <p:grpSpPr bwMode="auto">
            <a:xfrm>
              <a:off x="1536700" y="1435100"/>
              <a:ext cx="3484563" cy="1270000"/>
              <a:chOff x="2697463" y="3197835"/>
              <a:chExt cx="3498963" cy="1440210"/>
            </a:xfrm>
          </p:grpSpPr>
          <p:sp>
            <p:nvSpPr>
              <p:cNvPr id="80" name="Arc 79"/>
              <p:cNvSpPr/>
              <p:nvPr/>
            </p:nvSpPr>
            <p:spPr>
              <a:xfrm>
                <a:off x="2697463" y="3197835"/>
                <a:ext cx="1849110" cy="1440210"/>
              </a:xfrm>
              <a:prstGeom prst="arc">
                <a:avLst>
                  <a:gd name="adj1" fmla="val 5468061"/>
                  <a:gd name="adj2" fmla="val 16231775"/>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sp>
            <p:nvSpPr>
              <p:cNvPr id="81" name="Arc 80"/>
              <p:cNvSpPr/>
              <p:nvPr/>
            </p:nvSpPr>
            <p:spPr>
              <a:xfrm flipH="1">
                <a:off x="4546573" y="3197835"/>
                <a:ext cx="1649853" cy="1440210"/>
              </a:xfrm>
              <a:prstGeom prst="arc">
                <a:avLst>
                  <a:gd name="adj1" fmla="val 5468061"/>
                  <a:gd name="adj2" fmla="val 16231775"/>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cxnSp>
            <p:nvCxnSpPr>
              <p:cNvPr id="82" name="Straight Connector 46"/>
              <p:cNvCxnSpPr/>
              <p:nvPr/>
            </p:nvCxnSpPr>
            <p:spPr>
              <a:xfrm flipV="1">
                <a:off x="3615642" y="4638045"/>
                <a:ext cx="177100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flipV="1">
                <a:off x="3615642" y="3197835"/>
                <a:ext cx="177100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0" name="Straight Connector 9"/>
            <p:cNvCxnSpPr/>
            <p:nvPr/>
          </p:nvCxnSpPr>
          <p:spPr>
            <a:xfrm>
              <a:off x="2868613" y="100013"/>
              <a:ext cx="2271712" cy="158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0800000" flipH="1">
              <a:off x="4194175" y="1243013"/>
              <a:ext cx="2411413" cy="19208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0800000" flipH="1" flipV="1">
              <a:off x="4276725" y="2865438"/>
              <a:ext cx="247491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3" name="Group 86"/>
            <p:cNvGrpSpPr>
              <a:grpSpLocks/>
            </p:cNvGrpSpPr>
            <p:nvPr/>
          </p:nvGrpSpPr>
          <p:grpSpPr bwMode="auto">
            <a:xfrm>
              <a:off x="4302125" y="100013"/>
              <a:ext cx="2998788" cy="1143000"/>
              <a:chOff x="3463572" y="2608251"/>
              <a:chExt cx="3498963" cy="1440210"/>
            </a:xfrm>
          </p:grpSpPr>
          <p:grpSp>
            <p:nvGrpSpPr>
              <p:cNvPr id="75" name="Group 81"/>
              <p:cNvGrpSpPr>
                <a:grpSpLocks/>
              </p:cNvGrpSpPr>
              <p:nvPr/>
            </p:nvGrpSpPr>
            <p:grpSpPr bwMode="auto">
              <a:xfrm>
                <a:off x="3463572" y="2608251"/>
                <a:ext cx="3498963" cy="1440210"/>
                <a:chOff x="3463572" y="2608251"/>
                <a:chExt cx="3498963" cy="1440210"/>
              </a:xfrm>
            </p:grpSpPr>
            <p:sp>
              <p:nvSpPr>
                <p:cNvPr id="78" name="Arc 77"/>
                <p:cNvSpPr/>
                <p:nvPr/>
              </p:nvSpPr>
              <p:spPr>
                <a:xfrm>
                  <a:off x="3463572" y="2608251"/>
                  <a:ext cx="1848578" cy="1440210"/>
                </a:xfrm>
                <a:prstGeom prst="arc">
                  <a:avLst>
                    <a:gd name="adj1" fmla="val 5468061"/>
                    <a:gd name="adj2" fmla="val 16231775"/>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00"/>
                    </a:solidFill>
                  </a:endParaRPr>
                </a:p>
              </p:txBody>
            </p:sp>
            <p:sp>
              <p:nvSpPr>
                <p:cNvPr id="79" name="Arc 78"/>
                <p:cNvSpPr/>
                <p:nvPr/>
              </p:nvSpPr>
              <p:spPr>
                <a:xfrm flipH="1">
                  <a:off x="5312150" y="2608251"/>
                  <a:ext cx="1650385" cy="1440210"/>
                </a:xfrm>
                <a:prstGeom prst="arc">
                  <a:avLst>
                    <a:gd name="adj1" fmla="val 5468061"/>
                    <a:gd name="adj2" fmla="val 16231775"/>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00"/>
                    </a:solidFill>
                  </a:endParaRPr>
                </a:p>
              </p:txBody>
            </p:sp>
          </p:grpSp>
          <p:cxnSp>
            <p:nvCxnSpPr>
              <p:cNvPr id="76" name="Straight Connector 75"/>
              <p:cNvCxnSpPr/>
              <p:nvPr/>
            </p:nvCxnSpPr>
            <p:spPr>
              <a:xfrm flipV="1">
                <a:off x="4382304" y="4048461"/>
                <a:ext cx="176893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flipV="1">
                <a:off x="4382304" y="2608251"/>
                <a:ext cx="176893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4" name="Rectangle 13"/>
            <p:cNvSpPr/>
            <p:nvPr/>
          </p:nvSpPr>
          <p:spPr>
            <a:xfrm>
              <a:off x="1753734" y="4238317"/>
              <a:ext cx="3132138" cy="1121078"/>
            </a:xfrm>
            <a:prstGeom prst="rect">
              <a:avLst/>
            </a:prstGeom>
            <a:noFill/>
          </p:spPr>
          <p:txBody>
            <a:bodyPr wrap="square">
              <a:spAutoFit/>
            </a:bodyPr>
            <a:lstStyle/>
            <a:p>
              <a:pPr algn="ctr">
                <a:defRPr/>
              </a:pPr>
              <a:r>
                <a:rPr lang="en-US" sz="3000" dirty="0">
                  <a:ln w="12700">
                    <a:noFill/>
                    <a:prstDash val="solid"/>
                  </a:ln>
                  <a:solidFill>
                    <a:srgbClr val="0000FF"/>
                  </a:solidFill>
                  <a:effectLst>
                    <a:outerShdw blurRad="41275" dist="20320" dir="1800000" algn="tl" rotWithShape="0">
                      <a:srgbClr val="000000">
                        <a:alpha val="40000"/>
                      </a:srgbClr>
                    </a:outerShdw>
                  </a:effectLst>
                </a:rPr>
                <a:t>e</a:t>
              </a:r>
              <a:r>
                <a:rPr lang="en-US" sz="3000" baseline="30000" dirty="0">
                  <a:ln w="12700">
                    <a:noFill/>
                    <a:prstDash val="solid"/>
                  </a:ln>
                  <a:solidFill>
                    <a:srgbClr val="0000FF"/>
                  </a:solidFill>
                  <a:effectLst>
                    <a:outerShdw blurRad="41275" dist="20320" dir="1800000" algn="tl" rotWithShape="0">
                      <a:srgbClr val="000000">
                        <a:alpha val="40000"/>
                      </a:srgbClr>
                    </a:outerShdw>
                  </a:effectLst>
                </a:rPr>
                <a:t>+</a:t>
              </a:r>
              <a:r>
                <a:rPr lang="en-US" sz="3000" dirty="0">
                  <a:ln w="12700">
                    <a:noFill/>
                    <a:prstDash val="solid"/>
                  </a:ln>
                  <a:solidFill>
                    <a:srgbClr val="0000FF"/>
                  </a:solidFill>
                  <a:effectLst>
                    <a:outerShdw blurRad="41275" dist="20320" dir="1800000" algn="tl" rotWithShape="0">
                      <a:srgbClr val="000000">
                        <a:alpha val="40000"/>
                      </a:srgbClr>
                    </a:outerShdw>
                  </a:effectLst>
                </a:rPr>
                <a:t> Damping Ring</a:t>
              </a:r>
            </a:p>
          </p:txBody>
        </p:sp>
        <p:sp>
          <p:nvSpPr>
            <p:cNvPr id="15" name="Rectangle 14"/>
            <p:cNvSpPr/>
            <p:nvPr/>
          </p:nvSpPr>
          <p:spPr>
            <a:xfrm>
              <a:off x="1600199" y="1462726"/>
              <a:ext cx="3113088" cy="1121078"/>
            </a:xfrm>
            <a:prstGeom prst="rect">
              <a:avLst/>
            </a:prstGeom>
            <a:noFill/>
          </p:spPr>
          <p:txBody>
            <a:bodyPr wrap="square">
              <a:spAutoFit/>
            </a:bodyPr>
            <a:lstStyle/>
            <a:p>
              <a:pPr algn="ctr">
                <a:defRPr/>
              </a:pPr>
              <a:r>
                <a:rPr lang="en-US" sz="3000" dirty="0">
                  <a:ln w="12700">
                    <a:noFill/>
                    <a:prstDash val="solid"/>
                  </a:ln>
                  <a:solidFill>
                    <a:srgbClr val="FF0000"/>
                  </a:solidFill>
                  <a:effectLst>
                    <a:outerShdw blurRad="41275" dist="20320" dir="1800000" algn="tl" rotWithShape="0">
                      <a:srgbClr val="000000">
                        <a:alpha val="40000"/>
                      </a:srgbClr>
                    </a:outerShdw>
                  </a:effectLst>
                </a:rPr>
                <a:t>e</a:t>
              </a:r>
              <a:r>
                <a:rPr lang="en-US" sz="3000" baseline="30000" dirty="0">
                  <a:ln w="12700">
                    <a:noFill/>
                    <a:prstDash val="solid"/>
                  </a:ln>
                  <a:solidFill>
                    <a:srgbClr val="FF0000"/>
                  </a:solidFill>
                  <a:effectLst>
                    <a:outerShdw blurRad="41275" dist="20320" dir="1800000" algn="tl" rotWithShape="0">
                      <a:srgbClr val="000000">
                        <a:alpha val="40000"/>
                      </a:srgbClr>
                    </a:outerShdw>
                  </a:effectLst>
                </a:rPr>
                <a:t>-</a:t>
              </a:r>
              <a:r>
                <a:rPr lang="en-US" sz="3000" dirty="0">
                  <a:ln w="12700">
                    <a:noFill/>
                    <a:prstDash val="solid"/>
                  </a:ln>
                  <a:solidFill>
                    <a:srgbClr val="FF0000"/>
                  </a:solidFill>
                  <a:effectLst>
                    <a:outerShdw blurRad="41275" dist="20320" dir="1800000" algn="tl" rotWithShape="0">
                      <a:srgbClr val="000000">
                        <a:alpha val="40000"/>
                      </a:srgbClr>
                    </a:outerShdw>
                  </a:effectLst>
                </a:rPr>
                <a:t> Damping Ring</a:t>
              </a:r>
            </a:p>
          </p:txBody>
        </p:sp>
        <p:sp>
          <p:nvSpPr>
            <p:cNvPr id="16" name="TextBox 40"/>
            <p:cNvSpPr txBox="1">
              <a:spLocks noChangeArrowheads="1"/>
            </p:cNvSpPr>
            <p:nvPr/>
          </p:nvSpPr>
          <p:spPr bwMode="auto">
            <a:xfrm>
              <a:off x="1792289" y="6058189"/>
              <a:ext cx="2611437"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0000FF"/>
                  </a:solidFill>
                </a:rPr>
                <a:t>e</a:t>
              </a:r>
              <a:r>
                <a:rPr lang="en-US" sz="1700" baseline="30000" dirty="0">
                  <a:solidFill>
                    <a:srgbClr val="0000FF"/>
                  </a:solidFill>
                </a:rPr>
                <a:t>+ </a:t>
              </a:r>
              <a:r>
                <a:rPr lang="en-US" sz="1700" dirty="0" err="1">
                  <a:solidFill>
                    <a:srgbClr val="0000FF"/>
                  </a:solidFill>
                </a:rPr>
                <a:t>linac</a:t>
              </a:r>
              <a:r>
                <a:rPr lang="en-US" sz="1700" dirty="0">
                  <a:solidFill>
                    <a:srgbClr val="0000FF"/>
                  </a:solidFill>
                </a:rPr>
                <a:t> to PDR transfer line</a:t>
              </a:r>
            </a:p>
          </p:txBody>
        </p:sp>
        <p:sp>
          <p:nvSpPr>
            <p:cNvPr id="17" name="TextBox 41"/>
            <p:cNvSpPr txBox="1">
              <a:spLocks noChangeArrowheads="1"/>
            </p:cNvSpPr>
            <p:nvPr/>
          </p:nvSpPr>
          <p:spPr bwMode="auto">
            <a:xfrm>
              <a:off x="1803400" y="101600"/>
              <a:ext cx="2566988"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FF0000"/>
                  </a:solidFill>
                </a:rPr>
                <a:t>e</a:t>
              </a:r>
              <a:r>
                <a:rPr lang="en-US" sz="1700" baseline="30000" dirty="0">
                  <a:solidFill>
                    <a:srgbClr val="FF0000"/>
                  </a:solidFill>
                </a:rPr>
                <a:t>- </a:t>
              </a:r>
              <a:r>
                <a:rPr lang="en-US" sz="1700" dirty="0" err="1">
                  <a:solidFill>
                    <a:srgbClr val="FF0000"/>
                  </a:solidFill>
                </a:rPr>
                <a:t>linac</a:t>
              </a:r>
              <a:r>
                <a:rPr lang="en-US" sz="1700" dirty="0">
                  <a:solidFill>
                    <a:srgbClr val="FF0000"/>
                  </a:solidFill>
                </a:rPr>
                <a:t> to PDR transfer line</a:t>
              </a:r>
            </a:p>
          </p:txBody>
        </p:sp>
        <p:sp>
          <p:nvSpPr>
            <p:cNvPr id="18" name="TextBox 46"/>
            <p:cNvSpPr txBox="1">
              <a:spLocks noChangeArrowheads="1"/>
            </p:cNvSpPr>
            <p:nvPr/>
          </p:nvSpPr>
          <p:spPr bwMode="auto">
            <a:xfrm>
              <a:off x="4910138" y="4865064"/>
              <a:ext cx="2497137"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0000FF"/>
                  </a:solidFill>
                </a:rPr>
                <a:t>e</a:t>
              </a:r>
              <a:r>
                <a:rPr lang="en-US" sz="1700" baseline="30000" dirty="0">
                  <a:solidFill>
                    <a:srgbClr val="0000FF"/>
                  </a:solidFill>
                </a:rPr>
                <a:t>+ </a:t>
              </a:r>
              <a:r>
                <a:rPr lang="en-US" sz="1700" dirty="0">
                  <a:solidFill>
                    <a:srgbClr val="0000FF"/>
                  </a:solidFill>
                </a:rPr>
                <a:t>PDR to DR transfer line</a:t>
              </a:r>
            </a:p>
          </p:txBody>
        </p:sp>
        <p:sp>
          <p:nvSpPr>
            <p:cNvPr id="19" name="TextBox 47"/>
            <p:cNvSpPr txBox="1">
              <a:spLocks noChangeArrowheads="1"/>
            </p:cNvSpPr>
            <p:nvPr/>
          </p:nvSpPr>
          <p:spPr bwMode="auto">
            <a:xfrm>
              <a:off x="4962525" y="3703637"/>
              <a:ext cx="3206750"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0000FF"/>
                  </a:solidFill>
                </a:rPr>
                <a:t>e</a:t>
              </a:r>
              <a:r>
                <a:rPr lang="en-US" sz="1700" baseline="30000" dirty="0">
                  <a:solidFill>
                    <a:srgbClr val="0000FF"/>
                  </a:solidFill>
                </a:rPr>
                <a:t>+ </a:t>
              </a:r>
              <a:r>
                <a:rPr lang="en-US" sz="1700" dirty="0">
                  <a:solidFill>
                    <a:srgbClr val="0000FF"/>
                  </a:solidFill>
                </a:rPr>
                <a:t>DR to Booster </a:t>
              </a:r>
              <a:r>
                <a:rPr lang="en-US" sz="1700" dirty="0" err="1">
                  <a:solidFill>
                    <a:srgbClr val="0000FF"/>
                  </a:solidFill>
                </a:rPr>
                <a:t>linac</a:t>
              </a:r>
              <a:r>
                <a:rPr lang="en-US" sz="1700" dirty="0">
                  <a:solidFill>
                    <a:srgbClr val="0000FF"/>
                  </a:solidFill>
                </a:rPr>
                <a:t> transfer line</a:t>
              </a:r>
            </a:p>
          </p:txBody>
        </p:sp>
        <p:sp>
          <p:nvSpPr>
            <p:cNvPr id="20" name="TextBox 49"/>
            <p:cNvSpPr txBox="1">
              <a:spLocks noChangeArrowheads="1"/>
            </p:cNvSpPr>
            <p:nvPr/>
          </p:nvSpPr>
          <p:spPr bwMode="auto">
            <a:xfrm>
              <a:off x="4640004" y="1354138"/>
              <a:ext cx="2497137"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FF0000"/>
                  </a:solidFill>
                </a:rPr>
                <a:t>e</a:t>
              </a:r>
              <a:r>
                <a:rPr lang="en-US" sz="1700" baseline="30000" dirty="0">
                  <a:solidFill>
                    <a:srgbClr val="FF0000"/>
                  </a:solidFill>
                </a:rPr>
                <a:t>- </a:t>
              </a:r>
              <a:r>
                <a:rPr lang="en-US" sz="1700" dirty="0">
                  <a:solidFill>
                    <a:srgbClr val="FF0000"/>
                  </a:solidFill>
                </a:rPr>
                <a:t>PDR to DR transfer line</a:t>
              </a:r>
            </a:p>
          </p:txBody>
        </p:sp>
        <p:sp>
          <p:nvSpPr>
            <p:cNvPr id="21" name="TextBox 50"/>
            <p:cNvSpPr txBox="1">
              <a:spLocks noChangeArrowheads="1"/>
            </p:cNvSpPr>
            <p:nvPr/>
          </p:nvSpPr>
          <p:spPr bwMode="auto">
            <a:xfrm>
              <a:off x="4972050" y="2827339"/>
              <a:ext cx="3160714" cy="687113"/>
            </a:xfrm>
            <a:prstGeom prst="rect">
              <a:avLst/>
            </a:prstGeom>
            <a:noFill/>
            <a:ln w="9525">
              <a:noFill/>
              <a:miter lim="800000"/>
              <a:headEnd/>
              <a:tailEnd/>
            </a:ln>
          </p:spPr>
          <p:txBody>
            <a:bodyPr wrap="square">
              <a:prstTxWarp prst="textNoShape">
                <a:avLst/>
              </a:prstTxWarp>
              <a:spAutoFit/>
            </a:bodyPr>
            <a:lstStyle/>
            <a:p>
              <a:r>
                <a:rPr lang="en-US" sz="1700" dirty="0" err="1">
                  <a:solidFill>
                    <a:srgbClr val="FF0000"/>
                  </a:solidFill>
                </a:rPr>
                <a:t>e</a:t>
              </a:r>
              <a:r>
                <a:rPr lang="en-US" sz="1700" baseline="30000" dirty="0">
                  <a:solidFill>
                    <a:srgbClr val="FF0000"/>
                  </a:solidFill>
                </a:rPr>
                <a:t>- </a:t>
              </a:r>
              <a:r>
                <a:rPr lang="en-US" sz="1700" dirty="0">
                  <a:solidFill>
                    <a:srgbClr val="FF0000"/>
                  </a:solidFill>
                </a:rPr>
                <a:t>DR to Booster </a:t>
              </a:r>
              <a:r>
                <a:rPr lang="en-US" sz="1700" dirty="0" err="1">
                  <a:solidFill>
                    <a:srgbClr val="FF0000"/>
                  </a:solidFill>
                </a:rPr>
                <a:t>linac</a:t>
              </a:r>
              <a:r>
                <a:rPr lang="en-US" sz="1700" dirty="0">
                  <a:solidFill>
                    <a:srgbClr val="FF0000"/>
                  </a:solidFill>
                </a:rPr>
                <a:t> transfer line</a:t>
              </a:r>
            </a:p>
          </p:txBody>
        </p:sp>
        <p:sp>
          <p:nvSpPr>
            <p:cNvPr id="22" name="Curved Right Arrow 21"/>
            <p:cNvSpPr/>
            <p:nvPr/>
          </p:nvSpPr>
          <p:spPr bwMode="auto">
            <a:xfrm flipV="1">
              <a:off x="1735138" y="4456113"/>
              <a:ext cx="277812" cy="735012"/>
            </a:xfrm>
            <a:prstGeom prst="curvedRightArrow">
              <a:avLst/>
            </a:prstGeom>
            <a:solidFill>
              <a:schemeClr val="bg2">
                <a:lumMod val="60000"/>
                <a:lumOff val="40000"/>
              </a:schemeClr>
            </a:solidFill>
            <a:ln w="12700" cap="flat" cmpd="sng" algn="ctr">
              <a:solidFill>
                <a:schemeClr val="bg2">
                  <a:lumMod val="60000"/>
                  <a:lumOff val="40000"/>
                </a:schemeClr>
              </a:solidFill>
              <a:prstDash val="solid"/>
              <a:round/>
              <a:headEnd type="none" w="sm" len="sm"/>
              <a:tailEnd type="none" w="sm" len="sm"/>
            </a:ln>
            <a:effectLst/>
          </p:spPr>
          <p:txBody>
            <a:bodyPr wrap="none" anchor="ctr">
              <a:prstTxWarp prst="textNoShape">
                <a:avLst/>
              </a:prstTxWarp>
            </a:bodyPr>
            <a:lstStyle/>
            <a:p>
              <a:pPr algn="ctr" eaLnBrk="0" hangingPunct="0">
                <a:defRPr/>
              </a:pPr>
              <a:endParaRPr lang="en-US">
                <a:solidFill>
                  <a:srgbClr val="000000"/>
                </a:solidFill>
              </a:endParaRPr>
            </a:p>
          </p:txBody>
        </p:sp>
        <p:sp>
          <p:nvSpPr>
            <p:cNvPr id="23" name="Curved Right Arrow 53"/>
            <p:cNvSpPr>
              <a:spLocks noChangeArrowheads="1"/>
            </p:cNvSpPr>
            <p:nvPr/>
          </p:nvSpPr>
          <p:spPr bwMode="auto">
            <a:xfrm flipV="1">
              <a:off x="4456113" y="304800"/>
              <a:ext cx="271462" cy="735013"/>
            </a:xfrm>
            <a:prstGeom prst="curvedRightArrow">
              <a:avLst>
                <a:gd name="adj1" fmla="val 25008"/>
                <a:gd name="adj2" fmla="val 50028"/>
                <a:gd name="adj3" fmla="val 25000"/>
              </a:avLst>
            </a:prstGeom>
            <a:solidFill>
              <a:srgbClr val="FF0000"/>
            </a:solidFill>
            <a:ln w="12700">
              <a:solidFill>
                <a:srgbClr val="FF0000"/>
              </a:solidFill>
              <a:round/>
              <a:headEnd type="none" w="sm" len="sm"/>
              <a:tailEnd type="none" w="sm" len="sm"/>
            </a:ln>
          </p:spPr>
          <p:txBody>
            <a:bodyPr wrap="none" anchor="ctr">
              <a:prstTxWarp prst="textNoShape">
                <a:avLst/>
              </a:prstTxWarp>
            </a:bodyPr>
            <a:lstStyle/>
            <a:p>
              <a:pPr algn="ctr" eaLnBrk="0" hangingPunct="0"/>
              <a:endParaRPr lang="en-US">
                <a:solidFill>
                  <a:srgbClr val="FF0000"/>
                </a:solidFill>
              </a:endParaRPr>
            </a:p>
          </p:txBody>
        </p:sp>
        <p:sp>
          <p:nvSpPr>
            <p:cNvPr id="24" name="Curved Right Arrow 54"/>
            <p:cNvSpPr>
              <a:spLocks noChangeArrowheads="1"/>
            </p:cNvSpPr>
            <p:nvPr/>
          </p:nvSpPr>
          <p:spPr bwMode="auto">
            <a:xfrm flipH="1" flipV="1">
              <a:off x="4627563" y="1682750"/>
              <a:ext cx="222250" cy="735013"/>
            </a:xfrm>
            <a:prstGeom prst="curvedRightArrow">
              <a:avLst>
                <a:gd name="adj1" fmla="val 24865"/>
                <a:gd name="adj2" fmla="val 49730"/>
                <a:gd name="adj3" fmla="val 25000"/>
              </a:avLst>
            </a:prstGeom>
            <a:solidFill>
              <a:srgbClr val="FF0000"/>
            </a:solidFill>
            <a:ln w="12700">
              <a:solidFill>
                <a:srgbClr val="FF0000"/>
              </a:solidFill>
              <a:round/>
              <a:headEnd type="none" w="sm" len="sm"/>
              <a:tailEnd type="none" w="sm" len="sm"/>
            </a:ln>
          </p:spPr>
          <p:txBody>
            <a:bodyPr wrap="none" anchor="ctr">
              <a:prstTxWarp prst="textNoShape">
                <a:avLst/>
              </a:prstTxWarp>
            </a:bodyPr>
            <a:lstStyle/>
            <a:p>
              <a:pPr algn="ctr" eaLnBrk="0" hangingPunct="0"/>
              <a:endParaRPr lang="en-US">
                <a:solidFill>
                  <a:srgbClr val="FF0000"/>
                </a:solidFill>
              </a:endParaRPr>
            </a:p>
          </p:txBody>
        </p:sp>
        <p:sp>
          <p:nvSpPr>
            <p:cNvPr id="25" name="Curved Right Arrow 24"/>
            <p:cNvSpPr/>
            <p:nvPr/>
          </p:nvSpPr>
          <p:spPr bwMode="auto">
            <a:xfrm flipH="1" flipV="1">
              <a:off x="6981825" y="5765800"/>
              <a:ext cx="285750" cy="735013"/>
            </a:xfrm>
            <a:prstGeom prst="curvedRightArrow">
              <a:avLst/>
            </a:prstGeom>
            <a:solidFill>
              <a:schemeClr val="bg2">
                <a:lumMod val="60000"/>
                <a:lumOff val="40000"/>
              </a:schemeClr>
            </a:solidFill>
            <a:ln w="12700" cap="flat" cmpd="sng" algn="ctr">
              <a:solidFill>
                <a:schemeClr val="bg2">
                  <a:lumMod val="60000"/>
                  <a:lumOff val="40000"/>
                </a:schemeClr>
              </a:solidFill>
              <a:prstDash val="solid"/>
              <a:round/>
              <a:headEnd type="none" w="sm" len="sm"/>
              <a:tailEnd type="none" w="sm" len="sm"/>
            </a:ln>
            <a:effectLst/>
          </p:spPr>
          <p:txBody>
            <a:bodyPr wrap="none" anchor="ctr">
              <a:prstTxWarp prst="textNoShape">
                <a:avLst/>
              </a:prstTxWarp>
            </a:bodyPr>
            <a:lstStyle/>
            <a:p>
              <a:pPr algn="ctr" eaLnBrk="0" hangingPunct="0">
                <a:defRPr/>
              </a:pPr>
              <a:endParaRPr lang="en-US" dirty="0">
                <a:solidFill>
                  <a:srgbClr val="00007D">
                    <a:lumMod val="60000"/>
                    <a:lumOff val="40000"/>
                  </a:srgbClr>
                </a:solidFill>
              </a:endParaRPr>
            </a:p>
          </p:txBody>
        </p:sp>
        <p:sp>
          <p:nvSpPr>
            <p:cNvPr id="26" name="Rectangle 25"/>
            <p:cNvSpPr/>
            <p:nvPr/>
          </p:nvSpPr>
          <p:spPr>
            <a:xfrm>
              <a:off x="4648200" y="272817"/>
              <a:ext cx="2582863" cy="813686"/>
            </a:xfrm>
            <a:prstGeom prst="rect">
              <a:avLst/>
            </a:prstGeom>
            <a:noFill/>
          </p:spPr>
          <p:txBody>
            <a:bodyPr wrap="square">
              <a:spAutoFit/>
            </a:bodyPr>
            <a:lstStyle/>
            <a:p>
              <a:pPr algn="ctr">
                <a:defRPr/>
              </a:pPr>
              <a:r>
                <a:rPr lang="en-US" sz="2100" dirty="0">
                  <a:ln w="12700">
                    <a:noFill/>
                    <a:prstDash val="solid"/>
                  </a:ln>
                  <a:solidFill>
                    <a:srgbClr val="FF0000"/>
                  </a:solidFill>
                  <a:effectLst>
                    <a:outerShdw blurRad="41275" dist="20320" dir="1800000" algn="tl" rotWithShape="0">
                      <a:srgbClr val="000000">
                        <a:alpha val="40000"/>
                      </a:srgbClr>
                    </a:outerShdw>
                  </a:effectLst>
                </a:rPr>
                <a:t>e</a:t>
              </a:r>
              <a:r>
                <a:rPr lang="en-US" sz="2100" baseline="30000" dirty="0">
                  <a:ln w="12700">
                    <a:noFill/>
                    <a:prstDash val="solid"/>
                  </a:ln>
                  <a:solidFill>
                    <a:srgbClr val="FF0000"/>
                  </a:solidFill>
                  <a:effectLst>
                    <a:outerShdw blurRad="41275" dist="20320" dir="1800000" algn="tl" rotWithShape="0">
                      <a:srgbClr val="000000">
                        <a:alpha val="40000"/>
                      </a:srgbClr>
                    </a:outerShdw>
                  </a:effectLst>
                </a:rPr>
                <a:t>-</a:t>
              </a:r>
              <a:r>
                <a:rPr lang="en-US" sz="2100" dirty="0">
                  <a:ln w="12700">
                    <a:noFill/>
                    <a:prstDash val="solid"/>
                  </a:ln>
                  <a:solidFill>
                    <a:srgbClr val="FF0000"/>
                  </a:solidFill>
                  <a:effectLst>
                    <a:outerShdw blurRad="41275" dist="20320" dir="1800000" algn="tl" rotWithShape="0">
                      <a:srgbClr val="000000">
                        <a:alpha val="40000"/>
                      </a:srgbClr>
                    </a:outerShdw>
                  </a:effectLst>
                </a:rPr>
                <a:t> Pre-damping Ring</a:t>
              </a:r>
            </a:p>
          </p:txBody>
        </p:sp>
        <p:sp>
          <p:nvSpPr>
            <p:cNvPr id="27" name="Rectangle 26"/>
            <p:cNvSpPr/>
            <p:nvPr/>
          </p:nvSpPr>
          <p:spPr>
            <a:xfrm>
              <a:off x="4419600" y="5867399"/>
              <a:ext cx="2630487" cy="813686"/>
            </a:xfrm>
            <a:prstGeom prst="rect">
              <a:avLst/>
            </a:prstGeom>
            <a:noFill/>
          </p:spPr>
          <p:txBody>
            <a:bodyPr wrap="square">
              <a:spAutoFit/>
            </a:bodyPr>
            <a:lstStyle/>
            <a:p>
              <a:pPr algn="ctr">
                <a:defRPr/>
              </a:pPr>
              <a:r>
                <a:rPr lang="en-US" sz="2100" dirty="0">
                  <a:ln w="12700">
                    <a:noFill/>
                    <a:prstDash val="solid"/>
                  </a:ln>
                  <a:solidFill>
                    <a:srgbClr val="0000FF"/>
                  </a:solidFill>
                  <a:effectLst>
                    <a:outerShdw blurRad="41275" dist="20320" dir="1800000" algn="tl" rotWithShape="0">
                      <a:srgbClr val="000000">
                        <a:alpha val="40000"/>
                      </a:srgbClr>
                    </a:outerShdw>
                  </a:effectLst>
                </a:rPr>
                <a:t>e</a:t>
              </a:r>
              <a:r>
                <a:rPr lang="en-US" sz="2100" baseline="30000" dirty="0">
                  <a:ln w="12700">
                    <a:noFill/>
                    <a:prstDash val="solid"/>
                  </a:ln>
                  <a:solidFill>
                    <a:srgbClr val="0000FF"/>
                  </a:solidFill>
                  <a:effectLst>
                    <a:outerShdw blurRad="41275" dist="20320" dir="1800000" algn="tl" rotWithShape="0">
                      <a:srgbClr val="000000">
                        <a:alpha val="40000"/>
                      </a:srgbClr>
                    </a:outerShdw>
                  </a:effectLst>
                </a:rPr>
                <a:t>+</a:t>
              </a:r>
              <a:r>
                <a:rPr lang="en-US" sz="2100" dirty="0">
                  <a:ln w="12700">
                    <a:noFill/>
                    <a:prstDash val="solid"/>
                  </a:ln>
                  <a:solidFill>
                    <a:srgbClr val="0000FF"/>
                  </a:solidFill>
                  <a:effectLst>
                    <a:outerShdw blurRad="41275" dist="20320" dir="1800000" algn="tl" rotWithShape="0">
                      <a:srgbClr val="000000">
                        <a:alpha val="40000"/>
                      </a:srgbClr>
                    </a:outerShdw>
                  </a:effectLst>
                </a:rPr>
                <a:t> Pre-damping Ring</a:t>
              </a:r>
            </a:p>
          </p:txBody>
        </p:sp>
        <p:cxnSp>
          <p:nvCxnSpPr>
            <p:cNvPr id="28" name="Straight Connector 27"/>
            <p:cNvCxnSpPr/>
            <p:nvPr/>
          </p:nvCxnSpPr>
          <p:spPr>
            <a:xfrm rot="10800000" flipH="1" flipV="1">
              <a:off x="4202113" y="5446713"/>
              <a:ext cx="2470150" cy="150812"/>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29" name="Curved Right Arrow 54"/>
            <p:cNvSpPr>
              <a:spLocks noChangeArrowheads="1"/>
            </p:cNvSpPr>
            <p:nvPr/>
          </p:nvSpPr>
          <p:spPr bwMode="auto">
            <a:xfrm flipH="1">
              <a:off x="4764088" y="3151188"/>
              <a:ext cx="222250" cy="614362"/>
            </a:xfrm>
            <a:prstGeom prst="curvedRightArrow">
              <a:avLst>
                <a:gd name="adj1" fmla="val 24853"/>
                <a:gd name="adj2" fmla="val 49732"/>
                <a:gd name="adj3" fmla="val 25000"/>
              </a:avLst>
            </a:prstGeom>
            <a:solidFill>
              <a:srgbClr val="FF0000"/>
            </a:solidFill>
            <a:ln w="12700">
              <a:solidFill>
                <a:srgbClr val="FF0000"/>
              </a:solidFill>
              <a:round/>
              <a:headEnd type="none" w="sm" len="sm"/>
              <a:tailEnd type="none" w="sm" len="sm"/>
            </a:ln>
          </p:spPr>
          <p:txBody>
            <a:bodyPr wrap="none" anchor="ctr">
              <a:prstTxWarp prst="textNoShape">
                <a:avLst/>
              </a:prstTxWarp>
            </a:bodyPr>
            <a:lstStyle/>
            <a:p>
              <a:pPr algn="ctr" eaLnBrk="0" hangingPunct="0"/>
              <a:endParaRPr lang="en-US">
                <a:solidFill>
                  <a:srgbClr val="FF0000"/>
                </a:solidFill>
              </a:endParaRPr>
            </a:p>
          </p:txBody>
        </p:sp>
        <p:sp>
          <p:nvSpPr>
            <p:cNvPr id="30" name="Curved Right Arrow 54"/>
            <p:cNvSpPr>
              <a:spLocks noChangeArrowheads="1"/>
            </p:cNvSpPr>
            <p:nvPr/>
          </p:nvSpPr>
          <p:spPr bwMode="auto">
            <a:xfrm>
              <a:off x="3316288" y="3125788"/>
              <a:ext cx="227012" cy="614362"/>
            </a:xfrm>
            <a:prstGeom prst="curvedRightArrow">
              <a:avLst>
                <a:gd name="adj1" fmla="val 24946"/>
                <a:gd name="adj2" fmla="val 49904"/>
                <a:gd name="adj3" fmla="val 25000"/>
              </a:avLst>
            </a:prstGeom>
            <a:solidFill>
              <a:srgbClr val="0000FF"/>
            </a:solidFill>
            <a:ln w="12700">
              <a:noFill/>
              <a:round/>
              <a:headEnd type="none" w="sm" len="sm"/>
              <a:tailEnd type="none" w="sm" len="sm"/>
            </a:ln>
          </p:spPr>
          <p:txBody>
            <a:bodyPr wrap="none" anchor="ctr">
              <a:prstTxWarp prst="textNoShape">
                <a:avLst/>
              </a:prstTxWarp>
            </a:bodyPr>
            <a:lstStyle/>
            <a:p>
              <a:pPr algn="ctr" eaLnBrk="0" hangingPunct="0"/>
              <a:endParaRPr lang="en-US">
                <a:solidFill>
                  <a:srgbClr val="0000FF"/>
                </a:solidFill>
              </a:endParaRPr>
            </a:p>
          </p:txBody>
        </p:sp>
        <p:cxnSp>
          <p:nvCxnSpPr>
            <p:cNvPr id="31" name="Straight Connector 30"/>
            <p:cNvCxnSpPr/>
            <p:nvPr/>
          </p:nvCxnSpPr>
          <p:spPr>
            <a:xfrm flipH="1" flipV="1">
              <a:off x="2444750" y="2705100"/>
              <a:ext cx="1517650" cy="1539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2400300" y="4027488"/>
              <a:ext cx="1544638" cy="138112"/>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3973513" y="1241425"/>
              <a:ext cx="1138237" cy="1588"/>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194175" y="4176713"/>
              <a:ext cx="846138"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10800000" flipH="1" flipV="1">
              <a:off x="6689725" y="6738938"/>
              <a:ext cx="909638" cy="1587"/>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1630363" y="1435100"/>
              <a:ext cx="846137"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sp>
          <p:nvSpPr>
            <p:cNvPr id="37" name="TextBox 49"/>
            <p:cNvSpPr txBox="1">
              <a:spLocks noChangeArrowheads="1"/>
            </p:cNvSpPr>
            <p:nvPr/>
          </p:nvSpPr>
          <p:spPr bwMode="auto">
            <a:xfrm>
              <a:off x="2745890" y="746445"/>
              <a:ext cx="1222376"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38" name="TextBox 49"/>
            <p:cNvSpPr txBox="1">
              <a:spLocks noChangeArrowheads="1"/>
            </p:cNvSpPr>
            <p:nvPr/>
          </p:nvSpPr>
          <p:spPr bwMode="auto">
            <a:xfrm>
              <a:off x="5129764" y="2029106"/>
              <a:ext cx="1223962"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39" name="TextBox 49"/>
            <p:cNvSpPr txBox="1">
              <a:spLocks noChangeArrowheads="1"/>
            </p:cNvSpPr>
            <p:nvPr/>
          </p:nvSpPr>
          <p:spPr bwMode="auto">
            <a:xfrm>
              <a:off x="4867275" y="4189412"/>
              <a:ext cx="1223963"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40" name="TextBox 49"/>
            <p:cNvSpPr txBox="1">
              <a:spLocks noChangeArrowheads="1"/>
            </p:cNvSpPr>
            <p:nvPr/>
          </p:nvSpPr>
          <p:spPr bwMode="auto">
            <a:xfrm>
              <a:off x="1122363" y="686078"/>
              <a:ext cx="1223962"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cxnSp>
          <p:nvCxnSpPr>
            <p:cNvPr id="41" name="Straight Connector 40"/>
            <p:cNvCxnSpPr/>
            <p:nvPr/>
          </p:nvCxnSpPr>
          <p:spPr>
            <a:xfrm>
              <a:off x="4292600" y="5597525"/>
              <a:ext cx="847725"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1552575" y="5446713"/>
              <a:ext cx="847725"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324350" y="2705100"/>
              <a:ext cx="847725"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10800000" flipH="1">
              <a:off x="6588125" y="100013"/>
              <a:ext cx="865188" cy="0"/>
            </a:xfrm>
            <a:prstGeom prst="line">
              <a:avLst/>
            </a:prstGeom>
            <a:ln>
              <a:solidFill>
                <a:srgbClr val="FF7B06"/>
              </a:solidFill>
            </a:ln>
          </p:spPr>
          <p:style>
            <a:lnRef idx="2">
              <a:schemeClr val="accent1"/>
            </a:lnRef>
            <a:fillRef idx="0">
              <a:schemeClr val="accent1"/>
            </a:fillRef>
            <a:effectRef idx="1">
              <a:schemeClr val="accent1"/>
            </a:effectRef>
            <a:fontRef idx="minor">
              <a:schemeClr val="tx1"/>
            </a:fontRef>
          </p:style>
        </p:cxnSp>
        <p:grpSp>
          <p:nvGrpSpPr>
            <p:cNvPr id="45" name="Group 64"/>
            <p:cNvGrpSpPr>
              <a:grpSpLocks/>
            </p:cNvGrpSpPr>
            <p:nvPr/>
          </p:nvGrpSpPr>
          <p:grpSpPr bwMode="auto">
            <a:xfrm>
              <a:off x="1527175" y="4176713"/>
              <a:ext cx="3484563" cy="1270000"/>
              <a:chOff x="2697463" y="3197835"/>
              <a:chExt cx="3498963" cy="1440210"/>
            </a:xfrm>
          </p:grpSpPr>
          <p:sp>
            <p:nvSpPr>
              <p:cNvPr id="71" name="Arc 70"/>
              <p:cNvSpPr/>
              <p:nvPr/>
            </p:nvSpPr>
            <p:spPr>
              <a:xfrm>
                <a:off x="2697463" y="3197835"/>
                <a:ext cx="1849110" cy="1440210"/>
              </a:xfrm>
              <a:prstGeom prst="arc">
                <a:avLst>
                  <a:gd name="adj1" fmla="val 5468061"/>
                  <a:gd name="adj2" fmla="val 16231775"/>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sp>
            <p:nvSpPr>
              <p:cNvPr id="72" name="Arc 71"/>
              <p:cNvSpPr/>
              <p:nvPr/>
            </p:nvSpPr>
            <p:spPr>
              <a:xfrm flipH="1">
                <a:off x="4546573" y="3197835"/>
                <a:ext cx="1649853" cy="1440210"/>
              </a:xfrm>
              <a:prstGeom prst="arc">
                <a:avLst>
                  <a:gd name="adj1" fmla="val 5468061"/>
                  <a:gd name="adj2" fmla="val 16231775"/>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cxnSp>
            <p:nvCxnSpPr>
              <p:cNvPr id="73" name="Straight Connector 72"/>
              <p:cNvCxnSpPr/>
              <p:nvPr/>
            </p:nvCxnSpPr>
            <p:spPr>
              <a:xfrm flipV="1">
                <a:off x="3615642" y="4638045"/>
                <a:ext cx="1771002"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3615642" y="3197835"/>
                <a:ext cx="1771002"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grpSp>
          <p:nvGrpSpPr>
            <p:cNvPr id="46" name="Group 86"/>
            <p:cNvGrpSpPr>
              <a:grpSpLocks/>
            </p:cNvGrpSpPr>
            <p:nvPr/>
          </p:nvGrpSpPr>
          <p:grpSpPr bwMode="auto">
            <a:xfrm>
              <a:off x="4386263" y="5597525"/>
              <a:ext cx="3000375" cy="1143000"/>
              <a:chOff x="3463572" y="2608251"/>
              <a:chExt cx="3498963" cy="1440210"/>
            </a:xfrm>
          </p:grpSpPr>
          <p:grpSp>
            <p:nvGrpSpPr>
              <p:cNvPr id="66" name="Group 81"/>
              <p:cNvGrpSpPr>
                <a:grpSpLocks/>
              </p:cNvGrpSpPr>
              <p:nvPr/>
            </p:nvGrpSpPr>
            <p:grpSpPr bwMode="auto">
              <a:xfrm>
                <a:off x="3463572" y="2608251"/>
                <a:ext cx="3498963" cy="1440210"/>
                <a:chOff x="3463572" y="2608251"/>
                <a:chExt cx="3498963" cy="1440210"/>
              </a:xfrm>
            </p:grpSpPr>
            <p:sp>
              <p:nvSpPr>
                <p:cNvPr id="69" name="Arc 68"/>
                <p:cNvSpPr/>
                <p:nvPr/>
              </p:nvSpPr>
              <p:spPr>
                <a:xfrm>
                  <a:off x="3463572" y="2608251"/>
                  <a:ext cx="1847601" cy="1440210"/>
                </a:xfrm>
                <a:prstGeom prst="arc">
                  <a:avLst>
                    <a:gd name="adj1" fmla="val 5468061"/>
                    <a:gd name="adj2" fmla="val 16231775"/>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00"/>
                    </a:solidFill>
                  </a:endParaRPr>
                </a:p>
              </p:txBody>
            </p:sp>
            <p:sp>
              <p:nvSpPr>
                <p:cNvPr id="70" name="Arc 69"/>
                <p:cNvSpPr/>
                <p:nvPr/>
              </p:nvSpPr>
              <p:spPr>
                <a:xfrm flipH="1">
                  <a:off x="5311173" y="2608251"/>
                  <a:ext cx="1651362" cy="1440210"/>
                </a:xfrm>
                <a:prstGeom prst="arc">
                  <a:avLst>
                    <a:gd name="adj1" fmla="val 5468061"/>
                    <a:gd name="adj2" fmla="val 16231775"/>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00"/>
                    </a:solidFill>
                  </a:endParaRPr>
                </a:p>
              </p:txBody>
            </p:sp>
          </p:grpSp>
          <p:cxnSp>
            <p:nvCxnSpPr>
              <p:cNvPr id="67" name="Straight Connector 66"/>
              <p:cNvCxnSpPr/>
              <p:nvPr/>
            </p:nvCxnSpPr>
            <p:spPr>
              <a:xfrm flipV="1">
                <a:off x="4383669" y="4048461"/>
                <a:ext cx="1767995"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4383669" y="2608251"/>
                <a:ext cx="1767995"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cxnSp>
          <p:nvCxnSpPr>
            <p:cNvPr id="47" name="Straight Connector 46"/>
            <p:cNvCxnSpPr/>
            <p:nvPr/>
          </p:nvCxnSpPr>
          <p:spPr>
            <a:xfrm rot="10800000" flipH="1">
              <a:off x="4294188" y="4027488"/>
              <a:ext cx="2457450" cy="635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sp>
          <p:nvSpPr>
            <p:cNvPr id="48" name="TextBox 49"/>
            <p:cNvSpPr txBox="1">
              <a:spLocks noChangeArrowheads="1"/>
            </p:cNvSpPr>
            <p:nvPr/>
          </p:nvSpPr>
          <p:spPr bwMode="auto">
            <a:xfrm>
              <a:off x="3368675" y="5548313"/>
              <a:ext cx="1223963"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49" name="TextBox 49"/>
            <p:cNvSpPr txBox="1">
              <a:spLocks noChangeArrowheads="1"/>
            </p:cNvSpPr>
            <p:nvPr/>
          </p:nvSpPr>
          <p:spPr bwMode="auto">
            <a:xfrm>
              <a:off x="1122363" y="5427661"/>
              <a:ext cx="1223962"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50" name="TextBox 49"/>
            <p:cNvSpPr txBox="1">
              <a:spLocks noChangeArrowheads="1"/>
            </p:cNvSpPr>
            <p:nvPr/>
          </p:nvSpPr>
          <p:spPr bwMode="auto">
            <a:xfrm>
              <a:off x="7161212" y="157163"/>
              <a:ext cx="1222376"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sp>
          <p:nvSpPr>
            <p:cNvPr id="51" name="TextBox 49"/>
            <p:cNvSpPr txBox="1">
              <a:spLocks noChangeArrowheads="1"/>
            </p:cNvSpPr>
            <p:nvPr/>
          </p:nvSpPr>
          <p:spPr bwMode="auto">
            <a:xfrm>
              <a:off x="7264400" y="5968655"/>
              <a:ext cx="1223963" cy="687113"/>
            </a:xfrm>
            <a:prstGeom prst="rect">
              <a:avLst/>
            </a:prstGeom>
            <a:noFill/>
            <a:ln w="9525">
              <a:noFill/>
              <a:miter lim="800000"/>
              <a:headEnd/>
              <a:tailEnd/>
            </a:ln>
          </p:spPr>
          <p:txBody>
            <a:bodyPr wrap="square">
              <a:prstTxWarp prst="textNoShape">
                <a:avLst/>
              </a:prstTxWarp>
              <a:spAutoFit/>
            </a:bodyPr>
            <a:lstStyle/>
            <a:p>
              <a:r>
                <a:rPr lang="en-US" sz="1700" dirty="0">
                  <a:solidFill>
                    <a:srgbClr val="FF6600"/>
                  </a:solidFill>
                </a:rPr>
                <a:t>X-ray dump</a:t>
              </a:r>
            </a:p>
          </p:txBody>
        </p:sp>
        <p:grpSp>
          <p:nvGrpSpPr>
            <p:cNvPr id="52" name="Group 118"/>
            <p:cNvGrpSpPr>
              <a:grpSpLocks/>
            </p:cNvGrpSpPr>
            <p:nvPr/>
          </p:nvGrpSpPr>
          <p:grpSpPr bwMode="auto">
            <a:xfrm>
              <a:off x="3224213" y="2865438"/>
              <a:ext cx="1854200" cy="1154112"/>
              <a:chOff x="217893" y="2709764"/>
              <a:chExt cx="2158110" cy="1275890"/>
            </a:xfrm>
          </p:grpSpPr>
          <p:sp>
            <p:nvSpPr>
              <p:cNvPr id="62" name="Arc 61"/>
              <p:cNvSpPr/>
              <p:nvPr/>
            </p:nvSpPr>
            <p:spPr bwMode="auto">
              <a:xfrm>
                <a:off x="217893" y="2709764"/>
                <a:ext cx="1840306" cy="1268870"/>
              </a:xfrm>
              <a:prstGeom prst="arc">
                <a:avLst>
                  <a:gd name="adj1" fmla="val 5468061"/>
                  <a:gd name="adj2" fmla="val 16231775"/>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sp>
            <p:nvSpPr>
              <p:cNvPr id="63" name="Arc 62"/>
              <p:cNvSpPr/>
              <p:nvPr/>
            </p:nvSpPr>
            <p:spPr bwMode="auto">
              <a:xfrm flipH="1">
                <a:off x="657645" y="2716784"/>
                <a:ext cx="1718358" cy="1268870"/>
              </a:xfrm>
              <a:prstGeom prst="arc">
                <a:avLst>
                  <a:gd name="adj1" fmla="val 5468061"/>
                  <a:gd name="adj2" fmla="val 16231775"/>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FF0000"/>
                  </a:solidFill>
                </a:endParaRPr>
              </a:p>
            </p:txBody>
          </p:sp>
          <p:cxnSp>
            <p:nvCxnSpPr>
              <p:cNvPr id="64" name="Straight Connector 63"/>
              <p:cNvCxnSpPr>
                <a:endCxn id="63" idx="2"/>
              </p:cNvCxnSpPr>
              <p:nvPr/>
            </p:nvCxnSpPr>
            <p:spPr bwMode="auto">
              <a:xfrm>
                <a:off x="1138046" y="2709764"/>
                <a:ext cx="373235" cy="7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62" idx="0"/>
                <a:endCxn id="63" idx="0"/>
              </p:cNvCxnSpPr>
              <p:nvPr/>
            </p:nvCxnSpPr>
            <p:spPr bwMode="auto">
              <a:xfrm>
                <a:off x="1125112" y="3978634"/>
                <a:ext cx="404646" cy="702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53" name="Rectangle 52"/>
            <p:cNvSpPr/>
            <p:nvPr/>
          </p:nvSpPr>
          <p:spPr>
            <a:xfrm>
              <a:off x="3419475" y="2984825"/>
              <a:ext cx="1533525" cy="831768"/>
            </a:xfrm>
            <a:prstGeom prst="rect">
              <a:avLst/>
            </a:prstGeom>
            <a:noFill/>
          </p:spPr>
          <p:txBody>
            <a:bodyPr wrap="square">
              <a:spAutoFit/>
            </a:bodyPr>
            <a:lstStyle/>
            <a:p>
              <a:pPr algn="ctr">
                <a:defRPr/>
              </a:pPr>
              <a:r>
                <a:rPr lang="en-US" sz="2100" dirty="0">
                  <a:ln w="12700">
                    <a:noFill/>
                    <a:prstDash val="solid"/>
                  </a:ln>
                  <a:solidFill>
                    <a:srgbClr val="FF0000"/>
                  </a:solidFill>
                  <a:effectLst>
                    <a:outerShdw blurRad="41275" dist="20320" dir="1800000" algn="tl" rotWithShape="0">
                      <a:srgbClr val="000000">
                        <a:alpha val="40000"/>
                      </a:srgbClr>
                    </a:outerShdw>
                  </a:effectLst>
                </a:rPr>
                <a:t>Delay loop</a:t>
              </a:r>
            </a:p>
          </p:txBody>
        </p:sp>
        <p:sp>
          <p:nvSpPr>
            <p:cNvPr id="54" name="Rectangle 134"/>
            <p:cNvSpPr>
              <a:spLocks noChangeArrowheads="1"/>
            </p:cNvSpPr>
            <p:nvPr/>
          </p:nvSpPr>
          <p:spPr bwMode="auto">
            <a:xfrm>
              <a:off x="3746500" y="1177925"/>
              <a:ext cx="203200" cy="207963"/>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55" name="Rectangle 135"/>
            <p:cNvSpPr>
              <a:spLocks noChangeArrowheads="1"/>
            </p:cNvSpPr>
            <p:nvPr/>
          </p:nvSpPr>
          <p:spPr bwMode="auto">
            <a:xfrm>
              <a:off x="1425575" y="1354138"/>
              <a:ext cx="203200" cy="207962"/>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56" name="Rectangle 136"/>
            <p:cNvSpPr>
              <a:spLocks noChangeArrowheads="1"/>
            </p:cNvSpPr>
            <p:nvPr/>
          </p:nvSpPr>
          <p:spPr bwMode="auto">
            <a:xfrm>
              <a:off x="7453313" y="30163"/>
              <a:ext cx="203200" cy="207962"/>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57" name="Rectangle 137"/>
            <p:cNvSpPr>
              <a:spLocks noChangeArrowheads="1"/>
            </p:cNvSpPr>
            <p:nvPr/>
          </p:nvSpPr>
          <p:spPr bwMode="auto">
            <a:xfrm>
              <a:off x="5172075" y="2595563"/>
              <a:ext cx="203200" cy="206375"/>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58" name="Rectangle 138"/>
            <p:cNvSpPr>
              <a:spLocks noChangeArrowheads="1"/>
            </p:cNvSpPr>
            <p:nvPr/>
          </p:nvSpPr>
          <p:spPr bwMode="auto">
            <a:xfrm>
              <a:off x="5045075" y="4073525"/>
              <a:ext cx="203200" cy="207963"/>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59" name="Rectangle 139"/>
            <p:cNvSpPr>
              <a:spLocks noChangeArrowheads="1"/>
            </p:cNvSpPr>
            <p:nvPr/>
          </p:nvSpPr>
          <p:spPr bwMode="auto">
            <a:xfrm>
              <a:off x="1344613" y="5313363"/>
              <a:ext cx="203200" cy="206375"/>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60" name="Rectangle 140"/>
            <p:cNvSpPr>
              <a:spLocks noChangeArrowheads="1"/>
            </p:cNvSpPr>
            <p:nvPr/>
          </p:nvSpPr>
          <p:spPr bwMode="auto">
            <a:xfrm>
              <a:off x="4103688" y="5492750"/>
              <a:ext cx="203200" cy="207963"/>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sp>
          <p:nvSpPr>
            <p:cNvPr id="61" name="Rectangle 141"/>
            <p:cNvSpPr>
              <a:spLocks noChangeArrowheads="1"/>
            </p:cNvSpPr>
            <p:nvPr/>
          </p:nvSpPr>
          <p:spPr bwMode="auto">
            <a:xfrm>
              <a:off x="7593013" y="6650038"/>
              <a:ext cx="203200" cy="207962"/>
            </a:xfrm>
            <a:prstGeom prst="rect">
              <a:avLst/>
            </a:prstGeom>
            <a:solidFill>
              <a:srgbClr val="FF6600"/>
            </a:solidFill>
            <a:ln w="12700">
              <a:solidFill>
                <a:srgbClr val="FF6600"/>
              </a:solidFill>
              <a:round/>
              <a:headEnd type="none" w="sm" len="sm"/>
              <a:tailEnd type="none" w="sm" len="sm"/>
            </a:ln>
          </p:spPr>
          <p:txBody>
            <a:bodyPr wrap="none" anchor="ctr">
              <a:prstTxWarp prst="textNoShape">
                <a:avLst/>
              </a:prstTxWarp>
            </a:bodyPr>
            <a:lstStyle/>
            <a:p>
              <a:pPr algn="ctr" eaLnBrk="0" hangingPunct="0"/>
              <a:endParaRPr lang="en-US" sz="1900" dirty="0"/>
            </a:p>
          </p:txBody>
        </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DR Layout</a:t>
            </a:r>
            <a:endParaRPr lang="en-US" dirty="0"/>
          </a:p>
        </p:txBody>
      </p:sp>
      <p:sp>
        <p:nvSpPr>
          <p:cNvPr id="3" name="Content Placeholder 2"/>
          <p:cNvSpPr>
            <a:spLocks noGrp="1"/>
          </p:cNvSpPr>
          <p:nvPr>
            <p:ph idx="1"/>
          </p:nvPr>
        </p:nvSpPr>
        <p:spPr>
          <a:xfrm>
            <a:off x="0" y="4876800"/>
            <a:ext cx="9601200" cy="2194560"/>
          </a:xfrm>
        </p:spPr>
        <p:txBody>
          <a:bodyPr/>
          <a:lstStyle/>
          <a:p>
            <a:r>
              <a:rPr lang="en-US" dirty="0" smtClean="0"/>
              <a:t>Racetrack shape with </a:t>
            </a:r>
          </a:p>
          <a:p>
            <a:pPr lvl="1"/>
            <a:r>
              <a:rPr lang="en-US" dirty="0" smtClean="0"/>
              <a:t>96 TME arc cells (4 half cells for dispersion suppression)</a:t>
            </a:r>
          </a:p>
          <a:p>
            <a:pPr lvl="1"/>
            <a:r>
              <a:rPr lang="en-US" dirty="0" smtClean="0"/>
              <a:t>26 Damping wiggler FODO cells in the long straight sections (LSS)</a:t>
            </a:r>
          </a:p>
          <a:p>
            <a:pPr lvl="1"/>
            <a:r>
              <a:rPr lang="en-US" dirty="0" smtClean="0"/>
              <a:t>Space reserved upstream in the LSS for injection/extraction elements and RF cavities</a:t>
            </a:r>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34</a:t>
            </a:fld>
            <a:endParaRPr lang="en-US"/>
          </a:p>
        </p:txBody>
      </p:sp>
      <p:pic>
        <p:nvPicPr>
          <p:cNvPr id="85" name="Picture 17"/>
          <p:cNvPicPr>
            <a:picLocks noChangeAspect="1" noChangeArrowheads="1"/>
          </p:cNvPicPr>
          <p:nvPr/>
        </p:nvPicPr>
        <p:blipFill>
          <a:blip r:embed="rId2"/>
          <a:srcRect l="594" t="2036" b="2316"/>
          <a:stretch>
            <a:fillRect/>
          </a:stretch>
        </p:blipFill>
        <p:spPr bwMode="auto">
          <a:xfrm>
            <a:off x="0" y="971976"/>
            <a:ext cx="9601200" cy="3884507"/>
          </a:xfrm>
          <a:prstGeom prst="rect">
            <a:avLst/>
          </a:prstGeom>
          <a:noFill/>
          <a:ln w="9525">
            <a:noFill/>
            <a:miter lim="800000"/>
            <a:headEnd/>
            <a:tailEnd/>
          </a:ln>
        </p:spPr>
      </p:pic>
      <p:sp>
        <p:nvSpPr>
          <p:cNvPr id="86" name="Rectangle 8"/>
          <p:cNvSpPr>
            <a:spLocks noChangeArrowheads="1"/>
          </p:cNvSpPr>
          <p:nvPr/>
        </p:nvSpPr>
        <p:spPr bwMode="auto">
          <a:xfrm>
            <a:off x="5760720" y="560494"/>
            <a:ext cx="3280410" cy="393937"/>
          </a:xfrm>
          <a:prstGeom prst="rect">
            <a:avLst/>
          </a:prstGeom>
          <a:noFill/>
          <a:ln w="9525">
            <a:noFill/>
            <a:miter lim="800000"/>
            <a:headEnd/>
            <a:tailEnd/>
          </a:ln>
        </p:spPr>
        <p:txBody>
          <a:bodyPr lIns="96644" tIns="48322" rIns="96644" bIns="48322">
            <a:prstTxWarp prst="textNoShape">
              <a:avLst/>
            </a:prstTxWarp>
            <a:spAutoFit/>
          </a:bodyPr>
          <a:lstStyle/>
          <a:p>
            <a:pPr algn="ctr"/>
            <a:r>
              <a:rPr lang="en-GB" sz="1900" dirty="0">
                <a:solidFill>
                  <a:srgbClr val="00B0F0"/>
                </a:solidFill>
                <a:latin typeface="Garamond" charset="0"/>
              </a:rPr>
              <a:t>S. </a:t>
            </a:r>
            <a:r>
              <a:rPr lang="en-GB" sz="1900" dirty="0" err="1">
                <a:solidFill>
                  <a:srgbClr val="00B0F0"/>
                </a:solidFill>
                <a:latin typeface="Garamond" charset="0"/>
              </a:rPr>
              <a:t>Sinyatkin</a:t>
            </a:r>
            <a:r>
              <a:rPr lang="en-GB" sz="1900" dirty="0">
                <a:solidFill>
                  <a:srgbClr val="00B0F0"/>
                </a:solidFill>
                <a:latin typeface="Garamond" charset="0"/>
              </a:rPr>
              <a:t>, et al., LER 2010</a:t>
            </a:r>
            <a:endParaRPr lang="en-US" sz="1900" dirty="0">
              <a:solidFill>
                <a:srgbClr val="00B0F0"/>
              </a:solidFill>
            </a:endParaRPr>
          </a:p>
        </p:txBody>
      </p:sp>
      <p:sp>
        <p:nvSpPr>
          <p:cNvPr id="87" name="TextBox 86"/>
          <p:cNvSpPr txBox="1"/>
          <p:nvPr/>
        </p:nvSpPr>
        <p:spPr>
          <a:xfrm>
            <a:off x="4640580" y="4450080"/>
            <a:ext cx="960120" cy="426720"/>
          </a:xfrm>
          <a:prstGeom prst="rect">
            <a:avLst/>
          </a:prstGeom>
          <a:solidFill>
            <a:schemeClr val="bg1"/>
          </a:solidFill>
        </p:spPr>
        <p:txBody>
          <a:bodyPr lIns="96644" tIns="48322" rIns="96644" bIns="48322">
            <a:spAutoFit/>
          </a:bodyPr>
          <a:lstStyle/>
          <a:p>
            <a:pPr>
              <a:defRPr/>
            </a:pPr>
            <a:r>
              <a:rPr lang="en-US" sz="2100" dirty="0">
                <a:latin typeface="+mj-lt"/>
              </a:rPr>
              <a:t>167.3</a:t>
            </a:r>
          </a:p>
        </p:txBody>
      </p:sp>
      <p:sp>
        <p:nvSpPr>
          <p:cNvPr id="88" name="TextBox 87"/>
          <p:cNvSpPr txBox="1"/>
          <p:nvPr/>
        </p:nvSpPr>
        <p:spPr>
          <a:xfrm>
            <a:off x="4480560" y="3718560"/>
            <a:ext cx="960120" cy="426720"/>
          </a:xfrm>
          <a:prstGeom prst="rect">
            <a:avLst/>
          </a:prstGeom>
          <a:solidFill>
            <a:schemeClr val="bg1"/>
          </a:solidFill>
        </p:spPr>
        <p:txBody>
          <a:bodyPr lIns="96644" tIns="48322" rIns="96644" bIns="48322">
            <a:spAutoFit/>
          </a:bodyPr>
          <a:lstStyle/>
          <a:p>
            <a:pPr>
              <a:defRPr/>
            </a:pPr>
            <a:endParaRPr lang="en-US" sz="2100" dirty="0">
              <a:latin typeface="+mj-lt"/>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Damping Ring Challenges I</a:t>
            </a:r>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35</a:t>
            </a:fld>
            <a:endParaRPr lang="en-US"/>
          </a:p>
        </p:txBody>
      </p:sp>
      <p:grpSp>
        <p:nvGrpSpPr>
          <p:cNvPr id="7" name="Group 6"/>
          <p:cNvGrpSpPr/>
          <p:nvPr/>
        </p:nvGrpSpPr>
        <p:grpSpPr>
          <a:xfrm>
            <a:off x="4560570" y="3288456"/>
            <a:ext cx="5040630" cy="4026747"/>
            <a:chOff x="0" y="533400"/>
            <a:chExt cx="4800600" cy="3775075"/>
          </a:xfrm>
        </p:grpSpPr>
        <p:pic>
          <p:nvPicPr>
            <p:cNvPr id="8" name="Picture 14"/>
            <p:cNvPicPr>
              <a:picLocks noChangeAspect="1"/>
            </p:cNvPicPr>
            <p:nvPr/>
          </p:nvPicPr>
          <p:blipFill>
            <a:blip r:embed="rId2"/>
            <a:srcRect/>
            <a:stretch>
              <a:fillRect/>
            </a:stretch>
          </p:blipFill>
          <p:spPr bwMode="auto">
            <a:xfrm>
              <a:off x="0" y="533400"/>
              <a:ext cx="4800600" cy="3775075"/>
            </a:xfrm>
            <a:prstGeom prst="rect">
              <a:avLst/>
            </a:prstGeom>
            <a:noFill/>
            <a:ln w="9525">
              <a:noFill/>
              <a:miter lim="800000"/>
              <a:headEnd/>
              <a:tailEnd/>
            </a:ln>
          </p:spPr>
        </p:pic>
        <p:sp>
          <p:nvSpPr>
            <p:cNvPr id="9" name="AutoShape 6"/>
            <p:cNvSpPr>
              <a:spLocks noChangeAspect="1" noChangeArrowheads="1"/>
            </p:cNvSpPr>
            <p:nvPr/>
          </p:nvSpPr>
          <p:spPr bwMode="auto">
            <a:xfrm>
              <a:off x="2133600" y="1752600"/>
              <a:ext cx="217488" cy="174625"/>
            </a:xfrm>
            <a:prstGeom prst="star5">
              <a:avLst/>
            </a:prstGeom>
            <a:solidFill>
              <a:schemeClr val="bg2">
                <a:lumMod val="60000"/>
                <a:lumOff val="40000"/>
              </a:schemeClr>
            </a:solidFill>
            <a:ln w="9525">
              <a:solidFill>
                <a:srgbClr val="000000"/>
              </a:solidFill>
              <a:miter lim="800000"/>
              <a:headEnd/>
              <a:tailEnd/>
            </a:ln>
          </p:spPr>
          <p:txBody>
            <a:bodyPr anchor="ctr">
              <a:prstTxWarp prst="textNoShape">
                <a:avLst/>
              </a:prstTxWarp>
            </a:bodyPr>
            <a:lstStyle/>
            <a:p>
              <a:pPr>
                <a:defRPr/>
              </a:pPr>
              <a:endParaRPr lang="en-US" sz="1900" dirty="0">
                <a:solidFill>
                  <a:srgbClr val="FFFF00"/>
                </a:solidFill>
              </a:endParaRPr>
            </a:p>
          </p:txBody>
        </p:sp>
        <p:sp>
          <p:nvSpPr>
            <p:cNvPr id="10" name="AutoShape 7"/>
            <p:cNvSpPr>
              <a:spLocks noChangeAspect="1" noChangeArrowheads="1"/>
            </p:cNvSpPr>
            <p:nvPr/>
          </p:nvSpPr>
          <p:spPr bwMode="auto">
            <a:xfrm>
              <a:off x="3733800" y="2667000"/>
              <a:ext cx="217488" cy="182563"/>
            </a:xfrm>
            <a:prstGeom prst="star5">
              <a:avLst/>
            </a:prstGeom>
            <a:solidFill>
              <a:srgbClr val="009900"/>
            </a:solidFill>
            <a:ln w="9525">
              <a:solidFill>
                <a:srgbClr val="000000"/>
              </a:solidFill>
              <a:miter lim="800000"/>
              <a:headEnd/>
              <a:tailEnd/>
            </a:ln>
          </p:spPr>
          <p:txBody>
            <a:bodyPr anchor="ctr">
              <a:prstTxWarp prst="textNoShape">
                <a:avLst/>
              </a:prstTxWarp>
            </a:bodyPr>
            <a:lstStyle/>
            <a:p>
              <a:pPr>
                <a:defRPr/>
              </a:pPr>
              <a:endParaRPr lang="en-US" sz="1900" dirty="0"/>
            </a:p>
          </p:txBody>
        </p:sp>
        <p:sp>
          <p:nvSpPr>
            <p:cNvPr id="11" name="AutoShape 119"/>
            <p:cNvSpPr>
              <a:spLocks noChangeAspect="1" noChangeArrowheads="1"/>
            </p:cNvSpPr>
            <p:nvPr/>
          </p:nvSpPr>
          <p:spPr bwMode="auto">
            <a:xfrm>
              <a:off x="1828800" y="1371600"/>
              <a:ext cx="219075" cy="179388"/>
            </a:xfrm>
            <a:prstGeom prst="star5">
              <a:avLst/>
            </a:prstGeom>
            <a:solidFill>
              <a:srgbClr val="FF9933"/>
            </a:solidFill>
            <a:ln w="9525">
              <a:solidFill>
                <a:srgbClr val="FF9933"/>
              </a:solidFill>
              <a:miter lim="800000"/>
              <a:headEnd/>
              <a:tailEnd/>
            </a:ln>
          </p:spPr>
          <p:txBody>
            <a:bodyPr anchor="ctr">
              <a:prstTxWarp prst="textNoShape">
                <a:avLst/>
              </a:prstTxWarp>
            </a:bodyPr>
            <a:lstStyle/>
            <a:p>
              <a:pPr>
                <a:defRPr/>
              </a:pPr>
              <a:endParaRPr lang="en-US" sz="1900" dirty="0">
                <a:solidFill>
                  <a:srgbClr val="CCFFCC"/>
                </a:solidFill>
              </a:endParaRPr>
            </a:p>
          </p:txBody>
        </p:sp>
        <p:sp>
          <p:nvSpPr>
            <p:cNvPr id="12" name="Text Box 305"/>
            <p:cNvSpPr txBox="1">
              <a:spLocks noChangeArrowheads="1"/>
            </p:cNvSpPr>
            <p:nvPr/>
          </p:nvSpPr>
          <p:spPr bwMode="auto">
            <a:xfrm>
              <a:off x="1103613" y="1609725"/>
              <a:ext cx="1007460" cy="519373"/>
            </a:xfrm>
            <a:prstGeom prst="rect">
              <a:avLst/>
            </a:prstGeom>
            <a:noFill/>
            <a:ln w="9525">
              <a:noFill/>
              <a:miter lim="800000"/>
              <a:headEnd/>
              <a:tailEnd/>
            </a:ln>
          </p:spPr>
          <p:txBody>
            <a:bodyPr wrap="none">
              <a:prstTxWarp prst="textNoShape">
                <a:avLst/>
              </a:prstTxWarp>
              <a:spAutoFit/>
            </a:bodyPr>
            <a:lstStyle/>
            <a:p>
              <a:pPr marL="360737" indent="-360737" defTabSz="964763"/>
              <a:r>
                <a:rPr lang="en-US" sz="1500" dirty="0">
                  <a:solidFill>
                    <a:srgbClr val="FF9F16"/>
                  </a:solidFill>
                </a:rPr>
                <a:t>Nb</a:t>
              </a:r>
              <a:r>
                <a:rPr lang="en-US" sz="1500" baseline="-25000" dirty="0">
                  <a:solidFill>
                    <a:srgbClr val="FF9F16"/>
                  </a:solidFill>
                </a:rPr>
                <a:t>3</a:t>
              </a:r>
              <a:r>
                <a:rPr lang="en-US" sz="1500" dirty="0">
                  <a:solidFill>
                    <a:srgbClr val="FF9F16"/>
                  </a:solidFill>
                </a:rPr>
                <a:t>Sn SC</a:t>
              </a:r>
            </a:p>
            <a:p>
              <a:pPr marL="360737" indent="-360737" defTabSz="964763"/>
              <a:r>
                <a:rPr lang="en-US" sz="1500" dirty="0">
                  <a:solidFill>
                    <a:srgbClr val="FF9F16"/>
                  </a:solidFill>
                </a:rPr>
                <a:t>wiggler</a:t>
              </a:r>
            </a:p>
          </p:txBody>
        </p:sp>
        <p:sp>
          <p:nvSpPr>
            <p:cNvPr id="13" name="Text Box 306"/>
            <p:cNvSpPr txBox="1">
              <a:spLocks noChangeArrowheads="1"/>
            </p:cNvSpPr>
            <p:nvPr/>
          </p:nvSpPr>
          <p:spPr bwMode="auto">
            <a:xfrm>
              <a:off x="2068963" y="2133599"/>
              <a:ext cx="856349" cy="523220"/>
            </a:xfrm>
            <a:prstGeom prst="rect">
              <a:avLst/>
            </a:prstGeom>
            <a:noFill/>
            <a:ln w="9525">
              <a:noFill/>
              <a:miter lim="800000"/>
              <a:headEnd/>
              <a:tailEnd/>
            </a:ln>
          </p:spPr>
          <p:txBody>
            <a:bodyPr wrap="none">
              <a:prstTxWarp prst="textNoShape">
                <a:avLst/>
              </a:prstTxWarp>
              <a:spAutoFit/>
            </a:bodyPr>
            <a:lstStyle/>
            <a:p>
              <a:pPr marL="360737" indent="-360737" defTabSz="964763"/>
              <a:r>
                <a:rPr lang="en-US" sz="1500" dirty="0" err="1">
                  <a:solidFill>
                    <a:srgbClr val="0000FF"/>
                  </a:solidFill>
                </a:rPr>
                <a:t>NbTi</a:t>
              </a:r>
              <a:r>
                <a:rPr lang="en-US" sz="1500" dirty="0">
                  <a:solidFill>
                    <a:srgbClr val="0000FF"/>
                  </a:solidFill>
                </a:rPr>
                <a:t> SC</a:t>
              </a:r>
            </a:p>
            <a:p>
              <a:pPr marL="360737" indent="-360737" defTabSz="964763"/>
              <a:r>
                <a:rPr lang="en-US" sz="1500" dirty="0">
                  <a:solidFill>
                    <a:srgbClr val="0000FF"/>
                  </a:solidFill>
                </a:rPr>
                <a:t>wiggler</a:t>
              </a:r>
            </a:p>
          </p:txBody>
        </p:sp>
        <p:sp>
          <p:nvSpPr>
            <p:cNvPr id="14" name="Text Box 307"/>
            <p:cNvSpPr txBox="1">
              <a:spLocks noChangeArrowheads="1"/>
            </p:cNvSpPr>
            <p:nvPr/>
          </p:nvSpPr>
          <p:spPr bwMode="auto">
            <a:xfrm>
              <a:off x="3202613" y="2057400"/>
              <a:ext cx="925849" cy="519373"/>
            </a:xfrm>
            <a:prstGeom prst="rect">
              <a:avLst/>
            </a:prstGeom>
            <a:noFill/>
            <a:ln w="9525">
              <a:noFill/>
              <a:miter lim="800000"/>
              <a:headEnd/>
              <a:tailEnd/>
            </a:ln>
          </p:spPr>
          <p:txBody>
            <a:bodyPr wrap="none">
              <a:prstTxWarp prst="textNoShape">
                <a:avLst/>
              </a:prstTxWarp>
              <a:spAutoFit/>
            </a:bodyPr>
            <a:lstStyle/>
            <a:p>
              <a:pPr marL="360737" indent="-360737" defTabSz="964763"/>
              <a:r>
                <a:rPr lang="en-US" sz="1500" dirty="0">
                  <a:solidFill>
                    <a:srgbClr val="006600"/>
                  </a:solidFill>
                </a:rPr>
                <a:t>BINP PM</a:t>
              </a:r>
            </a:p>
            <a:p>
              <a:pPr marL="360737" indent="-360737" defTabSz="964763"/>
              <a:r>
                <a:rPr lang="en-US" sz="1500" dirty="0">
                  <a:solidFill>
                    <a:srgbClr val="006600"/>
                  </a:solidFill>
                </a:rPr>
                <a:t>Wiggler</a:t>
              </a:r>
            </a:p>
          </p:txBody>
        </p:sp>
      </p:grpSp>
      <p:sp>
        <p:nvSpPr>
          <p:cNvPr id="3" name="Content Placeholder 2"/>
          <p:cNvSpPr>
            <a:spLocks noGrp="1"/>
          </p:cNvSpPr>
          <p:nvPr>
            <p:ph idx="1"/>
          </p:nvPr>
        </p:nvSpPr>
        <p:spPr/>
        <p:txBody>
          <a:bodyPr/>
          <a:lstStyle/>
          <a:p>
            <a:r>
              <a:rPr lang="en-US" dirty="0" smtClean="0"/>
              <a:t>In the presence of the pre-damping rings, the major challenges for dynamic aperture and energy acceptance move upstream of the damping rings</a:t>
            </a:r>
          </a:p>
          <a:p>
            <a:r>
              <a:rPr lang="en-US" dirty="0" smtClean="0"/>
              <a:t>Major issues for damping rings include:</a:t>
            </a:r>
          </a:p>
          <a:p>
            <a:pPr lvl="1"/>
            <a:r>
              <a:rPr lang="en-US" dirty="0" smtClean="0"/>
              <a:t>The repetition rate (50 Hz) requires very short damping times</a:t>
            </a:r>
          </a:p>
          <a:p>
            <a:pPr lvl="1"/>
            <a:r>
              <a:rPr lang="en-US" dirty="0" smtClean="0"/>
              <a:t>High charge density in each bunch means </a:t>
            </a:r>
            <a:r>
              <a:rPr lang="en-US" dirty="0" err="1" smtClean="0"/>
              <a:t>Intrabeam</a:t>
            </a:r>
            <a:r>
              <a:rPr lang="en-US" dirty="0" smtClean="0"/>
              <a:t> Scattering has a significant impact on the </a:t>
            </a:r>
            <a:r>
              <a:rPr lang="en-US" dirty="0" err="1" smtClean="0"/>
              <a:t>equilibirum</a:t>
            </a:r>
            <a:r>
              <a:rPr lang="en-US" dirty="0" smtClean="0"/>
              <a:t> </a:t>
            </a:r>
            <a:r>
              <a:rPr lang="en-US" dirty="0" err="1" smtClean="0"/>
              <a:t>emittance</a:t>
            </a:r>
            <a:endParaRPr lang="en-US" dirty="0" smtClean="0"/>
          </a:p>
          <a:p>
            <a:pPr lvl="1"/>
            <a:endParaRPr lang="en-US" dirty="0" smtClean="0"/>
          </a:p>
          <a:p>
            <a:pPr lvl="1">
              <a:buNone/>
            </a:pPr>
            <a:r>
              <a:rPr lang="en-US" dirty="0" smtClean="0">
                <a:latin typeface="Wingdings 3" charset="2"/>
                <a:cs typeface="Wingdings 3" charset="2"/>
              </a:rPr>
              <a:t>a</a:t>
            </a:r>
            <a:r>
              <a:rPr lang="en-US" dirty="0" smtClean="0">
                <a:cs typeface="Wingdings 3" charset="2"/>
              </a:rPr>
              <a:t> Both of these issues drive the</a:t>
            </a:r>
            <a:br>
              <a:rPr lang="en-US" dirty="0" smtClean="0">
                <a:cs typeface="Wingdings 3" charset="2"/>
              </a:rPr>
            </a:br>
            <a:r>
              <a:rPr lang="en-US" dirty="0" smtClean="0">
                <a:cs typeface="Wingdings 3" charset="2"/>
              </a:rPr>
              <a:t>damping wiggler specifications</a:t>
            </a:r>
            <a:br>
              <a:rPr lang="en-US" dirty="0" smtClean="0">
                <a:cs typeface="Wingdings 3" charset="2"/>
              </a:rPr>
            </a:br>
            <a:r>
              <a:rPr lang="en-US" dirty="0" smtClean="0">
                <a:cs typeface="Wingdings 3" charset="2"/>
              </a:rPr>
              <a:t>to a very high field design </a:t>
            </a:r>
            <a:br>
              <a:rPr lang="en-US" dirty="0" smtClean="0">
                <a:cs typeface="Wingdings 3" charset="2"/>
              </a:rPr>
            </a:br>
            <a:r>
              <a:rPr lang="en-US" dirty="0" smtClean="0">
                <a:cs typeface="Wingdings 3" charset="2"/>
              </a:rPr>
              <a:t>which can only be achieved </a:t>
            </a:r>
            <a:br>
              <a:rPr lang="en-US" dirty="0" smtClean="0">
                <a:cs typeface="Wingdings 3" charset="2"/>
              </a:rPr>
            </a:br>
            <a:r>
              <a:rPr lang="en-US" dirty="0" smtClean="0">
                <a:cs typeface="Wingdings 3" charset="2"/>
              </a:rPr>
              <a:t>with superconducting </a:t>
            </a:r>
            <a:br>
              <a:rPr lang="en-US" dirty="0" smtClean="0">
                <a:cs typeface="Wingdings 3" charset="2"/>
              </a:rPr>
            </a:br>
            <a:r>
              <a:rPr lang="en-US" dirty="0" smtClean="0">
                <a:cs typeface="Wingdings 3" charset="2"/>
              </a:rPr>
              <a:t>technology</a:t>
            </a:r>
            <a:br>
              <a:rPr lang="en-US" dirty="0" smtClean="0">
                <a:cs typeface="Wingdings 3" charset="2"/>
              </a:rPr>
            </a:br>
            <a:endParaRPr lang="en-US" dirty="0" smtClean="0">
              <a:latin typeface="Wingdings 3" charset="2"/>
              <a:cs typeface="Wingdings 3" charset="2"/>
            </a:endParaRPr>
          </a:p>
          <a:p>
            <a:pPr lvl="1"/>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Damping Ring Challenges II</a:t>
            </a:r>
            <a:endParaRPr lang="en-US" dirty="0"/>
          </a:p>
        </p:txBody>
      </p:sp>
      <p:sp>
        <p:nvSpPr>
          <p:cNvPr id="3" name="Content Placeholder 2"/>
          <p:cNvSpPr>
            <a:spLocks noGrp="1"/>
          </p:cNvSpPr>
          <p:nvPr>
            <p:ph idx="1"/>
          </p:nvPr>
        </p:nvSpPr>
        <p:spPr/>
        <p:txBody>
          <a:bodyPr/>
          <a:lstStyle/>
          <a:p>
            <a:r>
              <a:rPr lang="en-US" dirty="0" smtClean="0"/>
              <a:t>Achieving the necessary equilibrium </a:t>
            </a:r>
            <a:r>
              <a:rPr lang="en-US" dirty="0" err="1" smtClean="0"/>
              <a:t>emittance</a:t>
            </a:r>
            <a:r>
              <a:rPr lang="en-US" dirty="0" smtClean="0"/>
              <a:t> requires careful lattice design</a:t>
            </a:r>
          </a:p>
          <a:p>
            <a:pPr lvl="1"/>
            <a:r>
              <a:rPr lang="en-US" dirty="0" smtClean="0"/>
              <a:t>Target </a:t>
            </a:r>
            <a:r>
              <a:rPr lang="en-US" dirty="0" err="1" smtClean="0"/>
              <a:t>Emittance</a:t>
            </a:r>
            <a:r>
              <a:rPr lang="en-US" dirty="0" smtClean="0"/>
              <a:t> sensitive to:</a:t>
            </a:r>
          </a:p>
          <a:p>
            <a:pPr lvl="2"/>
            <a:r>
              <a:rPr lang="en-US" dirty="0" smtClean="0"/>
              <a:t>IBS, which must be directly taken into account – it’s not a small perturbation which is unlike any other rings of this type</a:t>
            </a:r>
          </a:p>
          <a:p>
            <a:pPr lvl="2"/>
            <a:r>
              <a:rPr lang="en-US" dirty="0" err="1" smtClean="0"/>
              <a:t>E</a:t>
            </a:r>
            <a:r>
              <a:rPr lang="en-US" baseline="-25000" dirty="0" err="1" smtClean="0"/>
              <a:t>ring</a:t>
            </a:r>
            <a:endParaRPr lang="en-US" dirty="0" smtClean="0"/>
          </a:p>
          <a:p>
            <a:pPr lvl="2"/>
            <a:r>
              <a:rPr lang="en-US" dirty="0" smtClean="0"/>
              <a:t>Achievable wiggler parameters</a:t>
            </a:r>
          </a:p>
          <a:p>
            <a:pPr lvl="1"/>
            <a:r>
              <a:rPr lang="en-US" dirty="0" smtClean="0"/>
              <a:t>A very strongly focusing lattice requires particular care with:</a:t>
            </a:r>
          </a:p>
          <a:p>
            <a:pPr lvl="2"/>
            <a:r>
              <a:rPr lang="en-US" dirty="0" smtClean="0"/>
              <a:t>Magnet strengths</a:t>
            </a:r>
          </a:p>
          <a:p>
            <a:pPr lvl="2"/>
            <a:r>
              <a:rPr lang="en-US" dirty="0" smtClean="0"/>
              <a:t>Alignment tolerances</a:t>
            </a:r>
          </a:p>
          <a:p>
            <a:pPr lvl="2"/>
            <a:endParaRPr lang="en-US" dirty="0" smtClean="0"/>
          </a:p>
          <a:p>
            <a:r>
              <a:rPr lang="en-US" dirty="0" smtClean="0"/>
              <a:t>Collective Instabilities</a:t>
            </a:r>
          </a:p>
          <a:p>
            <a:pPr lvl="1"/>
            <a:r>
              <a:rPr lang="en-US" dirty="0" smtClean="0"/>
              <a:t>Electron Cloud in the positron ring</a:t>
            </a:r>
          </a:p>
          <a:p>
            <a:pPr lvl="1"/>
            <a:r>
              <a:rPr lang="en-US" dirty="0" smtClean="0"/>
              <a:t>Fast Ion Instability in the electron ring</a:t>
            </a:r>
          </a:p>
          <a:p>
            <a:pPr lvl="1"/>
            <a:r>
              <a:rPr lang="en-US" dirty="0" smtClean="0"/>
              <a:t>Space charge plays a major role in the energy and circumference choice</a:t>
            </a:r>
          </a:p>
          <a:p>
            <a:endParaRPr lang="en-US"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Damping Ring Challenges III</a:t>
            </a:r>
            <a:endParaRPr lang="en-US" dirty="0"/>
          </a:p>
        </p:txBody>
      </p:sp>
      <p:sp>
        <p:nvSpPr>
          <p:cNvPr id="3" name="Content Placeholder 2"/>
          <p:cNvSpPr>
            <a:spLocks noGrp="1"/>
          </p:cNvSpPr>
          <p:nvPr>
            <p:ph idx="1"/>
          </p:nvPr>
        </p:nvSpPr>
        <p:spPr/>
        <p:txBody>
          <a:bodyPr/>
          <a:lstStyle/>
          <a:p>
            <a:pPr lvl="1">
              <a:buNone/>
            </a:pPr>
            <a:endParaRPr lang="en-US" dirty="0" smtClean="0"/>
          </a:p>
          <a:p>
            <a:r>
              <a:rPr lang="en-US" dirty="0" smtClean="0"/>
              <a:t>Repetition rate and bunch structure</a:t>
            </a:r>
          </a:p>
          <a:p>
            <a:pPr lvl="1"/>
            <a:r>
              <a:rPr lang="en-US" dirty="0" smtClean="0"/>
              <a:t>0.5 ns bunch spacing to match main </a:t>
            </a:r>
            <a:r>
              <a:rPr lang="en-US" dirty="0" err="1" smtClean="0"/>
              <a:t>linac</a:t>
            </a:r>
            <a:r>
              <a:rPr lang="en-US" dirty="0" smtClean="0"/>
              <a:t> structure</a:t>
            </a:r>
          </a:p>
          <a:p>
            <a:pPr lvl="1"/>
            <a:r>
              <a:rPr lang="en-US" dirty="0" smtClean="0"/>
              <a:t>2 GHz RF System – Examples of other rings:</a:t>
            </a:r>
          </a:p>
          <a:p>
            <a:pPr lvl="2"/>
            <a:r>
              <a:rPr lang="en-US" dirty="0" smtClean="0"/>
              <a:t>SLAC-PEPII LER – 476 MHz</a:t>
            </a:r>
          </a:p>
          <a:p>
            <a:pPr lvl="2"/>
            <a:r>
              <a:rPr lang="en-US" dirty="0" smtClean="0"/>
              <a:t>LBNL-ALS – 500 MHz</a:t>
            </a:r>
          </a:p>
          <a:p>
            <a:pPr lvl="2"/>
            <a:r>
              <a:rPr lang="en-US" dirty="0" smtClean="0"/>
              <a:t>KEKB – 500 MHz SC</a:t>
            </a:r>
          </a:p>
          <a:p>
            <a:pPr lvl="2"/>
            <a:r>
              <a:rPr lang="en-US" dirty="0" smtClean="0"/>
              <a:t>CESR – 500 MHz SC</a:t>
            </a:r>
          </a:p>
          <a:p>
            <a:pPr lvl="2"/>
            <a:r>
              <a:rPr lang="en-US" dirty="0" smtClean="0"/>
              <a:t>KEK-ATF – 714 MHz</a:t>
            </a:r>
          </a:p>
          <a:p>
            <a:pPr lvl="2"/>
            <a:r>
              <a:rPr lang="en-US" dirty="0" smtClean="0"/>
              <a:t>ILC DR – 650 MHz SC</a:t>
            </a:r>
          </a:p>
          <a:p>
            <a:pPr lvl="2"/>
            <a:r>
              <a:rPr lang="en-US" dirty="0" smtClean="0"/>
              <a:t>CLIC DR – 2000 MHz </a:t>
            </a:r>
          </a:p>
          <a:p>
            <a:pPr lvl="1"/>
            <a:r>
              <a:rPr lang="en-US" dirty="0" smtClean="0"/>
              <a:t>Requires </a:t>
            </a:r>
          </a:p>
          <a:p>
            <a:pPr lvl="2"/>
            <a:r>
              <a:rPr lang="en-US" dirty="0" smtClean="0"/>
              <a:t>New power source design</a:t>
            </a:r>
          </a:p>
          <a:p>
            <a:pPr lvl="2"/>
            <a:r>
              <a:rPr lang="en-US" dirty="0" smtClean="0"/>
              <a:t>Demonstrated capability to handle high peak and average currents</a:t>
            </a:r>
          </a:p>
          <a:p>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37</a:t>
            </a:fld>
            <a:endParaRPr lang="en-US"/>
          </a:p>
        </p:txBody>
      </p:sp>
      <p:sp>
        <p:nvSpPr>
          <p:cNvPr id="7" name="TextBox 6"/>
          <p:cNvSpPr txBox="1"/>
          <p:nvPr/>
        </p:nvSpPr>
        <p:spPr>
          <a:xfrm>
            <a:off x="5105400" y="2743200"/>
            <a:ext cx="3657600" cy="175432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800" dirty="0" smtClean="0"/>
              <a:t>CDR: 1 GHz RF option</a:t>
            </a:r>
          </a:p>
          <a:p>
            <a:r>
              <a:rPr lang="en-US" sz="1800" dirty="0" smtClean="0"/>
              <a:t>DR bunch spacing 1 ns</a:t>
            </a:r>
          </a:p>
          <a:p>
            <a:r>
              <a:rPr lang="en-US" sz="1800" dirty="0" smtClean="0"/>
              <a:t>To get 0.5 bunch spacing the trains have to be recombined in a delay loop downstream of the </a:t>
            </a:r>
            <a:r>
              <a:rPr lang="en-US" sz="1800" dirty="0" err="1" smtClean="0"/>
              <a:t>DRs</a:t>
            </a:r>
            <a:r>
              <a:rPr lang="en-US" sz="1800" dirty="0" smtClean="0"/>
              <a:t> with an RF deflector.</a:t>
            </a:r>
            <a:endParaRPr lang="en-US" sz="1800"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Damping Ring Challenges IV</a:t>
            </a:r>
            <a:endParaRPr lang="en-US" dirty="0"/>
          </a:p>
        </p:txBody>
      </p:sp>
      <p:sp>
        <p:nvSpPr>
          <p:cNvPr id="3" name="Content Placeholder 2"/>
          <p:cNvSpPr>
            <a:spLocks noGrp="1"/>
          </p:cNvSpPr>
          <p:nvPr>
            <p:ph idx="1"/>
          </p:nvPr>
        </p:nvSpPr>
        <p:spPr/>
        <p:txBody>
          <a:bodyPr/>
          <a:lstStyle/>
          <a:p>
            <a:r>
              <a:rPr lang="en-US" dirty="0" smtClean="0"/>
              <a:t/>
            </a:r>
            <a:br>
              <a:rPr lang="en-US" dirty="0" smtClean="0"/>
            </a:br>
            <a:r>
              <a:rPr lang="en-US" dirty="0" smtClean="0"/>
              <a:t>With the extremely small beam sizes at the IP, exquisite pulse stability, O(10</a:t>
            </a:r>
            <a:r>
              <a:rPr lang="en-US" baseline="30000" dirty="0" smtClean="0"/>
              <a:t>-4</a:t>
            </a:r>
            <a:r>
              <a:rPr lang="en-US" dirty="0" smtClean="0"/>
              <a:t>) is required</a:t>
            </a:r>
          </a:p>
          <a:p>
            <a:pPr lvl="1"/>
            <a:r>
              <a:rPr lang="en-US" dirty="0" smtClean="0"/>
              <a:t>Similar to ILC DR</a:t>
            </a:r>
          </a:p>
          <a:p>
            <a:pPr lvl="1"/>
            <a:r>
              <a:rPr lang="en-US" dirty="0" smtClean="0"/>
              <a:t>However the </a:t>
            </a:r>
            <a:r>
              <a:rPr lang="en-US" dirty="0" err="1" smtClean="0"/>
              <a:t>pulser</a:t>
            </a:r>
            <a:r>
              <a:rPr lang="en-US" dirty="0" smtClean="0"/>
              <a:t> requirements, which must inject/extract the whole train in each pulse, is conceptually simpler </a:t>
            </a:r>
          </a:p>
          <a:p>
            <a:pPr lvl="2"/>
            <a:r>
              <a:rPr lang="en-US" dirty="0" smtClean="0"/>
              <a:t>ILC DR pulse width ~6ns</a:t>
            </a:r>
          </a:p>
          <a:p>
            <a:pPr lvl="2"/>
            <a:r>
              <a:rPr lang="en-US" dirty="0" smtClean="0"/>
              <a:t>CLIC DR pulse width ~160ns</a:t>
            </a:r>
          </a:p>
          <a:p>
            <a:pPr lvl="2"/>
            <a:endParaRPr lang="en-US" dirty="0" smtClean="0"/>
          </a:p>
          <a:p>
            <a:r>
              <a:rPr lang="en-US" dirty="0" smtClean="0"/>
              <a:t>So, while the design challenges involve many of the same issues for the ILC DR and the CLIC DR, the actual operating parameters give rise to distinctly different designs with different issues being the dominant ones.</a:t>
            </a:r>
            <a:endParaRPr lang="en-US" dirty="0"/>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641080" cy="762000"/>
          </a:xfrm>
        </p:spPr>
        <p:txBody>
          <a:bodyPr>
            <a:noAutofit/>
          </a:bodyPr>
          <a:lstStyle/>
          <a:p>
            <a:r>
              <a:rPr lang="en-US" sz="4000" dirty="0" smtClean="0"/>
              <a:t>In Summary</a:t>
            </a:r>
            <a:endParaRPr lang="en-US" sz="4000" dirty="0"/>
          </a:p>
        </p:txBody>
      </p:sp>
      <p:sp>
        <p:nvSpPr>
          <p:cNvPr id="5" name="Text Placeholder 4"/>
          <p:cNvSpPr>
            <a:spLocks noGrp="1"/>
          </p:cNvSpPr>
          <p:nvPr>
            <p:ph type="body" idx="1"/>
          </p:nvPr>
        </p:nvSpPr>
        <p:spPr/>
        <p:txBody>
          <a:bodyPr/>
          <a:lstStyle/>
          <a:p>
            <a:r>
              <a:rPr lang="en-US" dirty="0" smtClean="0"/>
              <a:t>Requirements</a:t>
            </a:r>
            <a:endParaRPr lang="en-US" dirty="0"/>
          </a:p>
        </p:txBody>
      </p:sp>
      <p:sp>
        <p:nvSpPr>
          <p:cNvPr id="7" name="Text Placeholder 6"/>
          <p:cNvSpPr>
            <a:spLocks noGrp="1"/>
          </p:cNvSpPr>
          <p:nvPr>
            <p:ph type="body" sz="half" idx="3"/>
          </p:nvPr>
        </p:nvSpPr>
        <p:spPr/>
        <p:txBody>
          <a:bodyPr/>
          <a:lstStyle/>
          <a:p>
            <a:r>
              <a:rPr lang="en-US" dirty="0" smtClean="0"/>
              <a:t>Design Choices</a:t>
            </a:r>
            <a:endParaRPr lang="en-US" dirty="0"/>
          </a:p>
        </p:txBody>
      </p:sp>
      <p:sp>
        <p:nvSpPr>
          <p:cNvPr id="6" name="Content Placeholder 5"/>
          <p:cNvSpPr>
            <a:spLocks noGrp="1"/>
          </p:cNvSpPr>
          <p:nvPr>
            <p:ph sz="quarter" idx="2"/>
          </p:nvPr>
        </p:nvSpPr>
        <p:spPr/>
        <p:txBody>
          <a:bodyPr/>
          <a:lstStyle/>
          <a:p>
            <a:r>
              <a:rPr lang="en-US" dirty="0" smtClean="0"/>
              <a:t>Number of bunches</a:t>
            </a:r>
          </a:p>
          <a:p>
            <a:r>
              <a:rPr lang="en-US" dirty="0" smtClean="0"/>
              <a:t>Number of particles/bunch</a:t>
            </a:r>
          </a:p>
          <a:p>
            <a:r>
              <a:rPr lang="en-US" dirty="0" err="1" smtClean="0"/>
              <a:t>Emittances</a:t>
            </a:r>
            <a:r>
              <a:rPr lang="en-US" dirty="0" smtClean="0"/>
              <a:t> </a:t>
            </a:r>
            <a:r>
              <a:rPr lang="en-US" dirty="0" smtClean="0">
                <a:latin typeface="Symbol" charset="2"/>
                <a:cs typeface="Symbol" charset="2"/>
              </a:rPr>
              <a:t>e</a:t>
            </a:r>
            <a:r>
              <a:rPr lang="en-US" baseline="-25000" dirty="0" smtClean="0"/>
              <a:t>x</a:t>
            </a:r>
            <a:r>
              <a:rPr lang="en-US" dirty="0" smtClean="0"/>
              <a:t>, </a:t>
            </a:r>
            <a:r>
              <a:rPr lang="en-US" dirty="0" err="1" smtClean="0">
                <a:latin typeface="Symbol" charset="2"/>
                <a:cs typeface="Symbol" charset="2"/>
              </a:rPr>
              <a:t>e</a:t>
            </a:r>
            <a:r>
              <a:rPr lang="en-US" baseline="-25000" dirty="0" err="1" smtClean="0"/>
              <a:t>y</a:t>
            </a:r>
            <a:endParaRPr lang="en-US" baseline="-25000" dirty="0" smtClean="0"/>
          </a:p>
          <a:p>
            <a:r>
              <a:rPr lang="en-US" dirty="0" smtClean="0"/>
              <a:t>Damping times </a:t>
            </a:r>
            <a:r>
              <a:rPr lang="en-US" dirty="0" err="1" smtClean="0">
                <a:latin typeface="Symbol" charset="2"/>
                <a:cs typeface="Symbol" charset="2"/>
              </a:rPr>
              <a:t>t</a:t>
            </a:r>
            <a:r>
              <a:rPr lang="en-US" baseline="-25000" dirty="0" err="1" smtClean="0"/>
              <a:t>x,y</a:t>
            </a:r>
            <a:endParaRPr lang="en-US" baseline="-25000" dirty="0" smtClean="0"/>
          </a:p>
          <a:p>
            <a:r>
              <a:rPr lang="en-US" dirty="0" smtClean="0"/>
              <a:t>Bunch length </a:t>
            </a:r>
            <a:r>
              <a:rPr lang="en-US" dirty="0" err="1" smtClean="0">
                <a:latin typeface="Symbol" charset="2"/>
                <a:cs typeface="Symbol" charset="2"/>
              </a:rPr>
              <a:t>s</a:t>
            </a:r>
            <a:r>
              <a:rPr lang="en-US" baseline="-25000" dirty="0" err="1" smtClean="0"/>
              <a:t>l</a:t>
            </a:r>
            <a:endParaRPr lang="en-US" baseline="-25000" dirty="0" smtClean="0"/>
          </a:p>
          <a:p>
            <a:r>
              <a:rPr lang="en-US" dirty="0" smtClean="0"/>
              <a:t>Energy spread </a:t>
            </a:r>
            <a:r>
              <a:rPr lang="en-US" dirty="0" smtClean="0">
                <a:latin typeface="Symbol" charset="2"/>
                <a:cs typeface="Symbol" charset="2"/>
              </a:rPr>
              <a:t>s</a:t>
            </a:r>
            <a:r>
              <a:rPr lang="en-US" baseline="-25000" dirty="0" smtClean="0"/>
              <a:t>p</a:t>
            </a:r>
          </a:p>
          <a:p>
            <a:r>
              <a:rPr lang="en-US" dirty="0" smtClean="0"/>
              <a:t>Large acceptance for the injected positron beam</a:t>
            </a:r>
            <a:endParaRPr lang="en-US" dirty="0"/>
          </a:p>
        </p:txBody>
      </p:sp>
      <p:sp>
        <p:nvSpPr>
          <p:cNvPr id="8" name="Content Placeholder 7"/>
          <p:cNvSpPr>
            <a:spLocks noGrp="1"/>
          </p:cNvSpPr>
          <p:nvPr>
            <p:ph sz="quarter" idx="4"/>
          </p:nvPr>
        </p:nvSpPr>
        <p:spPr/>
        <p:txBody>
          <a:bodyPr/>
          <a:lstStyle/>
          <a:p>
            <a:r>
              <a:rPr lang="en-US" dirty="0" smtClean="0"/>
              <a:t>Energy</a:t>
            </a:r>
          </a:p>
          <a:p>
            <a:r>
              <a:rPr lang="en-US" dirty="0" smtClean="0"/>
              <a:t>Circumference</a:t>
            </a:r>
          </a:p>
          <a:p>
            <a:r>
              <a:rPr lang="en-US" dirty="0" smtClean="0"/>
              <a:t>Momentum compaction</a:t>
            </a:r>
          </a:p>
          <a:p>
            <a:r>
              <a:rPr lang="en-US" dirty="0" smtClean="0"/>
              <a:t>Lattice</a:t>
            </a:r>
          </a:p>
          <a:p>
            <a:r>
              <a:rPr lang="en-US" dirty="0" smtClean="0"/>
              <a:t>Technical systems</a:t>
            </a:r>
            <a:endParaRPr lang="en-US" dirty="0"/>
          </a:p>
        </p:txBody>
      </p:sp>
      <p:sp>
        <p:nvSpPr>
          <p:cNvPr id="4" name="Slide Number Placeholder 3"/>
          <p:cNvSpPr>
            <a:spLocks noGrp="1"/>
          </p:cNvSpPr>
          <p:nvPr>
            <p:ph type="sldNum" sz="quarter" idx="12"/>
          </p:nvPr>
        </p:nvSpPr>
        <p:spPr/>
        <p:txBody>
          <a:bodyPr/>
          <a:lstStyle/>
          <a:p>
            <a:fld id="{6AEB9F76-9530-4300-8742-75C38656C82A}" type="slidenum">
              <a:rPr lang="en-US" smtClean="0"/>
              <a:pPr/>
              <a:t>39</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Date Placeholder 4"/>
          <p:cNvSpPr>
            <a:spLocks noGrp="1"/>
          </p:cNvSpPr>
          <p:nvPr>
            <p:ph type="dt" sz="quarter" idx="10"/>
          </p:nvPr>
        </p:nvSpPr>
        <p:spPr>
          <a:noFill/>
        </p:spPr>
        <p:txBody>
          <a:bodyPr/>
          <a:lstStyle/>
          <a:p>
            <a:r>
              <a:rPr lang="en-US" smtClean="0"/>
              <a:t>October 31, 2010</a:t>
            </a:r>
            <a:endParaRPr lang="en-US"/>
          </a:p>
        </p:txBody>
      </p:sp>
      <p:sp>
        <p:nvSpPr>
          <p:cNvPr id="23555"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23556" name="Slide Number Placeholder 6"/>
          <p:cNvSpPr>
            <a:spLocks noGrp="1"/>
          </p:cNvSpPr>
          <p:nvPr>
            <p:ph type="sldNum" sz="quarter" idx="12"/>
          </p:nvPr>
        </p:nvSpPr>
        <p:spPr>
          <a:noFill/>
        </p:spPr>
        <p:txBody>
          <a:bodyPr/>
          <a:lstStyle/>
          <a:p>
            <a:fld id="{52551E7A-C347-9642-BDF6-3F9E995D8EBC}" type="slidenum">
              <a:rPr lang="en-US" smtClean="0"/>
              <a:pPr/>
              <a:t>4</a:t>
            </a:fld>
            <a:endParaRPr lang="en-US" smtClean="0"/>
          </a:p>
        </p:txBody>
      </p:sp>
      <p:sp>
        <p:nvSpPr>
          <p:cNvPr id="23557" name="Rectangle 4"/>
          <p:cNvSpPr>
            <a:spLocks noGrp="1" noChangeArrowheads="1"/>
          </p:cNvSpPr>
          <p:nvPr>
            <p:ph type="title"/>
          </p:nvPr>
        </p:nvSpPr>
        <p:spPr/>
        <p:txBody>
          <a:bodyPr/>
          <a:lstStyle/>
          <a:p>
            <a:pPr eaLnBrk="1" hangingPunct="1"/>
            <a:r>
              <a:rPr lang="en-US"/>
              <a:t>Role of the Damping Rings</a:t>
            </a:r>
          </a:p>
        </p:txBody>
      </p:sp>
      <p:sp>
        <p:nvSpPr>
          <p:cNvPr id="23558" name="Rectangle 5"/>
          <p:cNvSpPr>
            <a:spLocks noGrp="1" noChangeArrowheads="1"/>
          </p:cNvSpPr>
          <p:nvPr>
            <p:ph type="body" sz="half" idx="1"/>
          </p:nvPr>
        </p:nvSpPr>
        <p:spPr>
          <a:xfrm>
            <a:off x="2" y="975360"/>
            <a:ext cx="6324600" cy="6096000"/>
          </a:xfrm>
        </p:spPr>
        <p:txBody>
          <a:bodyPr/>
          <a:lstStyle/>
          <a:p>
            <a:pPr eaLnBrk="1" hangingPunct="1"/>
            <a:r>
              <a:rPr lang="en-US" dirty="0"/>
              <a:t>The damping rings </a:t>
            </a:r>
          </a:p>
          <a:p>
            <a:pPr marL="622190" lvl="1" indent="-266653" eaLnBrk="1" hangingPunct="1"/>
            <a:r>
              <a:rPr lang="en-US" dirty="0"/>
              <a:t>Accept </a:t>
            </a:r>
            <a:r>
              <a:rPr lang="en-US" dirty="0" err="1"/>
              <a:t>e</a:t>
            </a:r>
            <a:r>
              <a:rPr lang="en-US" baseline="30000" dirty="0"/>
              <a:t>+</a:t>
            </a:r>
            <a:r>
              <a:rPr lang="en-US" dirty="0"/>
              <a:t> and </a:t>
            </a:r>
            <a:r>
              <a:rPr lang="en-US" dirty="0" err="1"/>
              <a:t>e</a:t>
            </a:r>
            <a:r>
              <a:rPr lang="en-US" baseline="30000" dirty="0"/>
              <a:t>-</a:t>
            </a:r>
            <a:r>
              <a:rPr lang="en-US" dirty="0"/>
              <a:t> beams with large transverse and longitudinal </a:t>
            </a:r>
            <a:r>
              <a:rPr lang="en-US" dirty="0" err="1"/>
              <a:t>emittance</a:t>
            </a:r>
            <a:r>
              <a:rPr lang="en-US" dirty="0"/>
              <a:t> and produce the ultra-low </a:t>
            </a:r>
            <a:r>
              <a:rPr lang="en-US" dirty="0" err="1"/>
              <a:t>emittance</a:t>
            </a:r>
            <a:r>
              <a:rPr lang="en-US" dirty="0"/>
              <a:t> beams necessary for high luminosity collisions at the IP</a:t>
            </a:r>
          </a:p>
          <a:p>
            <a:pPr marL="622190" lvl="1" indent="-266653" eaLnBrk="1" hangingPunct="1">
              <a:buNone/>
            </a:pPr>
            <a:endParaRPr lang="en-US" dirty="0"/>
          </a:p>
          <a:p>
            <a:pPr marL="622190" lvl="1" indent="-266653" eaLnBrk="1" hangingPunct="1"/>
            <a:r>
              <a:rPr lang="en-US" dirty="0"/>
              <a:t>Damp longitudinal and transverse jitter in the incoming beams to provide very stable beams for delivery to the IP</a:t>
            </a:r>
          </a:p>
          <a:p>
            <a:pPr marL="622190" lvl="1" indent="-266653" eaLnBrk="1" hangingPunct="1">
              <a:buNone/>
            </a:pPr>
            <a:endParaRPr lang="en-US" dirty="0"/>
          </a:p>
          <a:p>
            <a:pPr marL="622190" lvl="1" indent="-266653" eaLnBrk="1" hangingPunct="1"/>
            <a:r>
              <a:rPr lang="en-US" dirty="0"/>
              <a:t>Delay bunches from the source to allow feed-forward systems to compensate for pulse-to-pulse variations </a:t>
            </a:r>
          </a:p>
        </p:txBody>
      </p:sp>
      <p:sp>
        <p:nvSpPr>
          <p:cNvPr id="8" name="TextBox 7"/>
          <p:cNvSpPr txBox="1"/>
          <p:nvPr/>
        </p:nvSpPr>
        <p:spPr>
          <a:xfrm>
            <a:off x="1877906" y="5852160"/>
            <a:ext cx="4447990" cy="689420"/>
          </a:xfrm>
          <a:prstGeom prst="rect">
            <a:avLst/>
          </a:prstGeom>
          <a:noFill/>
        </p:spPr>
        <p:txBody>
          <a:bodyPr wrap="none" lIns="96644" tIns="48322" rIns="96644" bIns="48322" rtlCol="0">
            <a:spAutoFit/>
          </a:bodyPr>
          <a:lstStyle/>
          <a:p>
            <a:r>
              <a:rPr lang="en-US" dirty="0" smtClean="0">
                <a:solidFill>
                  <a:srgbClr val="FF0000"/>
                </a:solidFill>
              </a:rPr>
              <a:t>ILC RDR Layout  </a:t>
            </a:r>
            <a:r>
              <a:rPr lang="en-US" dirty="0" smtClean="0">
                <a:solidFill>
                  <a:srgbClr val="FF0000"/>
                </a:solidFill>
                <a:latin typeface="Wingdings 3" charset="2"/>
                <a:cs typeface="Wingdings 3" charset="2"/>
              </a:rPr>
              <a:t>a</a:t>
            </a:r>
            <a:endParaRPr lang="en-US" dirty="0">
              <a:solidFill>
                <a:srgbClr val="FF0000"/>
              </a:solidFill>
            </a:endParaRPr>
          </a:p>
        </p:txBody>
      </p:sp>
      <p:pic>
        <p:nvPicPr>
          <p:cNvPr id="9" name="Picture 8" descr="2.1 fig%3AOVlayout.png"/>
          <p:cNvPicPr>
            <a:picLocks noChangeAspect="1"/>
          </p:cNvPicPr>
          <p:nvPr/>
        </p:nvPicPr>
        <p:blipFill>
          <a:blip r:embed="rId2"/>
          <a:srcRect r="6744" b="3389"/>
          <a:stretch>
            <a:fillRect/>
          </a:stretch>
        </p:blipFill>
        <p:spPr>
          <a:xfrm>
            <a:off x="5779410" y="678031"/>
            <a:ext cx="3821793" cy="6408571"/>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At this point we have completed an overview of some of the key design issues for the CLIC and ILC damping rings</a:t>
            </a:r>
          </a:p>
          <a:p>
            <a:endParaRPr lang="en-US" dirty="0" smtClean="0"/>
          </a:p>
          <a:p>
            <a:r>
              <a:rPr lang="en-US" dirty="0" smtClean="0"/>
              <a:t>These rings offer a range of challenges both to the lattice designers as well as the technical designers who must come up with reliable implementations of hardware that meet the design specifications</a:t>
            </a:r>
          </a:p>
          <a:p>
            <a:endParaRPr lang="en-US" dirty="0" smtClean="0"/>
          </a:p>
          <a:p>
            <a:r>
              <a:rPr lang="en-US" dirty="0" smtClean="0"/>
              <a:t>I hope that you walk away from this portion of the lecture with an appreciation for how complicated trade-offs are required to meet aggressive physics specifications</a:t>
            </a:r>
          </a:p>
          <a:p>
            <a:endParaRPr lang="en-US" dirty="0" smtClean="0"/>
          </a:p>
          <a:p>
            <a:r>
              <a:rPr lang="en-US" dirty="0" smtClean="0"/>
              <a:t>In the next part of this lecture we will spend some time looking at the basic physics of storage rings in order to provide further insight into the details of such decisions</a:t>
            </a:r>
          </a:p>
        </p:txBody>
      </p:sp>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Date Placeholder 3"/>
          <p:cNvSpPr>
            <a:spLocks noGrp="1"/>
          </p:cNvSpPr>
          <p:nvPr>
            <p:ph type="dt" sz="quarter" idx="10"/>
          </p:nvPr>
        </p:nvSpPr>
        <p:spPr>
          <a:noFill/>
        </p:spPr>
        <p:txBody>
          <a:bodyPr/>
          <a:lstStyle/>
          <a:p>
            <a:r>
              <a:rPr lang="en-US" smtClean="0"/>
              <a:t>October 31, 2010</a:t>
            </a:r>
            <a:endParaRPr lang="en-US"/>
          </a:p>
        </p:txBody>
      </p:sp>
      <p:sp>
        <p:nvSpPr>
          <p:cNvPr id="70659"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70660" name="Slide Number Placeholder 5"/>
          <p:cNvSpPr>
            <a:spLocks noGrp="1"/>
          </p:cNvSpPr>
          <p:nvPr>
            <p:ph type="sldNum" sz="quarter" idx="12"/>
          </p:nvPr>
        </p:nvSpPr>
        <p:spPr>
          <a:noFill/>
        </p:spPr>
        <p:txBody>
          <a:bodyPr/>
          <a:lstStyle/>
          <a:p>
            <a:fld id="{32AB0EAF-633E-E944-81D5-39B9B86CE48A}" type="slidenum">
              <a:rPr lang="en-US" smtClean="0"/>
              <a:pPr/>
              <a:t>41</a:t>
            </a:fld>
            <a:endParaRPr lang="en-US" smtClean="0"/>
          </a:p>
        </p:txBody>
      </p:sp>
      <p:sp>
        <p:nvSpPr>
          <p:cNvPr id="70661" name="Rectangle 2"/>
          <p:cNvSpPr>
            <a:spLocks noGrp="1" noChangeArrowheads="1"/>
          </p:cNvSpPr>
          <p:nvPr>
            <p:ph type="title"/>
          </p:nvPr>
        </p:nvSpPr>
        <p:spPr/>
        <p:txBody>
          <a:bodyPr/>
          <a:lstStyle/>
          <a:p>
            <a:pPr eaLnBrk="1" hangingPunct="1"/>
            <a:r>
              <a:rPr lang="en-US"/>
              <a:t>Bibliography</a:t>
            </a:r>
          </a:p>
        </p:txBody>
      </p:sp>
      <p:sp>
        <p:nvSpPr>
          <p:cNvPr id="70662" name="Rectangle 3"/>
          <p:cNvSpPr>
            <a:spLocks noGrp="1" noChangeArrowheads="1"/>
          </p:cNvSpPr>
          <p:nvPr>
            <p:ph type="body" idx="1"/>
          </p:nvPr>
        </p:nvSpPr>
        <p:spPr/>
        <p:txBody>
          <a:bodyPr/>
          <a:lstStyle/>
          <a:p>
            <a:pPr marL="483219" indent="-483219" eaLnBrk="1" hangingPunct="1">
              <a:buFontTx/>
              <a:buAutoNum type="arabicPeriod"/>
            </a:pPr>
            <a:r>
              <a:rPr lang="en-US" sz="1900" dirty="0"/>
              <a:t>The ILC Collaboration, </a:t>
            </a:r>
            <a:r>
              <a:rPr lang="en-US" sz="1900" i="1" dirty="0"/>
              <a:t>International Linear Collider Reference Design Report 2007,</a:t>
            </a:r>
            <a:r>
              <a:rPr lang="en-US" sz="1900" dirty="0"/>
              <a:t> ILC-REPORT-2007-001, </a:t>
            </a:r>
            <a:r>
              <a:rPr lang="en-US" sz="1900" i="1" u="sng" dirty="0"/>
              <a:t>http://ilcdoc.linearcollider.org/record/6321/files/ILC_RDR-August2007.pdf</a:t>
            </a:r>
            <a:r>
              <a:rPr lang="en-US" sz="1900" dirty="0"/>
              <a:t>.</a:t>
            </a:r>
            <a:endParaRPr lang="en-US" sz="1900" i="1" dirty="0"/>
          </a:p>
          <a:p>
            <a:pPr marL="483219" indent="-483219" eaLnBrk="1" hangingPunct="1">
              <a:buFontTx/>
              <a:buAutoNum type="arabicPeriod"/>
            </a:pPr>
            <a:r>
              <a:rPr lang="en-US" sz="1900" dirty="0"/>
              <a:t>S. Y. Lee, </a:t>
            </a:r>
            <a:r>
              <a:rPr lang="en-US" sz="1900" i="1" dirty="0"/>
              <a:t>Accelerator Physics, 2</a:t>
            </a:r>
            <a:r>
              <a:rPr lang="en-US" sz="1900" i="1" baseline="30000" dirty="0"/>
              <a:t>nd</a:t>
            </a:r>
            <a:r>
              <a:rPr lang="en-US" sz="1900" i="1" dirty="0"/>
              <a:t> Ed., (World Scientific, 2004)</a:t>
            </a:r>
            <a:r>
              <a:rPr lang="en-US" sz="1900" dirty="0"/>
              <a:t>.</a:t>
            </a:r>
          </a:p>
          <a:p>
            <a:pPr marL="483219" indent="-483219" eaLnBrk="1" hangingPunct="1">
              <a:buFontTx/>
              <a:buAutoNum type="arabicPeriod"/>
            </a:pPr>
            <a:r>
              <a:rPr lang="en-US" sz="1900" dirty="0"/>
              <a:t>J. R. Rees, </a:t>
            </a:r>
            <a:r>
              <a:rPr lang="en-US" sz="1900" i="1" dirty="0" err="1"/>
              <a:t>Symplecticity</a:t>
            </a:r>
            <a:r>
              <a:rPr lang="en-US" sz="1900" i="1" dirty="0"/>
              <a:t> in Beam Dynamics: An Introduction</a:t>
            </a:r>
            <a:r>
              <a:rPr lang="en-US" sz="1900" dirty="0"/>
              <a:t>, SLAC-PUB-9939, 2003.</a:t>
            </a:r>
            <a:endParaRPr lang="en-US" sz="1900" i="1" dirty="0"/>
          </a:p>
          <a:p>
            <a:pPr marL="483219" indent="-483219" eaLnBrk="1" hangingPunct="1">
              <a:buFontTx/>
              <a:buAutoNum type="arabicPeriod"/>
            </a:pPr>
            <a:r>
              <a:rPr lang="en-US" sz="1900" dirty="0"/>
              <a:t>K. </a:t>
            </a:r>
            <a:r>
              <a:rPr lang="en-US" sz="1900" dirty="0" err="1"/>
              <a:t>Wille</a:t>
            </a:r>
            <a:r>
              <a:rPr lang="en-US" sz="1900" dirty="0"/>
              <a:t>, </a:t>
            </a:r>
            <a:r>
              <a:rPr lang="en-US" sz="1900" i="1" dirty="0"/>
              <a:t>The Physics of Particle Accelerators – an introduction,</a:t>
            </a:r>
            <a:r>
              <a:rPr lang="en-US" sz="1900" dirty="0"/>
              <a:t> translated by J. </a:t>
            </a:r>
            <a:r>
              <a:rPr lang="en-US" sz="1900" dirty="0" err="1"/>
              <a:t>McFall</a:t>
            </a:r>
            <a:r>
              <a:rPr lang="en-US" sz="1900" dirty="0"/>
              <a:t>, (Oxford University Press, 2000).</a:t>
            </a:r>
          </a:p>
          <a:p>
            <a:pPr marL="483219" indent="-483219" eaLnBrk="1" hangingPunct="1">
              <a:buFontTx/>
              <a:buAutoNum type="arabicPeriod"/>
            </a:pPr>
            <a:r>
              <a:rPr lang="en-US" sz="1900" dirty="0"/>
              <a:t>S. </a:t>
            </a:r>
            <a:r>
              <a:rPr lang="en-US" sz="1900" dirty="0" err="1"/>
              <a:t>Guiducci</a:t>
            </a:r>
            <a:r>
              <a:rPr lang="en-US" sz="1900" dirty="0"/>
              <a:t> &amp; A. </a:t>
            </a:r>
            <a:r>
              <a:rPr lang="en-US" sz="1900" dirty="0" err="1"/>
              <a:t>Wolski</a:t>
            </a:r>
            <a:r>
              <a:rPr lang="en-US" sz="1900" dirty="0"/>
              <a:t>, Lectures from 1</a:t>
            </a:r>
            <a:r>
              <a:rPr lang="en-US" sz="1900" baseline="30000" dirty="0"/>
              <a:t>st</a:t>
            </a:r>
            <a:r>
              <a:rPr lang="en-US" sz="1900" dirty="0"/>
              <a:t> International </a:t>
            </a:r>
            <a:r>
              <a:rPr lang="en-US" sz="1900" dirty="0" smtClean="0"/>
              <a:t>Accelerator </a:t>
            </a:r>
            <a:r>
              <a:rPr lang="en-US" sz="1900" dirty="0"/>
              <a:t>School for Linear Colliders, </a:t>
            </a:r>
            <a:r>
              <a:rPr lang="en-US" sz="1900" dirty="0" err="1"/>
              <a:t>Sokendai</a:t>
            </a:r>
            <a:r>
              <a:rPr lang="en-US" sz="1900" dirty="0"/>
              <a:t>, </a:t>
            </a:r>
            <a:r>
              <a:rPr lang="en-US" sz="1900" dirty="0" err="1"/>
              <a:t>Hayama</a:t>
            </a:r>
            <a:r>
              <a:rPr lang="en-US" sz="1900" dirty="0"/>
              <a:t>, Japan, May 2006.</a:t>
            </a:r>
          </a:p>
          <a:p>
            <a:pPr marL="483219" indent="-483219" eaLnBrk="1" hangingPunct="1">
              <a:buFontTx/>
              <a:buAutoNum type="arabicPeriod"/>
            </a:pPr>
            <a:r>
              <a:rPr lang="en-US" sz="1900" dirty="0"/>
              <a:t>A. </a:t>
            </a:r>
            <a:r>
              <a:rPr lang="en-US" sz="1900" dirty="0" err="1"/>
              <a:t>Wolski</a:t>
            </a:r>
            <a:r>
              <a:rPr lang="en-US" sz="1900" dirty="0"/>
              <a:t>, Lectures from 2</a:t>
            </a:r>
            <a:r>
              <a:rPr lang="en-US" sz="1900" baseline="30000" dirty="0"/>
              <a:t>nd</a:t>
            </a:r>
            <a:r>
              <a:rPr lang="en-US" sz="1900" dirty="0"/>
              <a:t> International Accelerator School for Linear Colliders, </a:t>
            </a:r>
            <a:r>
              <a:rPr lang="en-US" sz="1900" dirty="0" err="1"/>
              <a:t>Erice</a:t>
            </a:r>
            <a:r>
              <a:rPr lang="en-US" sz="1900" dirty="0"/>
              <a:t>, Sicily, October 2007.</a:t>
            </a:r>
            <a:r>
              <a:rPr lang="en-US" sz="1900" dirty="0" smtClean="0"/>
              <a:t> </a:t>
            </a:r>
          </a:p>
          <a:p>
            <a:pPr marL="483219" indent="-483219" eaLnBrk="1" hangingPunct="1">
              <a:buFontTx/>
              <a:buAutoNum type="arabicPeriod"/>
            </a:pPr>
            <a:r>
              <a:rPr lang="en-US" sz="1900" dirty="0" smtClean="0"/>
              <a:t>A. </a:t>
            </a:r>
            <a:r>
              <a:rPr lang="en-US" sz="1900" dirty="0" err="1" smtClean="0"/>
              <a:t>Wolski</a:t>
            </a:r>
            <a:r>
              <a:rPr lang="en-US" sz="1900" dirty="0" smtClean="0"/>
              <a:t>, Lectures from 4</a:t>
            </a:r>
            <a:r>
              <a:rPr lang="en-US" sz="1900" baseline="30000" dirty="0" smtClean="0"/>
              <a:t>th</a:t>
            </a:r>
            <a:r>
              <a:rPr lang="en-US" sz="1900" dirty="0" smtClean="0"/>
              <a:t> International Accelerator School for Linear Colliders,</a:t>
            </a:r>
            <a:br>
              <a:rPr lang="en-US" sz="1900" dirty="0" smtClean="0"/>
            </a:br>
            <a:r>
              <a:rPr lang="en-US" sz="1900" dirty="0" smtClean="0"/>
              <a:t>Beijing, China, October 2009.</a:t>
            </a:r>
          </a:p>
          <a:p>
            <a:pPr marL="483219" indent="-483219" eaLnBrk="1" hangingPunct="1">
              <a:buFontTx/>
              <a:buAutoNum type="arabicPeriod"/>
            </a:pPr>
            <a:r>
              <a:rPr lang="en-US" sz="1900" dirty="0"/>
              <a:t>A. </a:t>
            </a:r>
            <a:r>
              <a:rPr lang="en-US" sz="1900" dirty="0" err="1"/>
              <a:t>Wolski</a:t>
            </a:r>
            <a:r>
              <a:rPr lang="en-US" sz="1900" dirty="0"/>
              <a:t>, J. </a:t>
            </a:r>
            <a:r>
              <a:rPr lang="en-US" sz="1900" dirty="0" err="1"/>
              <a:t>Gao</a:t>
            </a:r>
            <a:r>
              <a:rPr lang="en-US" sz="1900" dirty="0"/>
              <a:t>, S. </a:t>
            </a:r>
            <a:r>
              <a:rPr lang="en-US" sz="1900" dirty="0" err="1"/>
              <a:t>Guiducci</a:t>
            </a:r>
            <a:r>
              <a:rPr lang="en-US" sz="1900" dirty="0"/>
              <a:t>, ed., Configuration Studies and Recommendations for the ILC Damping Rings, LBNL-59449 (2006).  Available online at: </a:t>
            </a:r>
            <a:r>
              <a:rPr lang="en-US" sz="1900" dirty="0" err="1"/>
              <a:t>https://wiki.lepp.cornell.edu/ilc/pub/Public/DampingRings/ConfigStudy/DRConfigRecommend.pdf</a:t>
            </a:r>
            <a:r>
              <a:rPr lang="en-US" sz="1900" dirty="0"/>
              <a:t> </a:t>
            </a:r>
            <a:endParaRPr lang="en-US" sz="1900" dirty="0" smtClean="0"/>
          </a:p>
          <a:p>
            <a:pPr marL="483219" indent="-483219" eaLnBrk="1" hangingPunct="1">
              <a:buFontTx/>
              <a:buAutoNum type="arabicPeriod"/>
            </a:pPr>
            <a:r>
              <a:rPr lang="en-US" sz="1900" dirty="0" smtClean="0"/>
              <a:t>Various recent meetings of the ILC and CLIC damping ring design teams.</a:t>
            </a:r>
            <a:endParaRPr lang="en-US" sz="1900"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26770" y="216754"/>
            <a:ext cx="8534400" cy="793293"/>
          </a:xfrm>
        </p:spPr>
        <p:txBody>
          <a:bodyPr/>
          <a:lstStyle/>
          <a:p>
            <a:r>
              <a:rPr lang="en-US" dirty="0" smtClean="0"/>
              <a:t>Bibliography (</a:t>
            </a:r>
            <a:r>
              <a:rPr lang="en-US" dirty="0" err="1" smtClean="0"/>
              <a:t>contd</a:t>
            </a:r>
            <a:r>
              <a:rPr lang="en-US" dirty="0" smtClean="0"/>
              <a:t>)</a:t>
            </a:r>
            <a:endParaRPr lang="en-US" dirty="0"/>
          </a:p>
        </p:txBody>
      </p:sp>
      <p:sp>
        <p:nvSpPr>
          <p:cNvPr id="3" name="Content Placeholder 2"/>
          <p:cNvSpPr>
            <a:spLocks noGrp="1"/>
          </p:cNvSpPr>
          <p:nvPr>
            <p:ph idx="1"/>
          </p:nvPr>
        </p:nvSpPr>
        <p:spPr>
          <a:xfrm>
            <a:off x="240030" y="1145518"/>
            <a:ext cx="9121140" cy="5983427"/>
          </a:xfrm>
        </p:spPr>
        <p:txBody>
          <a:bodyPr>
            <a:noAutofit/>
          </a:bodyPr>
          <a:lstStyle/>
          <a:p>
            <a:r>
              <a:rPr lang="en-US" sz="2100" dirty="0" smtClean="0"/>
              <a:t>Recommended Accelerator Physics Texts:</a:t>
            </a:r>
          </a:p>
          <a:p>
            <a:pPr lvl="1"/>
            <a:r>
              <a:rPr lang="en-US" sz="1900" dirty="0" smtClean="0"/>
              <a:t>H. </a:t>
            </a:r>
            <a:r>
              <a:rPr lang="en-US" sz="1900" dirty="0" err="1" smtClean="0"/>
              <a:t>Wiedemann</a:t>
            </a:r>
            <a:r>
              <a:rPr lang="en-US" sz="1900" dirty="0" smtClean="0"/>
              <a:t>, Particle Accelerator Physics, 3</a:t>
            </a:r>
            <a:r>
              <a:rPr lang="en-US" sz="1900" baseline="30000" dirty="0" smtClean="0"/>
              <a:t>rd</a:t>
            </a:r>
            <a:r>
              <a:rPr lang="en-US" sz="1900" dirty="0" smtClean="0"/>
              <a:t> Edition. (Springer, 2007)</a:t>
            </a:r>
          </a:p>
          <a:p>
            <a:pPr lvl="1"/>
            <a:r>
              <a:rPr lang="en-US" sz="1900" dirty="0" smtClean="0"/>
              <a:t>CAS CERN Accelerator School, 5</a:t>
            </a:r>
            <a:r>
              <a:rPr lang="en-US" sz="1900" baseline="30000" dirty="0" smtClean="0"/>
              <a:t>th</a:t>
            </a:r>
            <a:r>
              <a:rPr lang="en-US" sz="1900" dirty="0" smtClean="0"/>
              <a:t> General Accelerator Physics Course, CERN 94-01, 1994 </a:t>
            </a:r>
            <a:r>
              <a:rPr lang="en-US" sz="1700" dirty="0" smtClean="0">
                <a:hlinkClick r:id="rId3"/>
              </a:rPr>
              <a:t>http://cdsweb.cern.ch/record/235242/files/full_document_V1.pdf</a:t>
            </a:r>
            <a:endParaRPr lang="en-US" sz="1700" dirty="0" smtClean="0"/>
          </a:p>
          <a:p>
            <a:r>
              <a:rPr lang="en-US" sz="2100" dirty="0" smtClean="0"/>
              <a:t>Basic Documentation</a:t>
            </a:r>
          </a:p>
          <a:p>
            <a:pPr lvl="1"/>
            <a:r>
              <a:rPr lang="en-US" sz="1900" dirty="0" smtClean="0"/>
              <a:t>Handbook of Accelerator Physics and Engineering, A. W. Chao, M. </a:t>
            </a:r>
            <a:r>
              <a:rPr lang="en-US" sz="1900" dirty="0" err="1" smtClean="0"/>
              <a:t>Tigner</a:t>
            </a:r>
            <a:r>
              <a:rPr lang="en-US" sz="1900" dirty="0" smtClean="0"/>
              <a:t>, (World Scientific, 1999).</a:t>
            </a:r>
            <a:endParaRPr lang="en-US" sz="1700" dirty="0" smtClean="0"/>
          </a:p>
          <a:p>
            <a:pPr lvl="1"/>
            <a:r>
              <a:rPr lang="en-US" sz="1900" dirty="0" smtClean="0"/>
              <a:t>ILC A Technical Progress Report</a:t>
            </a:r>
            <a:r>
              <a:rPr lang="en-US" sz="1700" dirty="0" smtClean="0">
                <a:hlinkClick r:id="rId4"/>
              </a:rPr>
              <a:t>http://ilcdoc.linearcollider.org/record/32863/files/ilc_interim_report_2011-lores.pdf</a:t>
            </a:r>
            <a:endParaRPr lang="en-US" sz="1900" dirty="0" smtClean="0"/>
          </a:p>
          <a:p>
            <a:pPr lvl="1"/>
            <a:r>
              <a:rPr lang="en-US" sz="1900" dirty="0" smtClean="0"/>
              <a:t>A Multi-</a:t>
            </a:r>
            <a:r>
              <a:rPr lang="en-US" sz="1900" dirty="0" err="1" smtClean="0"/>
              <a:t>TeV</a:t>
            </a:r>
            <a:r>
              <a:rPr lang="en-US" sz="1900" dirty="0" smtClean="0"/>
              <a:t> linear collider based on CLIC technology: CLIC Conceptual Design Report, CERN-2012-007 </a:t>
            </a:r>
            <a:r>
              <a:rPr lang="en-US" sz="1700" dirty="0" smtClean="0">
                <a:hlinkClick r:id="rId5"/>
              </a:rPr>
              <a:t>http://project-clic-cdr.web.cern.ch/project-CLIC-CDR/CDR_Volume1.pdf</a:t>
            </a:r>
            <a:endParaRPr lang="en-US" sz="1700" dirty="0" smtClean="0"/>
          </a:p>
          <a:p>
            <a:pPr lvl="1"/>
            <a:r>
              <a:rPr lang="en-US" sz="1900" dirty="0" smtClean="0"/>
              <a:t>International Linear Collider Technical Design Report, To be published</a:t>
            </a:r>
          </a:p>
        </p:txBody>
      </p:sp>
      <p:sp>
        <p:nvSpPr>
          <p:cNvPr id="4" name="Slide Number Placeholder 3"/>
          <p:cNvSpPr>
            <a:spLocks noGrp="1"/>
          </p:cNvSpPr>
          <p:nvPr>
            <p:ph type="sldNum" sz="quarter" idx="12"/>
          </p:nvPr>
        </p:nvSpPr>
        <p:spPr/>
        <p:txBody>
          <a:bodyPr/>
          <a:lstStyle/>
          <a:p>
            <a:fld id="{6AEB9F76-9530-4300-8742-75C38656C82A}" type="slidenum">
              <a:rPr lang="en-US" smtClean="0"/>
              <a:pPr/>
              <a:t>42</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Date Placeholder 4"/>
          <p:cNvSpPr>
            <a:spLocks noGrp="1"/>
          </p:cNvSpPr>
          <p:nvPr>
            <p:ph type="dt" sz="quarter" idx="10"/>
          </p:nvPr>
        </p:nvSpPr>
        <p:spPr>
          <a:noFill/>
        </p:spPr>
        <p:txBody>
          <a:bodyPr/>
          <a:lstStyle/>
          <a:p>
            <a:r>
              <a:rPr lang="en-US" smtClean="0"/>
              <a:t>October 31, 2010</a:t>
            </a:r>
            <a:endParaRPr lang="en-US"/>
          </a:p>
        </p:txBody>
      </p:sp>
      <p:sp>
        <p:nvSpPr>
          <p:cNvPr id="21507"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21508" name="Slide Number Placeholder 6"/>
          <p:cNvSpPr>
            <a:spLocks noGrp="1"/>
          </p:cNvSpPr>
          <p:nvPr>
            <p:ph type="sldNum" sz="quarter" idx="12"/>
          </p:nvPr>
        </p:nvSpPr>
        <p:spPr>
          <a:noFill/>
        </p:spPr>
        <p:txBody>
          <a:bodyPr/>
          <a:lstStyle/>
          <a:p>
            <a:fld id="{B27FF6E4-4578-0641-9440-F51255CB2D04}" type="slidenum">
              <a:rPr lang="en-US" smtClean="0"/>
              <a:pPr/>
              <a:t>5</a:t>
            </a:fld>
            <a:endParaRPr lang="en-US" smtClean="0"/>
          </a:p>
        </p:txBody>
      </p:sp>
      <p:sp>
        <p:nvSpPr>
          <p:cNvPr id="21509" name="Rectangle 2"/>
          <p:cNvSpPr>
            <a:spLocks noGrp="1" noChangeArrowheads="1"/>
          </p:cNvSpPr>
          <p:nvPr>
            <p:ph type="title"/>
          </p:nvPr>
        </p:nvSpPr>
        <p:spPr/>
        <p:txBody>
          <a:bodyPr/>
          <a:lstStyle/>
          <a:p>
            <a:pPr eaLnBrk="1" hangingPunct="1"/>
            <a:r>
              <a:rPr lang="en-US" sz="3000" dirty="0"/>
              <a:t>The ILC Reference Design</a:t>
            </a:r>
          </a:p>
        </p:txBody>
      </p:sp>
      <p:sp>
        <p:nvSpPr>
          <p:cNvPr id="21510" name="Rectangle 4"/>
          <p:cNvSpPr>
            <a:spLocks noGrp="1" noChangeArrowheads="1"/>
          </p:cNvSpPr>
          <p:nvPr>
            <p:ph type="body" sz="half" idx="2"/>
          </p:nvPr>
        </p:nvSpPr>
        <p:spPr>
          <a:xfrm>
            <a:off x="0" y="894080"/>
            <a:ext cx="5120640" cy="2628053"/>
          </a:xfrm>
        </p:spPr>
        <p:txBody>
          <a:bodyPr/>
          <a:lstStyle/>
          <a:p>
            <a:pPr eaLnBrk="1" hangingPunct="1">
              <a:lnSpc>
                <a:spcPct val="80000"/>
              </a:lnSpc>
            </a:pPr>
            <a:r>
              <a:rPr lang="en-US" sz="1700" dirty="0"/>
              <a:t>Machine Configuration</a:t>
            </a:r>
          </a:p>
          <a:p>
            <a:pPr lvl="1" eaLnBrk="1" hangingPunct="1">
              <a:lnSpc>
                <a:spcPct val="80000"/>
              </a:lnSpc>
            </a:pPr>
            <a:r>
              <a:rPr lang="en-US" sz="1500" dirty="0"/>
              <a:t>Helical </a:t>
            </a:r>
            <a:r>
              <a:rPr lang="en-US" sz="1500" dirty="0" err="1"/>
              <a:t>Undulator</a:t>
            </a:r>
            <a:r>
              <a:rPr lang="en-US" sz="1500" dirty="0"/>
              <a:t> polarized </a:t>
            </a:r>
            <a:r>
              <a:rPr lang="en-US" sz="1500" dirty="0" err="1"/>
              <a:t>e</a:t>
            </a:r>
            <a:r>
              <a:rPr lang="en-US" sz="1500" baseline="30000" dirty="0"/>
              <a:t>+</a:t>
            </a:r>
            <a:r>
              <a:rPr lang="en-US" sz="1500" dirty="0"/>
              <a:t> source</a:t>
            </a:r>
          </a:p>
          <a:p>
            <a:pPr lvl="1" eaLnBrk="1" hangingPunct="1">
              <a:lnSpc>
                <a:spcPct val="80000"/>
              </a:lnSpc>
            </a:pPr>
            <a:r>
              <a:rPr lang="en-US" sz="1500" dirty="0"/>
              <a:t>Two </a:t>
            </a:r>
            <a:r>
              <a:rPr lang="en-US" sz="1500" dirty="0" smtClean="0"/>
              <a:t>~6.5 </a:t>
            </a:r>
            <a:r>
              <a:rPr lang="en-US" sz="1500" dirty="0"/>
              <a:t>km damping rings in </a:t>
            </a:r>
            <a:r>
              <a:rPr lang="en-US" sz="1500" dirty="0">
                <a:solidFill>
                  <a:srgbClr val="3333CC"/>
                </a:solidFill>
              </a:rPr>
              <a:t>a</a:t>
            </a:r>
            <a:r>
              <a:rPr lang="en-US" sz="1500" dirty="0"/>
              <a:t> central complex</a:t>
            </a:r>
          </a:p>
          <a:p>
            <a:pPr lvl="1" eaLnBrk="1" hangingPunct="1">
              <a:lnSpc>
                <a:spcPct val="80000"/>
              </a:lnSpc>
            </a:pPr>
            <a:r>
              <a:rPr lang="en-US" sz="1500" dirty="0"/>
              <a:t>RTML running length of </a:t>
            </a:r>
            <a:r>
              <a:rPr lang="en-US" sz="1500" dirty="0" err="1"/>
              <a:t>linac</a:t>
            </a:r>
            <a:r>
              <a:rPr lang="en-US" sz="1500" dirty="0"/>
              <a:t> </a:t>
            </a:r>
          </a:p>
          <a:p>
            <a:pPr lvl="1" eaLnBrk="1" hangingPunct="1">
              <a:lnSpc>
                <a:spcPct val="80000"/>
              </a:lnSpc>
            </a:pPr>
            <a:r>
              <a:rPr lang="en-US" sz="1500" dirty="0"/>
              <a:t>2 </a:t>
            </a:r>
            <a:r>
              <a:rPr lang="en-US" sz="1500" dirty="0">
                <a:ea typeface="Times New Roman" charset="0"/>
                <a:cs typeface="Times New Roman" charset="0"/>
              </a:rPr>
              <a:t>×</a:t>
            </a:r>
            <a:r>
              <a:rPr lang="en-US" sz="1500" dirty="0"/>
              <a:t>11.2 km Main </a:t>
            </a:r>
            <a:r>
              <a:rPr lang="en-US" sz="1500" dirty="0" err="1"/>
              <a:t>Linac</a:t>
            </a:r>
            <a:endParaRPr lang="en-US" sz="1500" dirty="0"/>
          </a:p>
          <a:p>
            <a:pPr lvl="1" eaLnBrk="1" hangingPunct="1">
              <a:lnSpc>
                <a:spcPct val="80000"/>
              </a:lnSpc>
            </a:pPr>
            <a:r>
              <a:rPr lang="en-US" sz="1500" dirty="0"/>
              <a:t>Single Beam Delivery System</a:t>
            </a:r>
          </a:p>
          <a:p>
            <a:pPr lvl="1" eaLnBrk="1" hangingPunct="1">
              <a:lnSpc>
                <a:spcPct val="80000"/>
              </a:lnSpc>
            </a:pPr>
            <a:r>
              <a:rPr lang="en-US" sz="1500" dirty="0"/>
              <a:t>2 Detectors in Push-Pull Configuration</a:t>
            </a:r>
          </a:p>
          <a:p>
            <a:pPr lvl="1" eaLnBrk="1" hangingPunct="1">
              <a:lnSpc>
                <a:spcPct val="80000"/>
              </a:lnSpc>
            </a:pPr>
            <a:endParaRPr lang="en-US" sz="1500" dirty="0"/>
          </a:p>
        </p:txBody>
      </p:sp>
      <p:grpSp>
        <p:nvGrpSpPr>
          <p:cNvPr id="2" name="Group 8"/>
          <p:cNvGrpSpPr>
            <a:grpSpLocks/>
          </p:cNvGrpSpPr>
          <p:nvPr/>
        </p:nvGrpSpPr>
        <p:grpSpPr bwMode="auto">
          <a:xfrm>
            <a:off x="80010" y="3738880"/>
            <a:ext cx="9441180" cy="3332480"/>
            <a:chOff x="0" y="2033"/>
            <a:chExt cx="5760" cy="2095"/>
          </a:xfrm>
        </p:grpSpPr>
        <p:pic>
          <p:nvPicPr>
            <p:cNvPr id="21518" name="Picture 5" descr="OT0052H"/>
            <p:cNvPicPr>
              <a:picLocks noChangeAspect="1" noChangeArrowheads="1"/>
            </p:cNvPicPr>
            <p:nvPr/>
          </p:nvPicPr>
          <p:blipFill>
            <a:blip r:embed="rId3"/>
            <a:srcRect t="6583" b="9416"/>
            <a:stretch>
              <a:fillRect/>
            </a:stretch>
          </p:blipFill>
          <p:spPr bwMode="auto">
            <a:xfrm>
              <a:off x="0" y="2033"/>
              <a:ext cx="5760" cy="2095"/>
            </a:xfrm>
            <a:prstGeom prst="rect">
              <a:avLst/>
            </a:prstGeom>
            <a:noFill/>
            <a:ln w="9525">
              <a:noFill/>
              <a:miter lim="800000"/>
              <a:headEnd/>
              <a:tailEnd/>
            </a:ln>
          </p:spPr>
        </p:pic>
        <p:sp>
          <p:nvSpPr>
            <p:cNvPr id="21519" name="Text Box 6"/>
            <p:cNvSpPr txBox="1">
              <a:spLocks noChangeArrowheads="1"/>
            </p:cNvSpPr>
            <p:nvPr/>
          </p:nvSpPr>
          <p:spPr bwMode="auto">
            <a:xfrm>
              <a:off x="240" y="3379"/>
              <a:ext cx="1059" cy="310"/>
            </a:xfrm>
            <a:prstGeom prst="rect">
              <a:avLst/>
            </a:prstGeom>
            <a:noFill/>
            <a:ln w="9525">
              <a:noFill/>
              <a:miter lim="800000"/>
              <a:headEnd/>
              <a:tailEnd/>
            </a:ln>
          </p:spPr>
          <p:txBody>
            <a:bodyPr wrap="square">
              <a:prstTxWarp prst="textNoShape">
                <a:avLst/>
              </a:prstTxWarp>
              <a:spAutoFit/>
            </a:bodyPr>
            <a:lstStyle/>
            <a:p>
              <a:pPr algn="l"/>
              <a:r>
                <a:rPr lang="en-US" sz="1300" b="1" dirty="0">
                  <a:solidFill>
                    <a:srgbClr val="1C1C1C"/>
                  </a:solidFill>
                </a:rPr>
                <a:t>Bunch Compressors</a:t>
              </a:r>
            </a:p>
          </p:txBody>
        </p:sp>
        <p:sp>
          <p:nvSpPr>
            <p:cNvPr id="21520" name="Line 7"/>
            <p:cNvSpPr>
              <a:spLocks noChangeShapeType="1"/>
            </p:cNvSpPr>
            <p:nvPr/>
          </p:nvSpPr>
          <p:spPr bwMode="auto">
            <a:xfrm flipH="1" flipV="1">
              <a:off x="624" y="3120"/>
              <a:ext cx="48" cy="288"/>
            </a:xfrm>
            <a:prstGeom prst="line">
              <a:avLst/>
            </a:prstGeom>
            <a:noFill/>
            <a:ln w="12700">
              <a:solidFill>
                <a:schemeClr val="tx1"/>
              </a:solidFill>
              <a:prstDash val="sysDot"/>
              <a:round/>
              <a:headEnd/>
              <a:tailEnd type="arrow" w="lg" len="sm"/>
            </a:ln>
          </p:spPr>
          <p:txBody>
            <a:bodyPr>
              <a:prstTxWarp prst="textNoShape">
                <a:avLst/>
              </a:prstTxWarp>
            </a:bodyPr>
            <a:lstStyle/>
            <a:p>
              <a:endParaRPr lang="en-US"/>
            </a:p>
          </p:txBody>
        </p:sp>
      </p:grpSp>
      <p:pic>
        <p:nvPicPr>
          <p:cNvPr id="21512" name="Picture 9"/>
          <p:cNvPicPr>
            <a:picLocks noChangeAspect="1" noChangeArrowheads="1"/>
          </p:cNvPicPr>
          <p:nvPr/>
        </p:nvPicPr>
        <p:blipFill>
          <a:blip r:embed="rId4"/>
          <a:srcRect/>
          <a:stretch>
            <a:fillRect/>
          </a:stretch>
        </p:blipFill>
        <p:spPr bwMode="auto">
          <a:xfrm>
            <a:off x="5244036" y="613766"/>
            <a:ext cx="4357164" cy="3206397"/>
          </a:xfrm>
          <a:prstGeom prst="rect">
            <a:avLst/>
          </a:prstGeom>
          <a:noFill/>
          <a:ln w="9525">
            <a:noFill/>
            <a:miter lim="800000"/>
            <a:headEnd/>
            <a:tailEnd/>
          </a:ln>
        </p:spPr>
      </p:pic>
      <p:sp>
        <p:nvSpPr>
          <p:cNvPr id="21513" name="Line 10"/>
          <p:cNvSpPr>
            <a:spLocks noChangeShapeType="1"/>
          </p:cNvSpPr>
          <p:nvPr/>
        </p:nvSpPr>
        <p:spPr bwMode="auto">
          <a:xfrm>
            <a:off x="268368" y="6421120"/>
            <a:ext cx="9176146" cy="0"/>
          </a:xfrm>
          <a:prstGeom prst="line">
            <a:avLst/>
          </a:prstGeom>
          <a:noFill/>
          <a:ln w="19050">
            <a:solidFill>
              <a:srgbClr val="4D4D4D"/>
            </a:solidFill>
            <a:round/>
            <a:headEnd/>
            <a:tailEnd/>
          </a:ln>
        </p:spPr>
        <p:txBody>
          <a:bodyPr lIns="96644" tIns="48322" rIns="96644" bIns="48322">
            <a:prstTxWarp prst="textNoShape">
              <a:avLst/>
            </a:prstTxWarp>
          </a:bodyPr>
          <a:lstStyle/>
          <a:p>
            <a:endParaRPr lang="en-US"/>
          </a:p>
        </p:txBody>
      </p:sp>
      <p:sp>
        <p:nvSpPr>
          <p:cNvPr id="21514" name="Line 11"/>
          <p:cNvSpPr>
            <a:spLocks noChangeShapeType="1"/>
          </p:cNvSpPr>
          <p:nvPr/>
        </p:nvSpPr>
        <p:spPr bwMode="auto">
          <a:xfrm>
            <a:off x="268367" y="6289040"/>
            <a:ext cx="0" cy="243840"/>
          </a:xfrm>
          <a:prstGeom prst="line">
            <a:avLst/>
          </a:prstGeom>
          <a:noFill/>
          <a:ln w="19050">
            <a:solidFill>
              <a:srgbClr val="4D4D4D"/>
            </a:solidFill>
            <a:round/>
            <a:headEnd/>
            <a:tailEnd/>
          </a:ln>
        </p:spPr>
        <p:txBody>
          <a:bodyPr lIns="96644" tIns="48322" rIns="96644" bIns="48322">
            <a:prstTxWarp prst="textNoShape">
              <a:avLst/>
            </a:prstTxWarp>
          </a:bodyPr>
          <a:lstStyle/>
          <a:p>
            <a:endParaRPr lang="en-US"/>
          </a:p>
        </p:txBody>
      </p:sp>
      <p:sp>
        <p:nvSpPr>
          <p:cNvPr id="21515" name="Line 12"/>
          <p:cNvSpPr>
            <a:spLocks noChangeShapeType="1"/>
          </p:cNvSpPr>
          <p:nvPr/>
        </p:nvSpPr>
        <p:spPr bwMode="auto">
          <a:xfrm>
            <a:off x="9441180" y="6289040"/>
            <a:ext cx="0" cy="243840"/>
          </a:xfrm>
          <a:prstGeom prst="line">
            <a:avLst/>
          </a:prstGeom>
          <a:noFill/>
          <a:ln w="19050">
            <a:solidFill>
              <a:srgbClr val="4D4D4D"/>
            </a:solidFill>
            <a:round/>
            <a:headEnd/>
            <a:tailEnd/>
          </a:ln>
        </p:spPr>
        <p:txBody>
          <a:bodyPr lIns="96644" tIns="48322" rIns="96644" bIns="48322">
            <a:prstTxWarp prst="textNoShape">
              <a:avLst/>
            </a:prstTxWarp>
          </a:bodyPr>
          <a:lstStyle/>
          <a:p>
            <a:endParaRPr lang="en-US"/>
          </a:p>
        </p:txBody>
      </p:sp>
      <p:sp>
        <p:nvSpPr>
          <p:cNvPr id="21516" name="Text Box 13"/>
          <p:cNvSpPr txBox="1">
            <a:spLocks noChangeArrowheads="1"/>
          </p:cNvSpPr>
          <p:nvPr/>
        </p:nvSpPr>
        <p:spPr bwMode="auto">
          <a:xfrm>
            <a:off x="4623912" y="6290736"/>
            <a:ext cx="765272" cy="297661"/>
          </a:xfrm>
          <a:prstGeom prst="rect">
            <a:avLst/>
          </a:prstGeom>
          <a:solidFill>
            <a:schemeClr val="bg1"/>
          </a:solidFill>
          <a:ln w="9525">
            <a:noFill/>
            <a:miter lim="800000"/>
            <a:headEnd/>
            <a:tailEnd/>
          </a:ln>
        </p:spPr>
        <p:txBody>
          <a:bodyPr wrap="none" lIns="96644" tIns="48322" rIns="96644" bIns="48322">
            <a:prstTxWarp prst="textNoShape">
              <a:avLst/>
            </a:prstTxWarp>
            <a:spAutoFit/>
          </a:bodyPr>
          <a:lstStyle/>
          <a:p>
            <a:pPr algn="l"/>
            <a:r>
              <a:rPr lang="en-US" sz="1300" b="1" dirty="0">
                <a:solidFill>
                  <a:srgbClr val="111111"/>
                </a:solidFill>
              </a:rPr>
              <a:t>~31 km</a:t>
            </a:r>
          </a:p>
        </p:txBody>
      </p:sp>
      <p:sp>
        <p:nvSpPr>
          <p:cNvPr id="21517" name="Text Box 14"/>
          <p:cNvSpPr txBox="1">
            <a:spLocks noChangeArrowheads="1"/>
          </p:cNvSpPr>
          <p:nvPr/>
        </p:nvSpPr>
        <p:spPr bwMode="auto">
          <a:xfrm>
            <a:off x="5982416" y="5477936"/>
            <a:ext cx="2930706" cy="297643"/>
          </a:xfrm>
          <a:prstGeom prst="rect">
            <a:avLst/>
          </a:prstGeom>
          <a:solidFill>
            <a:schemeClr val="bg1"/>
          </a:solidFill>
          <a:ln w="9525">
            <a:noFill/>
            <a:miter lim="800000"/>
            <a:headEnd/>
            <a:tailEnd/>
          </a:ln>
        </p:spPr>
        <p:txBody>
          <a:bodyPr wrap="none" lIns="96644" tIns="48322" rIns="96644" bIns="48322">
            <a:prstTxWarp prst="textNoShape">
              <a:avLst/>
            </a:prstTxWarp>
            <a:spAutoFit/>
          </a:bodyPr>
          <a:lstStyle/>
          <a:p>
            <a:pPr algn="l"/>
            <a:r>
              <a:rPr lang="en-US" sz="1300" b="1" dirty="0">
                <a:solidFill>
                  <a:srgbClr val="111111"/>
                </a:solidFill>
              </a:rPr>
              <a:t>~8K cavities/</a:t>
            </a:r>
            <a:r>
              <a:rPr lang="en-US" sz="1300" b="1" dirty="0" err="1">
                <a:solidFill>
                  <a:srgbClr val="111111"/>
                </a:solidFill>
              </a:rPr>
              <a:t>linac</a:t>
            </a:r>
            <a:r>
              <a:rPr lang="en-US" sz="1300" b="1" dirty="0">
                <a:solidFill>
                  <a:srgbClr val="111111"/>
                </a:solidFill>
              </a:rPr>
              <a:t> operating @ 2°K</a:t>
            </a:r>
          </a:p>
        </p:txBody>
      </p:sp>
      <p:sp>
        <p:nvSpPr>
          <p:cNvPr id="21" name="TextBox 20"/>
          <p:cNvSpPr txBox="1">
            <a:spLocks/>
          </p:cNvSpPr>
          <p:nvPr/>
        </p:nvSpPr>
        <p:spPr>
          <a:xfrm>
            <a:off x="8623531" y="2380580"/>
            <a:ext cx="332068" cy="153329"/>
          </a:xfrm>
          <a:prstGeom prst="rect">
            <a:avLst/>
          </a:prstGeom>
          <a:solidFill>
            <a:schemeClr val="bg1"/>
          </a:solidFill>
        </p:spPr>
        <p:txBody>
          <a:bodyPr wrap="square" rtlCol="0">
            <a:spAutoFit/>
          </a:bodyPr>
          <a:lstStyle/>
          <a:p>
            <a:endParaRPr lang="en-US" sz="1000" dirty="0">
              <a:solidFill>
                <a:srgbClr val="FF0000"/>
              </a:solidFill>
              <a:latin typeface="Times New Roman"/>
              <a:cs typeface="Times New Roma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Date Placeholder 4"/>
          <p:cNvSpPr>
            <a:spLocks noGrp="1"/>
          </p:cNvSpPr>
          <p:nvPr>
            <p:ph type="dt" sz="quarter" idx="10"/>
          </p:nvPr>
        </p:nvSpPr>
        <p:spPr>
          <a:noFill/>
        </p:spPr>
        <p:txBody>
          <a:bodyPr/>
          <a:lstStyle/>
          <a:p>
            <a:r>
              <a:rPr lang="en-US" smtClean="0"/>
              <a:t>October 31, 2010</a:t>
            </a:r>
            <a:endParaRPr lang="en-US"/>
          </a:p>
        </p:txBody>
      </p:sp>
      <p:sp>
        <p:nvSpPr>
          <p:cNvPr id="24579"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24580" name="Slide Number Placeholder 6"/>
          <p:cNvSpPr>
            <a:spLocks noGrp="1"/>
          </p:cNvSpPr>
          <p:nvPr>
            <p:ph type="sldNum" sz="quarter" idx="12"/>
          </p:nvPr>
        </p:nvSpPr>
        <p:spPr>
          <a:noFill/>
        </p:spPr>
        <p:txBody>
          <a:bodyPr/>
          <a:lstStyle/>
          <a:p>
            <a:fld id="{28BB09C1-40AC-2E4F-A23F-ABF9B3DD2819}" type="slidenum">
              <a:rPr lang="en-US" smtClean="0"/>
              <a:pPr/>
              <a:t>6</a:t>
            </a:fld>
            <a:endParaRPr lang="en-US" smtClean="0"/>
          </a:p>
        </p:txBody>
      </p:sp>
      <p:sp>
        <p:nvSpPr>
          <p:cNvPr id="24581" name="Rectangle 2"/>
          <p:cNvSpPr>
            <a:spLocks noGrp="1" noChangeArrowheads="1"/>
          </p:cNvSpPr>
          <p:nvPr>
            <p:ph type="title"/>
          </p:nvPr>
        </p:nvSpPr>
        <p:spPr/>
        <p:txBody>
          <a:bodyPr/>
          <a:lstStyle/>
          <a:p>
            <a:pPr eaLnBrk="1" hangingPunct="1"/>
            <a:r>
              <a:rPr lang="en-US"/>
              <a:t>DR Reference Design Parameters</a:t>
            </a:r>
          </a:p>
        </p:txBody>
      </p:sp>
      <p:graphicFrame>
        <p:nvGraphicFramePr>
          <p:cNvPr id="548084" name="Group 244"/>
          <p:cNvGraphicFramePr>
            <a:graphicFrameLocks noGrp="1"/>
          </p:cNvGraphicFramePr>
          <p:nvPr>
            <p:ph sz="half" idx="2"/>
          </p:nvPr>
        </p:nvGraphicFramePr>
        <p:xfrm>
          <a:off x="4357211" y="851748"/>
          <a:ext cx="5200650" cy="5999684"/>
        </p:xfrm>
        <a:graphic>
          <a:graphicData uri="http://schemas.openxmlformats.org/drawingml/2006/table">
            <a:tbl>
              <a:tblPr/>
              <a:tblGrid>
                <a:gridCol w="3120390"/>
                <a:gridCol w="698421"/>
                <a:gridCol w="1381839"/>
              </a:tblGrid>
              <a:tr h="25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dirty="0">
                          <a:ln>
                            <a:noFill/>
                          </a:ln>
                          <a:solidFill>
                            <a:schemeClr val="tx1"/>
                          </a:solidFill>
                          <a:effectLst/>
                          <a:latin typeface="Arial" charset="0"/>
                        </a:rPr>
                        <a:t>Parameter</a:t>
                      </a:r>
                    </a:p>
                  </a:txBody>
                  <a:tcPr marL="96012" marR="96012" marT="39014"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a:ln>
                            <a:noFill/>
                          </a:ln>
                          <a:solidFill>
                            <a:schemeClr val="tx1"/>
                          </a:solidFill>
                          <a:effectLst/>
                          <a:latin typeface="Arial" charset="0"/>
                        </a:rPr>
                        <a:t>Units</a:t>
                      </a:r>
                    </a:p>
                  </a:txBody>
                  <a:tcPr marL="96012" marR="96012" marT="39014"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1" i="0" u="none" strike="noStrike" cap="none" normalizeH="0" baseline="0">
                          <a:ln>
                            <a:noFill/>
                          </a:ln>
                          <a:solidFill>
                            <a:schemeClr val="tx1"/>
                          </a:solidFill>
                          <a:effectLst/>
                          <a:latin typeface="Arial" charset="0"/>
                        </a:rPr>
                        <a:t>Value</a:t>
                      </a:r>
                    </a:p>
                  </a:txBody>
                  <a:tcPr marL="96012" marR="96012" marT="39014"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Energy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GeV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5.0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Circumference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km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6.695</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Nominal # of bunches &amp; particles/bunch</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2625@2.0</a:t>
                      </a:r>
                      <a:r>
                        <a:rPr kumimoji="0" lang="en-US" sz="1100" b="0" i="0" u="none" strike="noStrike" cap="none" normalizeH="0" baseline="0">
                          <a:ln>
                            <a:noFill/>
                          </a:ln>
                          <a:solidFill>
                            <a:schemeClr val="tx1"/>
                          </a:solidFill>
                          <a:effectLst/>
                          <a:latin typeface="Arial" charset="0"/>
                          <a:ea typeface="Arial" charset="0"/>
                          <a:cs typeface="Arial" charset="0"/>
                        </a:rPr>
                        <a:t>×10</a:t>
                      </a:r>
                      <a:r>
                        <a:rPr kumimoji="0" lang="en-US" sz="1100" b="0" i="0" u="none" strike="noStrike" cap="none" normalizeH="0" baseline="3000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Maximum # of bunches &amp; particles/bunch</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5534@1.0</a:t>
                      </a:r>
                      <a:r>
                        <a:rPr kumimoji="0" lang="en-US" sz="1100" b="0" i="0" u="none" strike="noStrike" cap="none" normalizeH="0" baseline="0">
                          <a:ln>
                            <a:noFill/>
                          </a:ln>
                          <a:solidFill>
                            <a:schemeClr val="tx1"/>
                          </a:solidFill>
                          <a:effectLst/>
                          <a:latin typeface="Arial" charset="0"/>
                          <a:ea typeface="Arial" charset="0"/>
                          <a:cs typeface="Arial" charset="0"/>
                        </a:rPr>
                        <a:t>×10</a:t>
                      </a:r>
                      <a:r>
                        <a:rPr kumimoji="0" lang="en-US" sz="1100" b="0" i="0" u="none" strike="noStrike" cap="none" normalizeH="0" baseline="30000">
                          <a:ln>
                            <a:noFill/>
                          </a:ln>
                          <a:solidFill>
                            <a:schemeClr val="tx1"/>
                          </a:solidFill>
                          <a:effectLst/>
                          <a:latin typeface="Arial" charset="0"/>
                          <a:ea typeface="Arial" charset="0"/>
                          <a:cs typeface="Arial" charset="0"/>
                        </a:rPr>
                        <a:t>10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Average current</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A</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0.4</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Energy loss per turn</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MeV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8.7</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Beam power</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MW</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3.5</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Nominal bunch current</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mA</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0.14</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RF Frequency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MHz</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650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Total RF voltage</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MV</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24</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6585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RF bucket height</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1.5</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Injected betatron amplitude, A</a:t>
                      </a:r>
                      <a:r>
                        <a:rPr kumimoji="0" lang="en-US" sz="1100" b="0" i="0" u="none" strike="noStrike" cap="none" normalizeH="0" baseline="-25000">
                          <a:ln>
                            <a:noFill/>
                          </a:ln>
                          <a:solidFill>
                            <a:schemeClr val="tx1"/>
                          </a:solidFill>
                          <a:effectLst/>
                          <a:latin typeface="Arial" charset="0"/>
                        </a:rPr>
                        <a:t>x</a:t>
                      </a:r>
                      <a:r>
                        <a:rPr kumimoji="0" lang="en-US" sz="1100" b="0" i="0" u="none" strike="noStrike" cap="none" normalizeH="0" baseline="0">
                          <a:ln>
                            <a:noFill/>
                          </a:ln>
                          <a:solidFill>
                            <a:schemeClr val="tx1"/>
                          </a:solidFill>
                          <a:effectLst/>
                          <a:latin typeface="Arial" charset="0"/>
                        </a:rPr>
                        <a:t>+ A</a:t>
                      </a:r>
                      <a:r>
                        <a:rPr kumimoji="0" lang="en-US" sz="1100" b="0" i="0" u="none" strike="noStrike" cap="none" normalizeH="0" baseline="-25000">
                          <a:ln>
                            <a:noFill/>
                          </a:ln>
                          <a:solidFill>
                            <a:schemeClr val="tx1"/>
                          </a:solidFill>
                          <a:effectLst/>
                          <a:latin typeface="Arial" charset="0"/>
                        </a:rPr>
                        <a:t>y</a:t>
                      </a:r>
                      <a:r>
                        <a:rPr kumimoji="0" lang="en-US" sz="1100" b="0" i="0" u="none" strike="noStrike" cap="none" normalizeH="0" baseline="0">
                          <a:ln>
                            <a:noFill/>
                          </a:ln>
                          <a:solidFill>
                            <a:schemeClr val="tx1"/>
                          </a:solidFill>
                          <a:effectLst/>
                          <a:latin typeface="Arial" charset="0"/>
                        </a:rPr>
                        <a:t> </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a:t>
                      </a:r>
                      <a:r>
                        <a:rPr kumimoji="0" lang="en-US" sz="1100" b="1" i="0" u="none" strike="noStrike" cap="none" normalizeH="0" baseline="0">
                          <a:ln>
                            <a:noFill/>
                          </a:ln>
                          <a:solidFill>
                            <a:schemeClr val="tx1"/>
                          </a:solidFill>
                          <a:effectLst/>
                          <a:latin typeface="Arial" charset="0"/>
                          <a:ea typeface="Arial" charset="0"/>
                          <a:cs typeface="Arial" charset="0"/>
                        </a:rPr>
                        <a:t>·</a:t>
                      </a:r>
                      <a:r>
                        <a:rPr kumimoji="0" lang="en-US" sz="1100" b="0" i="0" u="none" strike="noStrike" cap="none" normalizeH="0" baseline="0">
                          <a:ln>
                            <a:noFill/>
                          </a:ln>
                          <a:solidFill>
                            <a:schemeClr val="tx1"/>
                          </a:solidFill>
                          <a:effectLst/>
                          <a:latin typeface="Arial" charset="0"/>
                          <a:ea typeface="Arial" charset="0"/>
                          <a:cs typeface="Arial" charset="0"/>
                        </a:rPr>
                        <a:t>rad</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0.09</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Equilibrium normalized emittance, </a:t>
                      </a:r>
                      <a:r>
                        <a:rPr kumimoji="0" lang="en-US" sz="1100" b="0" i="0" u="none" strike="noStrike" cap="none" normalizeH="0" baseline="0">
                          <a:ln>
                            <a:noFill/>
                          </a:ln>
                          <a:solidFill>
                            <a:schemeClr val="tx1"/>
                          </a:solidFill>
                          <a:effectLst/>
                          <a:latin typeface="Symbol" charset="2"/>
                        </a:rPr>
                        <a:t>ge</a:t>
                      </a:r>
                      <a:r>
                        <a:rPr kumimoji="0" lang="en-US" sz="1100" b="0" i="0" u="none" strike="noStrike" cap="none" normalizeH="0" baseline="-25000">
                          <a:ln>
                            <a:noFill/>
                          </a:ln>
                          <a:solidFill>
                            <a:schemeClr val="tx1"/>
                          </a:solidFill>
                          <a:effectLst/>
                          <a:latin typeface="Arial" charset="0"/>
                        </a:rPr>
                        <a:t>x</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Symbol" charset="2"/>
                        </a:rPr>
                        <a:t>m</a:t>
                      </a:r>
                      <a:r>
                        <a:rPr kumimoji="0" lang="en-US" sz="1100" b="0" i="0" u="none" strike="noStrike" cap="none" normalizeH="0" baseline="0">
                          <a:ln>
                            <a:noFill/>
                          </a:ln>
                          <a:solidFill>
                            <a:schemeClr val="tx1"/>
                          </a:solidFill>
                          <a:effectLst/>
                          <a:latin typeface="Arial" charset="0"/>
                        </a:rPr>
                        <a:t>m</a:t>
                      </a:r>
                      <a:r>
                        <a:rPr kumimoji="0" lang="en-US" sz="1100" b="1" i="0" u="none" strike="noStrike" cap="none" normalizeH="0" baseline="0">
                          <a:ln>
                            <a:noFill/>
                          </a:ln>
                          <a:solidFill>
                            <a:schemeClr val="tx1"/>
                          </a:solidFill>
                          <a:effectLst/>
                          <a:latin typeface="Arial" charset="0"/>
                          <a:ea typeface="Arial" charset="0"/>
                          <a:cs typeface="Arial" charset="0"/>
                        </a:rPr>
                        <a:t>·</a:t>
                      </a:r>
                      <a:r>
                        <a:rPr kumimoji="0" lang="en-US" sz="1100" b="0" i="0" u="none" strike="noStrike" cap="none" normalizeH="0" baseline="0">
                          <a:ln>
                            <a:noFill/>
                          </a:ln>
                          <a:solidFill>
                            <a:schemeClr val="tx1"/>
                          </a:solidFill>
                          <a:effectLst/>
                          <a:latin typeface="Arial" charset="0"/>
                          <a:ea typeface="Arial" charset="0"/>
                          <a:cs typeface="Arial" charset="0"/>
                        </a:rPr>
                        <a:t>rad</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5.0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Chromaticity, </a:t>
                      </a:r>
                      <a:r>
                        <a:rPr kumimoji="0" lang="en-US" sz="1100" b="0" i="0" u="none" strike="noStrike" cap="none" normalizeH="0" baseline="0">
                          <a:ln>
                            <a:noFill/>
                          </a:ln>
                          <a:solidFill>
                            <a:schemeClr val="tx1"/>
                          </a:solidFill>
                          <a:effectLst/>
                          <a:latin typeface="Symbol" charset="2"/>
                        </a:rPr>
                        <a:t>c</a:t>
                      </a:r>
                      <a:r>
                        <a:rPr kumimoji="0" lang="en-US" sz="1100" b="0" i="0" u="none" strike="noStrike" cap="none" normalizeH="0" baseline="-25000">
                          <a:ln>
                            <a:noFill/>
                          </a:ln>
                          <a:solidFill>
                            <a:schemeClr val="tx1"/>
                          </a:solidFill>
                          <a:effectLst/>
                          <a:latin typeface="Arial" charset="0"/>
                        </a:rPr>
                        <a:t>x</a:t>
                      </a:r>
                      <a:r>
                        <a:rPr kumimoji="0" lang="en-US" sz="1100" b="0" i="0" u="none" strike="noStrike" cap="none" normalizeH="0" baseline="0">
                          <a:ln>
                            <a:noFill/>
                          </a:ln>
                          <a:solidFill>
                            <a:schemeClr val="tx1"/>
                          </a:solidFill>
                          <a:effectLst/>
                          <a:latin typeface="Arial" charset="0"/>
                        </a:rPr>
                        <a:t>/</a:t>
                      </a:r>
                      <a:r>
                        <a:rPr kumimoji="0" lang="en-US" sz="1100" b="0" i="0" u="none" strike="noStrike" cap="none" normalizeH="0" baseline="0">
                          <a:ln>
                            <a:noFill/>
                          </a:ln>
                          <a:solidFill>
                            <a:schemeClr val="tx1"/>
                          </a:solidFill>
                          <a:effectLst/>
                          <a:latin typeface="Symbol" charset="2"/>
                        </a:rPr>
                        <a:t>c</a:t>
                      </a:r>
                      <a:r>
                        <a:rPr kumimoji="0" lang="en-US" sz="1100" b="0" i="0" u="none" strike="noStrike" cap="none" normalizeH="0" baseline="-25000">
                          <a:ln>
                            <a:noFill/>
                          </a:ln>
                          <a:solidFill>
                            <a:schemeClr val="tx1"/>
                          </a:solidFill>
                          <a:effectLst/>
                          <a:latin typeface="Arial" charset="0"/>
                        </a:rPr>
                        <a:t>y</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-63/-62</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917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Partition numbers, J</a:t>
                      </a:r>
                      <a:r>
                        <a:rPr kumimoji="0" lang="en-US" sz="1100" b="0" i="0" u="none" strike="noStrike" cap="none" normalizeH="0" baseline="-25000">
                          <a:ln>
                            <a:noFill/>
                          </a:ln>
                          <a:solidFill>
                            <a:schemeClr val="tx1"/>
                          </a:solidFill>
                          <a:effectLst/>
                          <a:latin typeface="Arial" charset="0"/>
                        </a:rPr>
                        <a:t>x</a:t>
                      </a:r>
                      <a:endParaRPr kumimoji="0" lang="en-US" sz="11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                              J</a:t>
                      </a:r>
                      <a:r>
                        <a:rPr kumimoji="0" lang="en-US" sz="1100" b="0" i="0" u="none" strike="noStrike" cap="none" normalizeH="0" baseline="-25000">
                          <a:ln>
                            <a:noFill/>
                          </a:ln>
                          <a:solidFill>
                            <a:schemeClr val="tx1"/>
                          </a:solidFill>
                          <a:effectLst/>
                          <a:latin typeface="Arial" charset="0"/>
                        </a:rPr>
                        <a:t>y</a:t>
                      </a:r>
                      <a:endParaRPr kumimoji="0" lang="en-US" sz="11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                              J</a:t>
                      </a:r>
                      <a:r>
                        <a:rPr kumimoji="0" lang="en-US" sz="1100" b="0" i="0" u="none" strike="noStrike" cap="none" normalizeH="0" baseline="-25000">
                          <a:ln>
                            <a:noFill/>
                          </a:ln>
                          <a:solidFill>
                            <a:schemeClr val="tx1"/>
                          </a:solidFill>
                          <a:effectLst/>
                          <a:latin typeface="Arial" charset="0"/>
                        </a:rPr>
                        <a:t>z</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0.9998</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1.0000</a:t>
                      </a:r>
                    </a:p>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2.0002</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5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Harmonic number, h</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14,516</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Synchrotron tune, </a:t>
                      </a:r>
                      <a:r>
                        <a:rPr kumimoji="0" lang="en-US" sz="1100" b="0" i="0" u="none" strike="noStrike" cap="none" normalizeH="0" baseline="0">
                          <a:ln>
                            <a:noFill/>
                          </a:ln>
                          <a:solidFill>
                            <a:schemeClr val="tx1"/>
                          </a:solidFill>
                          <a:effectLst/>
                          <a:latin typeface="Symbol" charset="2"/>
                        </a:rPr>
                        <a:t>n</a:t>
                      </a:r>
                      <a:r>
                        <a:rPr kumimoji="0" lang="en-US" sz="1100" b="0" i="0" u="none" strike="noStrike" cap="none" normalizeH="0" baseline="-25000">
                          <a:ln>
                            <a:noFill/>
                          </a:ln>
                          <a:solidFill>
                            <a:schemeClr val="tx1"/>
                          </a:solidFill>
                          <a:effectLst/>
                          <a:latin typeface="Arial" charset="0"/>
                        </a:rPr>
                        <a:t>s</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0.067</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Synchrotron frequency, f</a:t>
                      </a:r>
                      <a:r>
                        <a:rPr kumimoji="0" lang="en-US" sz="1100" b="0" i="0" u="none" strike="noStrike" cap="none" normalizeH="0" baseline="-25000">
                          <a:ln>
                            <a:noFill/>
                          </a:ln>
                          <a:solidFill>
                            <a:schemeClr val="tx1"/>
                          </a:solidFill>
                          <a:effectLst/>
                          <a:latin typeface="Arial" charset="0"/>
                        </a:rPr>
                        <a:t>s</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kHz</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3.0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Momentum compaction, </a:t>
                      </a:r>
                      <a:r>
                        <a:rPr kumimoji="0" lang="en-US" sz="1100" b="0" i="0" u="none" strike="noStrike" cap="none" normalizeH="0" baseline="0">
                          <a:ln>
                            <a:noFill/>
                          </a:ln>
                          <a:solidFill>
                            <a:schemeClr val="tx1"/>
                          </a:solidFill>
                          <a:effectLst/>
                          <a:latin typeface="Symbol" charset="2"/>
                        </a:rPr>
                        <a:t>a</a:t>
                      </a:r>
                      <a:r>
                        <a:rPr kumimoji="0" lang="en-US" sz="1100" b="0" i="0" u="none" strike="noStrike" cap="none" normalizeH="0" baseline="-25000">
                          <a:ln>
                            <a:noFill/>
                          </a:ln>
                          <a:solidFill>
                            <a:schemeClr val="tx1"/>
                          </a:solidFill>
                          <a:effectLst/>
                          <a:latin typeface="Arial" charset="0"/>
                        </a:rPr>
                        <a:t>c</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4.2 </a:t>
                      </a:r>
                      <a:r>
                        <a:rPr kumimoji="0" lang="en-US" sz="1100" b="0" i="0" u="none" strike="noStrike" cap="none" normalizeH="0" baseline="0">
                          <a:ln>
                            <a:noFill/>
                          </a:ln>
                          <a:solidFill>
                            <a:schemeClr val="tx1"/>
                          </a:solidFill>
                          <a:effectLst/>
                          <a:latin typeface="Arial" charset="0"/>
                          <a:ea typeface="Arial" charset="0"/>
                          <a:cs typeface="Arial" charset="0"/>
                        </a:rPr>
                        <a:t>× 10</a:t>
                      </a:r>
                      <a:r>
                        <a:rPr kumimoji="0" lang="en-US" sz="1100" b="0" i="0" u="none" strike="noStrike" cap="none" normalizeH="0" baseline="30000">
                          <a:ln>
                            <a:noFill/>
                          </a:ln>
                          <a:solidFill>
                            <a:schemeClr val="tx1"/>
                          </a:solidFill>
                          <a:effectLst/>
                          <a:latin typeface="Arial" charset="0"/>
                          <a:ea typeface="Arial" charset="0"/>
                          <a:cs typeface="Arial" charset="0"/>
                        </a:rPr>
                        <a:t>-4</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Horizontal/vertical betatron tunes, </a:t>
                      </a:r>
                      <a:r>
                        <a:rPr kumimoji="0" lang="en-US" sz="1100" b="0" i="0" u="none" strike="noStrike" cap="none" normalizeH="0" baseline="0">
                          <a:ln>
                            <a:noFill/>
                          </a:ln>
                          <a:solidFill>
                            <a:schemeClr val="tx1"/>
                          </a:solidFill>
                          <a:effectLst/>
                          <a:latin typeface="Symbol" charset="2"/>
                        </a:rPr>
                        <a:t>n</a:t>
                      </a:r>
                      <a:r>
                        <a:rPr kumimoji="0" lang="en-US" sz="1100" b="0" i="0" u="none" strike="noStrike" cap="none" normalizeH="0" baseline="-25000">
                          <a:ln>
                            <a:noFill/>
                          </a:ln>
                          <a:solidFill>
                            <a:schemeClr val="tx1"/>
                          </a:solidFill>
                          <a:effectLst/>
                          <a:latin typeface="Arial" charset="0"/>
                        </a:rPr>
                        <a:t>x</a:t>
                      </a:r>
                      <a:r>
                        <a:rPr kumimoji="0" lang="en-US" sz="1100" b="0" i="0" u="none" strike="noStrike" cap="none" normalizeH="0" baseline="0">
                          <a:ln>
                            <a:noFill/>
                          </a:ln>
                          <a:solidFill>
                            <a:schemeClr val="tx1"/>
                          </a:solidFill>
                          <a:effectLst/>
                          <a:latin typeface="Arial" charset="0"/>
                        </a:rPr>
                        <a:t>/ </a:t>
                      </a:r>
                      <a:r>
                        <a:rPr kumimoji="0" lang="en-US" sz="1100" b="0" i="0" u="none" strike="noStrike" cap="none" normalizeH="0" baseline="0">
                          <a:ln>
                            <a:noFill/>
                          </a:ln>
                          <a:solidFill>
                            <a:schemeClr val="tx1"/>
                          </a:solidFill>
                          <a:effectLst/>
                          <a:latin typeface="Symbol" charset="2"/>
                        </a:rPr>
                        <a:t>n</a:t>
                      </a:r>
                      <a:r>
                        <a:rPr kumimoji="0" lang="en-US" sz="1100" b="0" i="0" u="none" strike="noStrike" cap="none" normalizeH="0" baseline="-25000">
                          <a:ln>
                            <a:noFill/>
                          </a:ln>
                          <a:solidFill>
                            <a:schemeClr val="tx1"/>
                          </a:solidFill>
                          <a:effectLst/>
                          <a:latin typeface="Arial" charset="0"/>
                        </a:rPr>
                        <a:t>y</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52.40/49.31</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Bunch length, </a:t>
                      </a:r>
                      <a:r>
                        <a:rPr kumimoji="0" lang="en-US" sz="1100" b="0" i="0" u="none" strike="noStrike" cap="none" normalizeH="0" baseline="0">
                          <a:ln>
                            <a:noFill/>
                          </a:ln>
                          <a:solidFill>
                            <a:schemeClr val="tx1"/>
                          </a:solidFill>
                          <a:effectLst/>
                          <a:latin typeface="Symbol" charset="2"/>
                        </a:rPr>
                        <a:t>s</a:t>
                      </a:r>
                      <a:r>
                        <a:rPr kumimoji="0" lang="en-US" sz="1100" b="0" i="0" u="none" strike="noStrike" cap="none" normalizeH="0" baseline="-25000">
                          <a:ln>
                            <a:noFill/>
                          </a:ln>
                          <a:solidFill>
                            <a:schemeClr val="tx1"/>
                          </a:solidFill>
                          <a:effectLst/>
                          <a:latin typeface="Arial" charset="0"/>
                        </a:rPr>
                        <a:t>z</a:t>
                      </a: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mm</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9.0</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353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Momentum spread, </a:t>
                      </a:r>
                      <a:r>
                        <a:rPr kumimoji="0" lang="en-US" sz="1100" b="0" i="0" u="none" strike="noStrike" cap="none" normalizeH="0" baseline="0">
                          <a:ln>
                            <a:noFill/>
                          </a:ln>
                          <a:solidFill>
                            <a:schemeClr val="tx1"/>
                          </a:solidFill>
                          <a:effectLst/>
                          <a:latin typeface="Symbol" charset="2"/>
                        </a:rPr>
                        <a:t>s</a:t>
                      </a:r>
                      <a:r>
                        <a:rPr kumimoji="0" lang="en-US" sz="1100" b="0" i="0" u="none" strike="noStrike" cap="none" normalizeH="0" baseline="-25000">
                          <a:ln>
                            <a:noFill/>
                          </a:ln>
                          <a:solidFill>
                            <a:schemeClr val="tx1"/>
                          </a:solidFill>
                          <a:effectLst/>
                          <a:latin typeface="Arial" charset="0"/>
                        </a:rPr>
                        <a:t>p</a:t>
                      </a:r>
                      <a:r>
                        <a:rPr kumimoji="0" lang="en-US" sz="1100" b="0" i="0" u="none" strike="noStrike" cap="none" normalizeH="0" baseline="0">
                          <a:ln>
                            <a:noFill/>
                          </a:ln>
                          <a:solidFill>
                            <a:schemeClr val="tx1"/>
                          </a:solidFill>
                          <a:effectLst/>
                          <a:latin typeface="Arial" charset="0"/>
                        </a:rPr>
                        <a:t>/p</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cap="none" normalizeH="0" baseline="0">
                        <a:ln>
                          <a:noFill/>
                        </a:ln>
                        <a:solidFill>
                          <a:schemeClr val="tx1"/>
                        </a:solidFill>
                        <a:effectLst/>
                        <a:latin typeface="Arial" charset="0"/>
                      </a:endParaRP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1.28 </a:t>
                      </a:r>
                      <a:r>
                        <a:rPr kumimoji="0" lang="en-US" sz="1100" b="0" i="0" u="none" strike="noStrike" cap="none" normalizeH="0" baseline="0">
                          <a:ln>
                            <a:noFill/>
                          </a:ln>
                          <a:solidFill>
                            <a:schemeClr val="tx1"/>
                          </a:solidFill>
                          <a:effectLst/>
                          <a:latin typeface="Arial" charset="0"/>
                          <a:ea typeface="Arial" charset="0"/>
                          <a:cs typeface="Arial" charset="0"/>
                        </a:rPr>
                        <a:t>× 10</a:t>
                      </a:r>
                      <a:r>
                        <a:rPr kumimoji="0" lang="en-US" sz="1100" b="0" i="0" u="none" strike="noStrike" cap="none" normalizeH="0" baseline="30000">
                          <a:ln>
                            <a:noFill/>
                          </a:ln>
                          <a:solidFill>
                            <a:schemeClr val="tx1"/>
                          </a:solidFill>
                          <a:effectLst/>
                          <a:latin typeface="Arial" charset="0"/>
                          <a:ea typeface="Arial" charset="0"/>
                          <a:cs typeface="Arial" charset="0"/>
                        </a:rPr>
                        <a:t>-3</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015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Horizontal damping time, </a:t>
                      </a:r>
                      <a:r>
                        <a:rPr kumimoji="0" lang="en-US" sz="1100" b="0" i="0" u="none" strike="noStrike" cap="none" normalizeH="0" baseline="0">
                          <a:ln>
                            <a:noFill/>
                          </a:ln>
                          <a:solidFill>
                            <a:schemeClr val="tx1"/>
                          </a:solidFill>
                          <a:effectLst/>
                          <a:latin typeface="Symbol" charset="2"/>
                        </a:rPr>
                        <a:t>t</a:t>
                      </a:r>
                      <a:r>
                        <a:rPr kumimoji="0" lang="en-US" sz="1100" b="0" i="0" u="none" strike="noStrike" cap="none" normalizeH="0" baseline="-25000">
                          <a:ln>
                            <a:noFill/>
                          </a:ln>
                          <a:solidFill>
                            <a:schemeClr val="tx1"/>
                          </a:solidFill>
                          <a:effectLst/>
                          <a:latin typeface="Arial" charset="0"/>
                        </a:rPr>
                        <a:t>x</a:t>
                      </a:r>
                    </a:p>
                  </a:txBody>
                  <a:tcPr marL="96012" marR="96012" marT="19507" marB="1950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ms</a:t>
                      </a:r>
                    </a:p>
                  </a:txBody>
                  <a:tcPr marL="96012" marR="96012" marT="19507" marB="195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25.7</a:t>
                      </a:r>
                    </a:p>
                  </a:txBody>
                  <a:tcPr marL="96012" marR="96012" marT="19507" marB="1950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25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Longitudinal damping time, </a:t>
                      </a:r>
                      <a:r>
                        <a:rPr kumimoji="0" lang="en-US" sz="1100" b="0" i="0" u="none" strike="noStrike" cap="none" normalizeH="0" baseline="0">
                          <a:ln>
                            <a:noFill/>
                          </a:ln>
                          <a:solidFill>
                            <a:schemeClr val="tx1"/>
                          </a:solidFill>
                          <a:effectLst/>
                          <a:latin typeface="Symbol" charset="2"/>
                        </a:rPr>
                        <a:t>t</a:t>
                      </a:r>
                      <a:r>
                        <a:rPr kumimoji="0" lang="en-US" sz="1100" b="0" i="0" u="none" strike="noStrike" cap="none" normalizeH="0" baseline="-25000">
                          <a:ln>
                            <a:noFill/>
                          </a:ln>
                          <a:solidFill>
                            <a:schemeClr val="tx1"/>
                          </a:solidFill>
                          <a:effectLst/>
                          <a:latin typeface="Arial" charset="0"/>
                        </a:rPr>
                        <a:t>z</a:t>
                      </a:r>
                      <a:endParaRPr kumimoji="0" lang="en-US" sz="1100" b="0" i="0" u="none" strike="noStrike" cap="none" normalizeH="0" baseline="0">
                        <a:ln>
                          <a:noFill/>
                        </a:ln>
                        <a:solidFill>
                          <a:schemeClr val="tx1"/>
                        </a:solidFill>
                        <a:effectLst/>
                        <a:latin typeface="Arial" charset="0"/>
                      </a:endParaRPr>
                    </a:p>
                  </a:txBody>
                  <a:tcPr marL="96012" marR="96012" marT="19507" marB="390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a:ln>
                            <a:noFill/>
                          </a:ln>
                          <a:solidFill>
                            <a:schemeClr val="tx1"/>
                          </a:solidFill>
                          <a:effectLst/>
                          <a:latin typeface="Arial" charset="0"/>
                        </a:rPr>
                        <a:t>ms</a:t>
                      </a:r>
                    </a:p>
                  </a:txBody>
                  <a:tcPr marL="96012" marR="96012" marT="19507" marB="390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chemeClr val="tx1"/>
                          </a:solidFill>
                          <a:effectLst/>
                          <a:latin typeface="Arial" charset="0"/>
                        </a:rPr>
                        <a:t>12.9</a:t>
                      </a:r>
                    </a:p>
                  </a:txBody>
                  <a:tcPr marL="96012" marR="96012" marT="19507" marB="390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24688" name="Text Box 220"/>
          <p:cNvSpPr txBox="1">
            <a:spLocks noChangeArrowheads="1"/>
          </p:cNvSpPr>
          <p:nvPr/>
        </p:nvSpPr>
        <p:spPr bwMode="auto">
          <a:xfrm>
            <a:off x="46672" y="905935"/>
            <a:ext cx="4353878" cy="5914584"/>
          </a:xfrm>
          <a:prstGeom prst="rect">
            <a:avLst/>
          </a:prstGeom>
          <a:noFill/>
          <a:ln w="9525">
            <a:noFill/>
            <a:miter lim="800000"/>
            <a:headEnd/>
            <a:tailEnd/>
          </a:ln>
        </p:spPr>
        <p:txBody>
          <a:bodyPr lIns="96661" tIns="48331" rIns="96661" bIns="48331">
            <a:prstTxWarp prst="textNoShape">
              <a:avLst/>
            </a:prstTxWarp>
            <a:spAutoFit/>
          </a:bodyPr>
          <a:lstStyle/>
          <a:p>
            <a:pPr algn="l"/>
            <a:r>
              <a:rPr lang="en-US" sz="2100" dirty="0"/>
              <a:t>By the end of </a:t>
            </a:r>
            <a:r>
              <a:rPr lang="en-US" sz="2100" dirty="0" smtClean="0"/>
              <a:t>the first 2 days of lectures, </a:t>
            </a:r>
            <a:r>
              <a:rPr lang="en-US" sz="2100" dirty="0"/>
              <a:t>the goal is for each of you to be able to explain the reasons that the parameters in this table have the values that are specified</a:t>
            </a:r>
            <a:r>
              <a:rPr lang="en-US" sz="2100" dirty="0" smtClean="0"/>
              <a:t>.</a:t>
            </a:r>
          </a:p>
          <a:p>
            <a:pPr algn="l"/>
            <a:r>
              <a:rPr lang="en-US" sz="2100" i="1" dirty="0" smtClean="0">
                <a:solidFill>
                  <a:srgbClr val="FF0000"/>
                </a:solidFill>
              </a:rPr>
              <a:t>Caveat:  Some parameters have</a:t>
            </a:r>
            <a:br>
              <a:rPr lang="en-US" sz="2100" i="1" dirty="0" smtClean="0">
                <a:solidFill>
                  <a:srgbClr val="FF0000"/>
                </a:solidFill>
              </a:rPr>
            </a:br>
            <a:r>
              <a:rPr lang="en-US" sz="2100" i="1" dirty="0" smtClean="0">
                <a:solidFill>
                  <a:srgbClr val="FF0000"/>
                </a:solidFill>
              </a:rPr>
              <a:t>already been changed </a:t>
            </a:r>
          </a:p>
          <a:p>
            <a:pPr algn="l"/>
            <a:endParaRPr lang="en-US" sz="2100" dirty="0"/>
          </a:p>
          <a:p>
            <a:pPr algn="l"/>
            <a:r>
              <a:rPr lang="en-US" sz="2100" dirty="0"/>
              <a:t>By the end of the</a:t>
            </a:r>
            <a:r>
              <a:rPr lang="en-US" sz="2100" dirty="0" smtClean="0"/>
              <a:t> DR lectures, </a:t>
            </a:r>
            <a:r>
              <a:rPr lang="en-US" sz="2100" dirty="0"/>
              <a:t>you should be able to identify and explain why several of these parameters </a:t>
            </a:r>
            <a:r>
              <a:rPr lang="en-US" sz="2100" dirty="0" smtClean="0"/>
              <a:t>are </a:t>
            </a:r>
            <a:r>
              <a:rPr lang="en-US" sz="2100" i="1" dirty="0" smtClean="0">
                <a:solidFill>
                  <a:srgbClr val="FF0000"/>
                </a:solidFill>
              </a:rPr>
              <a:t>(or already have been)</a:t>
            </a:r>
            <a:r>
              <a:rPr lang="en-US" sz="2100" dirty="0" smtClean="0"/>
              <a:t> </a:t>
            </a:r>
            <a:r>
              <a:rPr lang="en-US" sz="2100" dirty="0"/>
              <a:t>candidates for further optimization.</a:t>
            </a:r>
          </a:p>
          <a:p>
            <a:pPr algn="l"/>
            <a:endParaRPr lang="en-US" sz="2100" dirty="0"/>
          </a:p>
          <a:p>
            <a:pPr algn="l"/>
            <a:r>
              <a:rPr lang="en-US" sz="2100" dirty="0"/>
              <a:t>So, let’s begin our tour of ring dynamics and what these parameters mean…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Date Placeholder 4"/>
          <p:cNvSpPr>
            <a:spLocks noGrp="1"/>
          </p:cNvSpPr>
          <p:nvPr>
            <p:ph type="dt" sz="quarter" idx="10"/>
          </p:nvPr>
        </p:nvSpPr>
        <p:spPr>
          <a:noFill/>
        </p:spPr>
        <p:txBody>
          <a:bodyPr/>
          <a:lstStyle/>
          <a:p>
            <a:r>
              <a:rPr lang="en-US" smtClean="0"/>
              <a:t>October 31, 2010</a:t>
            </a:r>
            <a:endParaRPr lang="en-US"/>
          </a:p>
        </p:txBody>
      </p:sp>
      <p:sp>
        <p:nvSpPr>
          <p:cNvPr id="24579" name="Footer Placeholder 5"/>
          <p:cNvSpPr>
            <a:spLocks noGrp="1"/>
          </p:cNvSpPr>
          <p:nvPr>
            <p:ph type="ftr" sz="quarter" idx="11"/>
          </p:nvPr>
        </p:nvSpPr>
        <p:spPr>
          <a:noFill/>
        </p:spPr>
        <p:txBody>
          <a:bodyPr/>
          <a:lstStyle/>
          <a:p>
            <a:r>
              <a:rPr lang="en-US" smtClean="0"/>
              <a:t>A3 Lectures:  Damping Rings - Part 1</a:t>
            </a:r>
            <a:endParaRPr lang="en-US"/>
          </a:p>
        </p:txBody>
      </p:sp>
      <p:sp>
        <p:nvSpPr>
          <p:cNvPr id="24580" name="Slide Number Placeholder 6"/>
          <p:cNvSpPr>
            <a:spLocks noGrp="1"/>
          </p:cNvSpPr>
          <p:nvPr>
            <p:ph type="sldNum" sz="quarter" idx="12"/>
          </p:nvPr>
        </p:nvSpPr>
        <p:spPr>
          <a:noFill/>
        </p:spPr>
        <p:txBody>
          <a:bodyPr/>
          <a:lstStyle/>
          <a:p>
            <a:fld id="{28BB09C1-40AC-2E4F-A23F-ABF9B3DD2819}" type="slidenum">
              <a:rPr lang="en-US" smtClean="0"/>
              <a:pPr/>
              <a:t>7</a:t>
            </a:fld>
            <a:endParaRPr lang="en-US" smtClean="0"/>
          </a:p>
        </p:txBody>
      </p:sp>
      <p:sp>
        <p:nvSpPr>
          <p:cNvPr id="24581" name="Rectangle 2"/>
          <p:cNvSpPr>
            <a:spLocks noGrp="1" noChangeArrowheads="1"/>
          </p:cNvSpPr>
          <p:nvPr>
            <p:ph type="title"/>
          </p:nvPr>
        </p:nvSpPr>
        <p:spPr/>
        <p:txBody>
          <a:bodyPr/>
          <a:lstStyle/>
          <a:p>
            <a:pPr eaLnBrk="1" hangingPunct="1"/>
            <a:r>
              <a:rPr lang="en-US" dirty="0"/>
              <a:t>DR Reference Design Parameters</a:t>
            </a:r>
          </a:p>
        </p:txBody>
      </p:sp>
      <p:sp>
        <p:nvSpPr>
          <p:cNvPr id="24688" name="Text Box 220"/>
          <p:cNvSpPr txBox="1">
            <a:spLocks noChangeArrowheads="1"/>
          </p:cNvSpPr>
          <p:nvPr/>
        </p:nvSpPr>
        <p:spPr bwMode="auto">
          <a:xfrm>
            <a:off x="46672" y="905935"/>
            <a:ext cx="4353878" cy="5914566"/>
          </a:xfrm>
          <a:prstGeom prst="rect">
            <a:avLst/>
          </a:prstGeom>
          <a:noFill/>
          <a:ln w="9525">
            <a:noFill/>
            <a:miter lim="800000"/>
            <a:headEnd/>
            <a:tailEnd/>
          </a:ln>
        </p:spPr>
        <p:txBody>
          <a:bodyPr lIns="96644" tIns="48322" rIns="96644" bIns="48322">
            <a:prstTxWarp prst="textNoShape">
              <a:avLst/>
            </a:prstTxWarp>
            <a:spAutoFit/>
          </a:bodyPr>
          <a:lstStyle/>
          <a:p>
            <a:pPr algn="l"/>
            <a:r>
              <a:rPr lang="en-US" sz="2100" dirty="0"/>
              <a:t>By the end of </a:t>
            </a:r>
            <a:r>
              <a:rPr lang="en-US" sz="2100" dirty="0" smtClean="0"/>
              <a:t>the first 2 days of lectures, </a:t>
            </a:r>
            <a:r>
              <a:rPr lang="en-US" sz="2100" dirty="0"/>
              <a:t>the goal is for each of you to be able to explain the reasons that the parameters in this table have the values that are specified</a:t>
            </a:r>
            <a:r>
              <a:rPr lang="en-US" sz="2100" dirty="0" smtClean="0"/>
              <a:t>.</a:t>
            </a:r>
          </a:p>
          <a:p>
            <a:pPr algn="l"/>
            <a:r>
              <a:rPr lang="en-US" sz="2100" i="1" dirty="0" smtClean="0">
                <a:solidFill>
                  <a:srgbClr val="FF0000"/>
                </a:solidFill>
              </a:rPr>
              <a:t>Caveat:  Some parameters have</a:t>
            </a:r>
            <a:br>
              <a:rPr lang="en-US" sz="2100" i="1" dirty="0" smtClean="0">
                <a:solidFill>
                  <a:srgbClr val="FF0000"/>
                </a:solidFill>
              </a:rPr>
            </a:br>
            <a:r>
              <a:rPr lang="en-US" sz="2100" i="1" dirty="0" smtClean="0">
                <a:solidFill>
                  <a:srgbClr val="FF0000"/>
                </a:solidFill>
              </a:rPr>
              <a:t>already been changed </a:t>
            </a:r>
          </a:p>
          <a:p>
            <a:pPr algn="l"/>
            <a:endParaRPr lang="en-US" sz="2100" dirty="0"/>
          </a:p>
          <a:p>
            <a:pPr algn="l"/>
            <a:r>
              <a:rPr lang="en-US" sz="2100" dirty="0"/>
              <a:t>By the end of the</a:t>
            </a:r>
            <a:r>
              <a:rPr lang="en-US" sz="2100" dirty="0" smtClean="0"/>
              <a:t> DR lectures, </a:t>
            </a:r>
            <a:r>
              <a:rPr lang="en-US" sz="2100" dirty="0"/>
              <a:t>you should be able to identify and explain why several of these parameters </a:t>
            </a:r>
            <a:r>
              <a:rPr lang="en-US" sz="2100" dirty="0" smtClean="0"/>
              <a:t>are </a:t>
            </a:r>
            <a:r>
              <a:rPr lang="en-US" sz="2100" i="1" dirty="0" smtClean="0">
                <a:solidFill>
                  <a:srgbClr val="FF0000"/>
                </a:solidFill>
              </a:rPr>
              <a:t>(or already have been)</a:t>
            </a:r>
            <a:r>
              <a:rPr lang="en-US" sz="2100" dirty="0" smtClean="0"/>
              <a:t> </a:t>
            </a:r>
            <a:r>
              <a:rPr lang="en-US" sz="2100" dirty="0"/>
              <a:t>candidates for further optimization.</a:t>
            </a:r>
          </a:p>
          <a:p>
            <a:pPr algn="l"/>
            <a:endParaRPr lang="en-US" sz="2100" dirty="0"/>
          </a:p>
          <a:p>
            <a:pPr algn="l"/>
            <a:r>
              <a:rPr lang="en-US" sz="2100" dirty="0"/>
              <a:t>So, let’s begin our tour of ring dynamics and what these parameters mean…</a:t>
            </a:r>
          </a:p>
        </p:txBody>
      </p:sp>
      <p:pic>
        <p:nvPicPr>
          <p:cNvPr id="9" name="Content Placeholder 8" descr="DR_Param.pdf"/>
          <p:cNvPicPr>
            <a:picLocks noGrp="1" noChangeAspect="1"/>
          </p:cNvPicPr>
          <p:nvPr>
            <p:ph sz="half" idx="2"/>
          </p:nvPr>
        </p:nvPicPr>
        <mc:AlternateContent>
          <mc:Choice xmlns:ma="http://schemas.microsoft.com/office/mac/drawingml/2008/main" Requires="ma">
            <p:blipFill>
              <a:blip r:embed="rId2"/>
              <a:srcRect t="-6766" b="-6766"/>
              <a:stretch>
                <a:fillRect/>
              </a:stretch>
            </p:blipFill>
          </mc:Choice>
          <mc:Fallback>
            <p:blipFill>
              <a:blip r:embed="rId3"/>
              <a:srcRect t="-6766" b="-6766"/>
              <a:stretch>
                <a:fillRect/>
              </a:stretch>
            </p:blipFill>
          </mc:Fallback>
        </mc:AlternateContent>
        <p:spPr/>
      </p:pic>
      <p:sp>
        <p:nvSpPr>
          <p:cNvPr id="10" name="TextBox 9"/>
          <p:cNvSpPr txBox="1"/>
          <p:nvPr/>
        </p:nvSpPr>
        <p:spPr>
          <a:xfrm>
            <a:off x="4953000" y="762000"/>
            <a:ext cx="3200400" cy="58477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600" dirty="0" smtClean="0">
                <a:solidFill>
                  <a:srgbClr val="FF0000"/>
                </a:solidFill>
              </a:rPr>
              <a:t>UPDATED</a:t>
            </a:r>
          </a:p>
          <a:p>
            <a:r>
              <a:rPr lang="en-US" sz="1600" dirty="0" smtClean="0">
                <a:solidFill>
                  <a:srgbClr val="FF0000"/>
                </a:solidFill>
              </a:rPr>
              <a:t> TDR </a:t>
            </a:r>
            <a:r>
              <a:rPr lang="en-US" sz="1600" dirty="0" smtClean="0">
                <a:solidFill>
                  <a:srgbClr val="FF0000"/>
                </a:solidFill>
              </a:rPr>
              <a:t>Parameters - 2012</a:t>
            </a:r>
            <a:endParaRPr lang="en-US" sz="1600"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p:spPr>
        <p:txBody>
          <a:bodyPr/>
          <a:lstStyle/>
          <a:p>
            <a:r>
              <a:rPr lang="en-US" smtClean="0"/>
              <a:t>October 31, 2010</a:t>
            </a:r>
            <a:endParaRPr lang="en-US"/>
          </a:p>
        </p:txBody>
      </p:sp>
      <p:sp>
        <p:nvSpPr>
          <p:cNvPr id="25603" name="Footer Placeholder 4"/>
          <p:cNvSpPr>
            <a:spLocks noGrp="1"/>
          </p:cNvSpPr>
          <p:nvPr>
            <p:ph type="ftr" sz="quarter" idx="11"/>
          </p:nvPr>
        </p:nvSpPr>
        <p:spPr>
          <a:noFill/>
        </p:spPr>
        <p:txBody>
          <a:bodyPr/>
          <a:lstStyle/>
          <a:p>
            <a:r>
              <a:rPr lang="en-US" smtClean="0"/>
              <a:t>A3 Lectures:  Damping Rings - Part 1</a:t>
            </a:r>
            <a:endParaRPr lang="en-US"/>
          </a:p>
        </p:txBody>
      </p:sp>
      <p:sp>
        <p:nvSpPr>
          <p:cNvPr id="25604" name="Slide Number Placeholder 5"/>
          <p:cNvSpPr>
            <a:spLocks noGrp="1"/>
          </p:cNvSpPr>
          <p:nvPr>
            <p:ph type="sldNum" sz="quarter" idx="12"/>
          </p:nvPr>
        </p:nvSpPr>
        <p:spPr>
          <a:noFill/>
        </p:spPr>
        <p:txBody>
          <a:bodyPr/>
          <a:lstStyle/>
          <a:p>
            <a:fld id="{B0AFA387-ABBA-354D-B6B8-22BF72B8266E}" type="slidenum">
              <a:rPr lang="en-US" smtClean="0"/>
              <a:pPr/>
              <a:t>8</a:t>
            </a:fld>
            <a:endParaRPr lang="en-US" smtClean="0"/>
          </a:p>
        </p:txBody>
      </p:sp>
      <p:sp>
        <p:nvSpPr>
          <p:cNvPr id="25605" name="Rectangle 2"/>
          <p:cNvSpPr>
            <a:spLocks noGrp="1" noChangeArrowheads="1"/>
          </p:cNvSpPr>
          <p:nvPr>
            <p:ph type="title"/>
          </p:nvPr>
        </p:nvSpPr>
        <p:spPr/>
        <p:txBody>
          <a:bodyPr/>
          <a:lstStyle/>
          <a:p>
            <a:pPr eaLnBrk="1" hangingPunct="1"/>
            <a:r>
              <a:rPr lang="en-US"/>
              <a:t>The RDR Damping Ring Layout</a:t>
            </a:r>
          </a:p>
        </p:txBody>
      </p:sp>
      <p:pic>
        <p:nvPicPr>
          <p:cNvPr id="25606" name="Picture 4" descr="PositronDRSchematic"/>
          <p:cNvPicPr>
            <a:picLocks noChangeAspect="1" noChangeArrowheads="1"/>
          </p:cNvPicPr>
          <p:nvPr/>
        </p:nvPicPr>
        <p:blipFill>
          <a:blip r:embed="rId2"/>
          <a:srcRect t="1273"/>
          <a:stretch>
            <a:fillRect/>
          </a:stretch>
        </p:blipFill>
        <p:spPr bwMode="auto">
          <a:xfrm>
            <a:off x="290039" y="707816"/>
            <a:ext cx="8771096" cy="6309360"/>
          </a:xfrm>
          <a:prstGeom prst="rect">
            <a:avLst/>
          </a:prstGeom>
          <a:noFill/>
          <a:ln w="9525">
            <a:noFill/>
            <a:miter lim="800000"/>
            <a:headEnd/>
            <a:tailEnd/>
          </a:ln>
        </p:spPr>
      </p:pic>
      <p:sp>
        <p:nvSpPr>
          <p:cNvPr id="25607" name="Text Box 5"/>
          <p:cNvSpPr txBox="1">
            <a:spLocks noChangeArrowheads="1"/>
          </p:cNvSpPr>
          <p:nvPr/>
        </p:nvSpPr>
        <p:spPr bwMode="auto">
          <a:xfrm>
            <a:off x="6454142" y="734910"/>
            <a:ext cx="3052049" cy="423333"/>
          </a:xfrm>
          <a:prstGeom prst="rect">
            <a:avLst/>
          </a:prstGeom>
          <a:noFill/>
          <a:ln w="12700">
            <a:noFill/>
            <a:miter lim="800000"/>
            <a:headEnd/>
            <a:tailEnd/>
          </a:ln>
        </p:spPr>
        <p:txBody>
          <a:bodyPr wrap="none" lIns="96644" tIns="48322" rIns="96644" bIns="48322">
            <a:prstTxWarp prst="textNoShape">
              <a:avLst/>
            </a:prstTxWarp>
            <a:spAutoFit/>
          </a:bodyPr>
          <a:lstStyle/>
          <a:p>
            <a:r>
              <a:rPr lang="en-US" sz="2100" dirty="0">
                <a:solidFill>
                  <a:srgbClr val="CC0000"/>
                </a:solidFill>
              </a:rPr>
              <a:t>OCS6 TME-style Lattice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October 31, 2010</a:t>
            </a:r>
            <a:endParaRPr lang="en-US"/>
          </a:p>
        </p:txBody>
      </p:sp>
      <p:sp>
        <p:nvSpPr>
          <p:cNvPr id="5" name="Footer Placeholder 4"/>
          <p:cNvSpPr>
            <a:spLocks noGrp="1"/>
          </p:cNvSpPr>
          <p:nvPr>
            <p:ph type="ftr" sz="quarter" idx="11"/>
          </p:nvPr>
        </p:nvSpPr>
        <p:spPr/>
        <p:txBody>
          <a:bodyPr/>
          <a:lstStyle/>
          <a:p>
            <a:pPr>
              <a:defRPr/>
            </a:pPr>
            <a:r>
              <a:rPr lang="en-US" smtClean="0"/>
              <a:t>A3 Lectures:  Damping Rings - Part 1</a:t>
            </a:r>
            <a:endParaRPr lang="en-US"/>
          </a:p>
        </p:txBody>
      </p:sp>
      <p:sp>
        <p:nvSpPr>
          <p:cNvPr id="6" name="Slide Number Placeholder 5"/>
          <p:cNvSpPr>
            <a:spLocks noGrp="1"/>
          </p:cNvSpPr>
          <p:nvPr>
            <p:ph type="sldNum" sz="quarter" idx="12"/>
          </p:nvPr>
        </p:nvSpPr>
        <p:spPr/>
        <p:txBody>
          <a:bodyPr/>
          <a:lstStyle/>
          <a:p>
            <a:pPr>
              <a:defRPr/>
            </a:pPr>
            <a:fld id="{E69EBFF6-B51B-E74A-A329-63905E9F920F}" type="slidenum">
              <a:rPr lang="en-US" smtClean="0"/>
              <a:pPr>
                <a:defRPr/>
              </a:pPr>
              <a:t>9</a:t>
            </a:fld>
            <a:endParaRPr lang="en-US"/>
          </a:p>
        </p:txBody>
      </p:sp>
      <p:pic>
        <p:nvPicPr>
          <p:cNvPr id="7" name="Picture 6"/>
          <p:cNvPicPr>
            <a:picLocks noChangeAspect="1"/>
          </p:cNvPicPr>
          <p:nvPr/>
        </p:nvPicPr>
        <p:blipFill>
          <a:blip r:embed="rId2"/>
          <a:stretch>
            <a:fillRect/>
          </a:stretch>
        </p:blipFill>
        <p:spPr>
          <a:xfrm>
            <a:off x="-71520" y="0"/>
            <a:ext cx="9744240" cy="7315200"/>
          </a:xfrm>
          <a:prstGeom prst="rect">
            <a:avLst/>
          </a:prstGeom>
        </p:spPr>
      </p:pic>
      <p:sp>
        <p:nvSpPr>
          <p:cNvPr id="8" name="TextBox 7"/>
          <p:cNvSpPr txBox="1"/>
          <p:nvPr/>
        </p:nvSpPr>
        <p:spPr>
          <a:xfrm>
            <a:off x="4953000" y="838200"/>
            <a:ext cx="3733800"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r>
              <a:rPr lang="en-US" sz="2000" dirty="0" smtClean="0"/>
              <a:t>2008 Baseline Lattice - 6.5 km </a:t>
            </a:r>
            <a:endParaRPr lang="en-US" sz="2000"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esrTA_Status_2008_0610">
  <a:themeElements>
    <a:clrScheme name="CesrTA_Status_2008_0610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esrTA_Status_2008_061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CesrTA_Status_2008_0610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esrTA_Status_2008_0610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esrTA_Status_2008_0610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esrTA_Status_2008_0610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esrTA_Status_2008_061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esrTA_Status_2008_061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esrTA_Status_2008_061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1_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1_CesrTA_Status_2008_0610">
  <a:themeElements>
    <a:clrScheme name="CesrTA_Status_2008_0610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esrTA_Status_2008_061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600" b="0"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CesrTA_Status_2008_0610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esrTA_Status_2008_0610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esrTA_Status_2008_0610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esrTA_Status_2008_0610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esrTA_Status_2008_061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esrTA_Status_2008_061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esrTA_Status_2008_061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24467</TotalTime>
  <Words>5337</Words>
  <Application>Microsoft Macintosh PowerPoint</Application>
  <PresentationFormat>Custom</PresentationFormat>
  <Paragraphs>851</Paragraphs>
  <Slides>42</Slides>
  <Notes>10</Notes>
  <HiddenSlides>0</HiddenSlides>
  <MMClips>0</MMClips>
  <ScaleCrop>false</ScaleCrop>
  <HeadingPairs>
    <vt:vector size="6" baseType="variant">
      <vt:variant>
        <vt:lpstr>Design Template</vt:lpstr>
      </vt:variant>
      <vt:variant>
        <vt:i4>4</vt:i4>
      </vt:variant>
      <vt:variant>
        <vt:lpstr>Embedded OLE Servers</vt:lpstr>
      </vt:variant>
      <vt:variant>
        <vt:i4>3</vt:i4>
      </vt:variant>
      <vt:variant>
        <vt:lpstr>Slide Titles</vt:lpstr>
      </vt:variant>
      <vt:variant>
        <vt:i4>42</vt:i4>
      </vt:variant>
    </vt:vector>
  </HeadingPairs>
  <TitlesOfParts>
    <vt:vector size="49" baseType="lpstr">
      <vt:lpstr>CesrTA_Status_2008_0610</vt:lpstr>
      <vt:lpstr>Equinozio</vt:lpstr>
      <vt:lpstr>1_Equinozio</vt:lpstr>
      <vt:lpstr>1_CesrTA_Status_2008_0610</vt:lpstr>
      <vt:lpstr>Equation</vt:lpstr>
      <vt:lpstr>Photo Editor Photo</vt:lpstr>
      <vt:lpstr>Microsoft Equation</vt:lpstr>
      <vt:lpstr>Damping Rings and Ring Colliders Introduction to Damping Rings</vt:lpstr>
      <vt:lpstr>Outline</vt:lpstr>
      <vt:lpstr>Outline (contd)</vt:lpstr>
      <vt:lpstr>Role of the Damping Rings</vt:lpstr>
      <vt:lpstr>The ILC Reference Design</vt:lpstr>
      <vt:lpstr>DR Reference Design Parameters</vt:lpstr>
      <vt:lpstr>DR Reference Design Parameters</vt:lpstr>
      <vt:lpstr>The RDR Damping Ring Layout</vt:lpstr>
      <vt:lpstr>Slide 9</vt:lpstr>
      <vt:lpstr>The TDR Damping Ring Layout </vt:lpstr>
      <vt:lpstr>ILC Damping Ring Design Inputs</vt:lpstr>
      <vt:lpstr>Downstream Requirements</vt:lpstr>
      <vt:lpstr>Parameters at the Interaction Point</vt:lpstr>
      <vt:lpstr>Emittance Transport from the DR to the IP</vt:lpstr>
      <vt:lpstr>Emittance Transport from the DR to the IP</vt:lpstr>
      <vt:lpstr>ILC Main Linac (ML) Parameters</vt:lpstr>
      <vt:lpstr>Baseline Bunch Train</vt:lpstr>
      <vt:lpstr>Bunch Compressors</vt:lpstr>
      <vt:lpstr>Upstream Requirements</vt:lpstr>
      <vt:lpstr>Upstream Requirements</vt:lpstr>
      <vt:lpstr>Arriving at a design</vt:lpstr>
      <vt:lpstr>Optimization Issues - I</vt:lpstr>
      <vt:lpstr>Lattice evolution</vt:lpstr>
      <vt:lpstr>Optimization Issues - II</vt:lpstr>
      <vt:lpstr>Optimization Issues - III</vt:lpstr>
      <vt:lpstr>Optimization Issues - IV</vt:lpstr>
      <vt:lpstr>Optimization Issues - V</vt:lpstr>
      <vt:lpstr>ILC DR Design</vt:lpstr>
      <vt:lpstr>Slide 29</vt:lpstr>
      <vt:lpstr>CLIC versus ILC parameters driving damping ring design</vt:lpstr>
      <vt:lpstr>Some ILC-CLIC Comparisons </vt:lpstr>
      <vt:lpstr>Some ILC-CLIC Comparisons </vt:lpstr>
      <vt:lpstr>CLIC DR Complex</vt:lpstr>
      <vt:lpstr>CLIC DR Layout</vt:lpstr>
      <vt:lpstr>CLIC Damping Ring Challenges I</vt:lpstr>
      <vt:lpstr>CLIC Damping Ring Challenges II</vt:lpstr>
      <vt:lpstr>CLIC Damping Ring Challenges III</vt:lpstr>
      <vt:lpstr>CLIC Damping Ring Challenges IV</vt:lpstr>
      <vt:lpstr>In Summary</vt:lpstr>
      <vt:lpstr>Summary</vt:lpstr>
      <vt:lpstr>Bibliography</vt:lpstr>
      <vt:lpstr>Bibliography (contd)</vt:lpstr>
    </vt:vector>
  </TitlesOfParts>
  <Company>Cornell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Damping Ring Lecture I</dc:title>
  <dc:creator>LEPP</dc:creator>
  <cp:lastModifiedBy>Susanna Guiducci</cp:lastModifiedBy>
  <cp:revision>309</cp:revision>
  <cp:lastPrinted>2010-10-30T12:15:07Z</cp:lastPrinted>
  <dcterms:created xsi:type="dcterms:W3CDTF">2012-12-03T17:57:47Z</dcterms:created>
  <dcterms:modified xsi:type="dcterms:W3CDTF">2012-12-03T18:43:21Z</dcterms:modified>
</cp:coreProperties>
</file>