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4" r:id="rId3"/>
    <p:sldId id="329" r:id="rId4"/>
    <p:sldId id="334" r:id="rId5"/>
    <p:sldId id="335" r:id="rId6"/>
    <p:sldId id="337" r:id="rId7"/>
    <p:sldId id="338" r:id="rId8"/>
    <p:sldId id="339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  <a:srgbClr val="FFFF00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6" d="100"/>
          <a:sy n="116" d="100"/>
        </p:scale>
        <p:origin x="-73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B2DF7DF-FB23-0A49-B5E3-F9093283C76E}" type="datetimeFigureOut">
              <a:rPr lang="en-US"/>
              <a:pPr>
                <a:defRPr/>
              </a:pPr>
              <a:t>5/25/12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D9F0448-FEEB-B64D-B9C4-C9967B187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491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C5A5B28-F12E-9748-9075-6160A04D7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653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014688B-DB11-2E48-9BA2-C2A21246E48F}" type="slidenum">
              <a:rPr lang="en-US" sz="1200"/>
              <a:pPr/>
              <a:t>0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70C902A-380A-5E41-9C18-8AB1322EB8B2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320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70C902A-380A-5E41-9C18-8AB1322EB8B2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320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70C902A-380A-5E41-9C18-8AB1322EB8B2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1320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70C902A-380A-5E41-9C18-8AB1322EB8B2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1320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70C902A-380A-5E41-9C18-8AB1322EB8B2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1320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70C902A-380A-5E41-9C18-8AB1322EB8B2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1320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8815A-67DB-E141-BA7A-36AA91870E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43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66702-4C89-6048-A771-1A32C2A7D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60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3A50D-471B-204A-8675-3EC0EFB52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28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5353A-522F-074E-BD97-8B2749CA0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8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A7509-6D96-5241-B29F-69439E7D58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2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224BC-A462-4240-9198-137A12739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58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5A746-7559-EA4B-ACFD-E10F39EF3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1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56F1C-0030-364E-A322-F946D1089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3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35741-5A61-8449-8BD1-17CF06F5B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54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0148A-99D7-D14A-9363-0D3ED1F16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591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28319-D8CA-9548-B5CA-5591290A0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3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 dirty="0" smtClean="0"/>
              <a:t>E. Harms  29 May 2012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A00BF69-0636-5A49-A312-555E8803C0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7" descr="logo_white_b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76200"/>
            <a:ext cx="65881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FermiLogo_blu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600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25908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CM-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&amp; RFCA002 (CM-2)</a:t>
            </a:r>
            <a:b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Status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ILC </a:t>
            </a:r>
            <a:r>
              <a:rPr lang="en-US" sz="2400" dirty="0" err="1">
                <a:latin typeface="Arial" charset="0"/>
                <a:ea typeface="ＭＳ Ｐゴシック" charset="0"/>
                <a:cs typeface="ＭＳ Ｐゴシック" charset="0"/>
              </a:rPr>
              <a:t>Cryomodule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meeting</a:t>
            </a:r>
          </a:p>
          <a:p>
            <a:pPr eaLnBrk="1" hangingPunct="1"/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29 May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2012</a:t>
            </a:r>
          </a:p>
          <a:p>
            <a:pPr eaLnBrk="1" hangingPunct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E.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Harms &amp; ?/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FNAL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29 May 2012</a:t>
            </a:r>
            <a:endParaRPr lang="en-US" sz="1400" dirty="0"/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1</a:t>
            </a:fld>
            <a:endParaRPr lang="en-US" sz="140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CM-1 Disassembly Plans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7848600" cy="49530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CM-1 is transported back to Industrial Center Building for checkout and disassembly</a:t>
            </a:r>
          </a:p>
          <a:p>
            <a:pPr lvl="1" eaLnBrk="1" hangingPunct="1"/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Inspect input couplers for any damage</a:t>
            </a:r>
          </a:p>
          <a:p>
            <a:pPr lvl="1" eaLnBrk="1" hangingPunct="1"/>
            <a:r>
              <a:rPr lang="en-US" sz="1800" dirty="0" smtClean="0">
                <a:latin typeface="Arial" charset="0"/>
                <a:ea typeface="ＭＳ Ｐゴシック" charset="0"/>
              </a:rPr>
              <a:t>Check thermal intercepts, especially on HOM cans for good contact</a:t>
            </a:r>
          </a:p>
          <a:p>
            <a:pPr lvl="1" eaLnBrk="1" hangingPunct="1"/>
            <a:r>
              <a:rPr lang="en-US" sz="1800" dirty="0" smtClean="0">
                <a:latin typeface="Arial" charset="0"/>
                <a:ea typeface="ＭＳ Ｐゴシック" charset="0"/>
              </a:rPr>
              <a:t>As found alignment of cavity string once removed from vacuum vessel</a:t>
            </a:r>
          </a:p>
          <a:p>
            <a:pPr lvl="1" eaLnBrk="1" hangingPunct="1"/>
            <a:r>
              <a:rPr lang="en-US" sz="1800" dirty="0" smtClean="0">
                <a:latin typeface="Arial" charset="0"/>
                <a:ea typeface="ＭＳ Ｐゴシック" charset="0"/>
              </a:rPr>
              <a:t>Investigate tuners and motors, especially ones that stopped functioning (#8) or would stick (#2)</a:t>
            </a:r>
          </a:p>
          <a:p>
            <a:pPr lvl="1" eaLnBrk="1" hangingPunct="1"/>
            <a:r>
              <a:rPr lang="en-US" sz="1800" dirty="0" smtClean="0">
                <a:latin typeface="Arial" charset="0"/>
                <a:ea typeface="ＭＳ Ｐゴシック" charset="0"/>
              </a:rPr>
              <a:t> Separate cavities in MP-9 clean room, prepare, and re-test low performing ones in HTS</a:t>
            </a:r>
          </a:p>
          <a:p>
            <a:pPr eaLnBrk="1" hangingPunct="1"/>
            <a:r>
              <a:rPr lang="en-US" sz="2000" dirty="0" smtClean="0">
                <a:latin typeface="Arial" charset="0"/>
                <a:ea typeface="ＭＳ Ｐゴシック" charset="0"/>
              </a:rPr>
              <a:t>CM-1 will be re-installed in ASTA  as the 2</a:t>
            </a:r>
            <a:r>
              <a:rPr lang="en-US" sz="2000" baseline="30000" dirty="0" smtClean="0">
                <a:latin typeface="Arial" charset="0"/>
                <a:ea typeface="ＭＳ Ｐゴシック" charset="0"/>
              </a:rPr>
              <a:t>nd</a:t>
            </a:r>
            <a:r>
              <a:rPr lang="en-US" sz="2000" dirty="0" smtClean="0">
                <a:latin typeface="Arial" charset="0"/>
                <a:ea typeface="ＭＳ Ｐゴシック" charset="0"/>
              </a:rPr>
              <a:t> operating </a:t>
            </a:r>
            <a:r>
              <a:rPr lang="en-US" sz="2000" dirty="0" err="1" smtClean="0">
                <a:latin typeface="Arial" charset="0"/>
                <a:ea typeface="ＭＳ Ｐゴシック" charset="0"/>
              </a:rPr>
              <a:t>cryomodule</a:t>
            </a:r>
            <a:endParaRPr lang="en-US" sz="2000" dirty="0" smtClean="0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n-US" sz="1800" dirty="0" smtClean="0">
                <a:latin typeface="Arial" charset="0"/>
                <a:ea typeface="ＭＳ Ｐゴシック" charset="0"/>
              </a:rPr>
              <a:t>What to do with underperforming cavities: re-process or replace, etc. will be determined after testing</a:t>
            </a:r>
            <a:endParaRPr lang="en-US" sz="1800" dirty="0">
              <a:latin typeface="Arial" charset="0"/>
              <a:ea typeface="ＭＳ Ｐゴシック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5486400"/>
            <a:ext cx="2582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008000"/>
                </a:solidFill>
              </a:rPr>
              <a:t>Input from Tug </a:t>
            </a:r>
            <a:r>
              <a:rPr lang="en-US" sz="1600" i="1" dirty="0" err="1" smtClean="0">
                <a:solidFill>
                  <a:srgbClr val="008000"/>
                </a:solidFill>
              </a:rPr>
              <a:t>Arkan</a:t>
            </a:r>
            <a:r>
              <a:rPr lang="en-US" sz="1600" i="1" dirty="0" smtClean="0">
                <a:solidFill>
                  <a:srgbClr val="008000"/>
                </a:solidFill>
              </a:rPr>
              <a:t> et al</a:t>
            </a:r>
            <a:endParaRPr lang="en-US" sz="1600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29 May 2012</a:t>
            </a:r>
            <a:endParaRPr lang="en-US" sz="1400" dirty="0"/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2</a:t>
            </a:fld>
            <a:endParaRPr lang="en-US" sz="140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7772400" cy="5334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Module Dynamic Heat Load Measurement</a:t>
            </a:r>
            <a:endParaRPr lang="en-US" sz="4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2819400" cy="19050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Static Heat Load</a:t>
            </a:r>
          </a:p>
          <a:p>
            <a:pPr lvl="1" eaLnBrk="1" hangingPunct="1"/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Total ~37 Watts</a:t>
            </a:r>
          </a:p>
          <a:p>
            <a:pPr lvl="1" eaLnBrk="1" hangingPunct="1"/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CC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-2 ~15 Watts</a:t>
            </a:r>
            <a:endParaRPr lang="en-US" sz="1800" dirty="0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n-US" sz="2000" b="1" dirty="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CM-1 ~24 Watts</a:t>
            </a:r>
          </a:p>
        </p:txBody>
      </p:sp>
      <p:pic>
        <p:nvPicPr>
          <p:cNvPr id="3" name="Picture 2" descr="CM1 Q0vsEac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554" y="1219200"/>
            <a:ext cx="5738889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363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29 May 2012</a:t>
            </a:r>
            <a:endParaRPr lang="en-US" sz="1400" dirty="0"/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3</a:t>
            </a:fld>
            <a:endParaRPr lang="en-US" sz="140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553200" cy="5334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RFCA002 Installation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7848600" cy="4953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To avoid confusion between location in accelerator and component, we will refer to CM-2 by its component name: RFCA002.</a:t>
            </a:r>
          </a:p>
          <a:p>
            <a:pPr eaLnBrk="1" hangingPunct="1"/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Cryomodule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 is installed in ASTA on 18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May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;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checkout and connection has begun</a:t>
            </a:r>
          </a:p>
          <a:p>
            <a:pPr lvl="1" eaLnBrk="1" hangingPunct="1"/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Vacuum work</a:t>
            </a:r>
          </a:p>
          <a:p>
            <a:pPr lvl="1" eaLnBrk="1" hangingPunct="1"/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Cryogenic piping preparation</a:t>
            </a:r>
          </a:p>
          <a:p>
            <a:pPr lvl="1" eaLnBrk="1" hangingPunct="1"/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Electrical checkout and cable hookup</a:t>
            </a:r>
          </a:p>
          <a:p>
            <a:pPr lvl="1" eaLnBrk="1" hangingPunct="1"/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RF measurements</a:t>
            </a:r>
          </a:p>
          <a:p>
            <a:pPr lvl="1" eaLnBrk="1" hangingPunct="1"/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Alignment</a:t>
            </a:r>
          </a:p>
        </p:txBody>
      </p:sp>
    </p:spTree>
    <p:extLst>
      <p:ext uri="{BB962C8B-B14F-4D97-AF65-F5344CB8AC3E}">
        <p14:creationId xmlns:p14="http://schemas.microsoft.com/office/powerpoint/2010/main" val="136011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6553200" cy="609600"/>
          </a:xfrm>
        </p:spPr>
        <p:txBody>
          <a:bodyPr/>
          <a:lstStyle/>
          <a:p>
            <a:r>
              <a:rPr lang="en-US" sz="3200" dirty="0" smtClean="0"/>
              <a:t>RFCA002 Installation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E. Harms  29 May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25353A-522F-074E-BD97-8B2749CA03E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Picture 5" descr="RFCA002 in ca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914400"/>
            <a:ext cx="6858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6096000"/>
            <a:ext cx="257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008000"/>
                </a:solidFill>
              </a:rPr>
              <a:t>Courtesy of Jerry </a:t>
            </a:r>
            <a:r>
              <a:rPr lang="en-US" sz="1600" i="1" dirty="0" err="1" smtClean="0">
                <a:solidFill>
                  <a:srgbClr val="008000"/>
                </a:solidFill>
              </a:rPr>
              <a:t>Leibfritz</a:t>
            </a:r>
            <a:endParaRPr lang="en-US" sz="16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54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29 May 2012</a:t>
            </a:r>
            <a:endParaRPr lang="en-US" sz="1400" dirty="0"/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5</a:t>
            </a:fld>
            <a:endParaRPr lang="en-US" sz="140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553200" cy="5334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RFCA002 Short-term Schedule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7848600" cy="5105400"/>
          </a:xfrm>
        </p:spPr>
        <p:txBody>
          <a:bodyPr/>
          <a:lstStyle/>
          <a:p>
            <a:r>
              <a:rPr lang="en-US" sz="1800" dirty="0">
                <a:solidFill>
                  <a:srgbClr val="00FF00"/>
                </a:solidFill>
                <a:latin typeface="Arial" charset="0"/>
                <a:ea typeface="ＭＳ Ｐゴシック" charset="0"/>
              </a:rPr>
              <a:t>Already Completed</a:t>
            </a:r>
          </a:p>
          <a:p>
            <a:pPr lvl="1"/>
            <a:r>
              <a:rPr lang="en-US" sz="1400" dirty="0">
                <a:solidFill>
                  <a:srgbClr val="00FF00"/>
                </a:solidFill>
                <a:latin typeface="Arial" charset="0"/>
                <a:ea typeface="ＭＳ Ｐゴシック" charset="0"/>
              </a:rPr>
              <a:t>Alignment</a:t>
            </a:r>
          </a:p>
          <a:p>
            <a:pPr lvl="1"/>
            <a:r>
              <a:rPr lang="en-US" sz="1400" dirty="0">
                <a:solidFill>
                  <a:srgbClr val="00FF00"/>
                </a:solidFill>
                <a:latin typeface="Arial" charset="0"/>
                <a:ea typeface="ＭＳ Ｐゴシック" charset="0"/>
              </a:rPr>
              <a:t>Electrical checkout</a:t>
            </a:r>
          </a:p>
          <a:p>
            <a:r>
              <a:rPr lang="en-US" sz="1800" dirty="0">
                <a:latin typeface="Arial" charset="0"/>
                <a:ea typeface="ＭＳ Ｐゴシック" charset="0"/>
              </a:rPr>
              <a:t>28 May – 1 June</a:t>
            </a:r>
          </a:p>
          <a:p>
            <a:pPr lvl="1"/>
            <a:r>
              <a:rPr lang="en-US" sz="1400" dirty="0">
                <a:latin typeface="Arial" charset="0"/>
                <a:ea typeface="ＭＳ Ｐゴシック" charset="0"/>
              </a:rPr>
              <a:t>Complete cabling</a:t>
            </a:r>
          </a:p>
          <a:p>
            <a:r>
              <a:rPr lang="en-US" sz="1800" dirty="0">
                <a:latin typeface="Arial" charset="0"/>
                <a:ea typeface="ＭＳ Ｐゴシック" charset="0"/>
              </a:rPr>
              <a:t>4 - 8 June</a:t>
            </a:r>
          </a:p>
          <a:p>
            <a:pPr lvl="1"/>
            <a:r>
              <a:rPr lang="en-US" sz="1400" dirty="0">
                <a:latin typeface="Arial" charset="0"/>
                <a:ea typeface="ＭＳ Ｐゴシック" charset="0"/>
              </a:rPr>
              <a:t>Preparation for Warm coupler conditioning</a:t>
            </a:r>
          </a:p>
          <a:p>
            <a:pPr lvl="1"/>
            <a:r>
              <a:rPr lang="en-US" sz="1400" dirty="0" smtClean="0">
                <a:latin typeface="Arial" charset="0"/>
                <a:ea typeface="ＭＳ Ｐゴシック" charset="0"/>
              </a:rPr>
              <a:t>RF system/klystron re-calibration</a:t>
            </a:r>
            <a:endParaRPr lang="en-US" sz="1400" dirty="0">
              <a:latin typeface="Arial" charset="0"/>
              <a:ea typeface="ＭＳ Ｐゴシック" charset="0"/>
            </a:endParaRPr>
          </a:p>
          <a:p>
            <a:pPr lvl="1"/>
            <a:r>
              <a:rPr lang="en-US" sz="1400" dirty="0">
                <a:latin typeface="Arial" charset="0"/>
                <a:ea typeface="ＭＳ Ｐゴシック" charset="0"/>
              </a:rPr>
              <a:t>Couplers and Cavities under active pumping</a:t>
            </a:r>
          </a:p>
          <a:p>
            <a:r>
              <a:rPr lang="en-US" sz="1800" dirty="0">
                <a:latin typeface="Arial" charset="0"/>
                <a:ea typeface="ＭＳ Ｐゴシック" charset="0"/>
              </a:rPr>
              <a:t>12 - 16 June </a:t>
            </a:r>
          </a:p>
          <a:p>
            <a:pPr lvl="1"/>
            <a:r>
              <a:rPr lang="en-US" sz="1400" dirty="0" smtClean="0">
                <a:latin typeface="Arial" charset="0"/>
                <a:ea typeface="ＭＳ Ｐゴシック" charset="0"/>
              </a:rPr>
              <a:t>Initiate warm </a:t>
            </a:r>
            <a:r>
              <a:rPr lang="en-US" sz="1400" dirty="0">
                <a:latin typeface="Arial" charset="0"/>
                <a:ea typeface="ＭＳ Ｐゴシック" charset="0"/>
              </a:rPr>
              <a:t>coupler conditioning </a:t>
            </a:r>
            <a:r>
              <a:rPr lang="en-US" sz="1400" dirty="0" smtClean="0">
                <a:latin typeface="Arial" charset="0"/>
                <a:ea typeface="ＭＳ Ｐゴシック" charset="0"/>
              </a:rPr>
              <a:t>(one </a:t>
            </a:r>
            <a:r>
              <a:rPr lang="en-US" sz="1400" dirty="0">
                <a:latin typeface="Arial" charset="0"/>
                <a:ea typeface="ＭＳ Ｐゴシック" charset="0"/>
              </a:rPr>
              <a:t>cavity at a </a:t>
            </a:r>
            <a:r>
              <a:rPr lang="en-US" sz="1400" dirty="0" smtClean="0">
                <a:latin typeface="Arial" charset="0"/>
                <a:ea typeface="ＭＳ Ｐゴシック" charset="0"/>
              </a:rPr>
              <a:t>time)</a:t>
            </a:r>
            <a:endParaRPr lang="en-US" sz="1800" dirty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r>
              <a:rPr lang="en-US" sz="1800" dirty="0">
                <a:latin typeface="Arial" charset="0"/>
                <a:ea typeface="ＭＳ Ｐゴシック" charset="0"/>
              </a:rPr>
              <a:t>Remainder of June</a:t>
            </a:r>
          </a:p>
          <a:p>
            <a:pPr lvl="1"/>
            <a:r>
              <a:rPr lang="en-US" sz="1400" dirty="0" smtClean="0">
                <a:latin typeface="Arial" charset="0"/>
                <a:ea typeface="ＭＳ Ｐゴシック" charset="0"/>
              </a:rPr>
              <a:t>Finish </a:t>
            </a:r>
            <a:r>
              <a:rPr lang="en-US" sz="1400" dirty="0">
                <a:latin typeface="Arial" charset="0"/>
                <a:ea typeface="ＭＳ Ｐゴシック" charset="0"/>
              </a:rPr>
              <a:t>Coupler Conditioning</a:t>
            </a:r>
          </a:p>
          <a:p>
            <a:pPr lvl="1"/>
            <a:r>
              <a:rPr lang="en-US" sz="1400" dirty="0">
                <a:latin typeface="Arial" charset="0"/>
                <a:ea typeface="ＭＳ Ｐゴシック" charset="0"/>
              </a:rPr>
              <a:t>Complete installation</a:t>
            </a:r>
          </a:p>
          <a:p>
            <a:pPr lvl="1"/>
            <a:r>
              <a:rPr lang="en-US" sz="1400" dirty="0">
                <a:latin typeface="Arial" charset="0"/>
                <a:ea typeface="ＭＳ Ｐゴシック" charset="0"/>
              </a:rPr>
              <a:t>Cryogenics interconnects</a:t>
            </a:r>
          </a:p>
          <a:p>
            <a:pPr lvl="1"/>
            <a:r>
              <a:rPr lang="en-US" sz="1400" dirty="0">
                <a:latin typeface="Arial" charset="0"/>
                <a:ea typeface="ＭＳ Ｐゴシック" charset="0"/>
              </a:rPr>
              <a:t>Leak checks, pressure tests, safety approval</a:t>
            </a:r>
          </a:p>
          <a:p>
            <a:r>
              <a:rPr lang="en-US" sz="1800" dirty="0">
                <a:latin typeface="Arial" charset="0"/>
                <a:ea typeface="ＭＳ Ｐゴシック" charset="0"/>
              </a:rPr>
              <a:t>~28 June</a:t>
            </a:r>
          </a:p>
          <a:p>
            <a:pPr lvl="1"/>
            <a:r>
              <a:rPr lang="en-US" sz="1400" dirty="0">
                <a:latin typeface="Arial" charset="0"/>
                <a:ea typeface="ＭＳ Ｐゴシック" charset="0"/>
              </a:rPr>
              <a:t>Initiate </a:t>
            </a:r>
            <a:r>
              <a:rPr lang="en-US" sz="1400" dirty="0" err="1">
                <a:latin typeface="Arial" charset="0"/>
                <a:ea typeface="ＭＳ Ｐゴシック" charset="0"/>
              </a:rPr>
              <a:t>Cooldown</a:t>
            </a:r>
            <a:endParaRPr lang="en-US" sz="1400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686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29 May 2012</a:t>
            </a:r>
            <a:endParaRPr lang="en-US" sz="1400" dirty="0"/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6</a:t>
            </a:fld>
            <a:endParaRPr lang="en-US" sz="140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553200" cy="5334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RFCA002 Cavity Performance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210658"/>
              </p:ext>
            </p:extLst>
          </p:nvPr>
        </p:nvGraphicFramePr>
        <p:xfrm>
          <a:off x="762000" y="1143000"/>
          <a:ext cx="7620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00"/>
                <a:gridCol w="2540000"/>
                <a:gridCol w="2540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u="sng" dirty="0" smtClean="0">
                          <a:solidFill>
                            <a:srgbClr val="0000FF"/>
                          </a:solidFill>
                        </a:rPr>
                        <a:t>Cavity</a:t>
                      </a:r>
                      <a:endParaRPr lang="en-US" sz="1800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sng" dirty="0" smtClean="0">
                          <a:solidFill>
                            <a:srgbClr val="0000FF"/>
                          </a:solidFill>
                        </a:rPr>
                        <a:t>Last Vertical Test</a:t>
                      </a:r>
                      <a:endParaRPr lang="en-US" sz="1800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sng" dirty="0" smtClean="0">
                          <a:solidFill>
                            <a:srgbClr val="0000FF"/>
                          </a:solidFill>
                        </a:rPr>
                        <a:t>Last Horizontal Test*</a:t>
                      </a:r>
                      <a:endParaRPr lang="en-US" sz="1800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TB9AES008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&gt;35 MV/m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TB9RI018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&gt;35 MV/m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TB9AES010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</a:t>
                      </a:r>
                      <a:r>
                        <a:rPr lang="en-US" baseline="0" dirty="0" smtClean="0"/>
                        <a:t>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&gt;35 MV/m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TB9RI019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&gt;35 MV/m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TB9ACC016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</a:t>
                      </a:r>
                      <a:r>
                        <a:rPr lang="en-US" baseline="0" dirty="0" smtClean="0"/>
                        <a:t>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 MV/m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TB9AES009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 MV/m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TB9RI027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&gt;35 MV/m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TB9RI028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 MV/m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4572000"/>
            <a:ext cx="5558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*Administrative Limit of 35 MV/m for Peak Gradient at HTS</a:t>
            </a:r>
            <a:endParaRPr lang="en-US" sz="16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81001" y="4953000"/>
            <a:ext cx="8229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For cold operation (at least until all cavities are characterized and initial </a:t>
            </a:r>
            <a:r>
              <a:rPr lang="en-US" dirty="0" err="1" smtClean="0">
                <a:solidFill>
                  <a:srgbClr val="800000"/>
                </a:solidFill>
              </a:rPr>
              <a:t>cryomodule</a:t>
            </a:r>
            <a:r>
              <a:rPr lang="en-US" dirty="0" smtClean="0">
                <a:solidFill>
                  <a:srgbClr val="800000"/>
                </a:solidFill>
              </a:rPr>
              <a:t> operation completed) we will not exceed 31.5 MV/m.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00800" y="4495800"/>
            <a:ext cx="2506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008000"/>
                </a:solidFill>
              </a:rPr>
              <a:t>Courtesy of Andy </a:t>
            </a:r>
            <a:r>
              <a:rPr lang="en-US" sz="1600" i="1" dirty="0" err="1" smtClean="0">
                <a:solidFill>
                  <a:srgbClr val="008000"/>
                </a:solidFill>
              </a:rPr>
              <a:t>Hocker</a:t>
            </a:r>
            <a:endParaRPr lang="en-US" sz="16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406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29 May 2012</a:t>
            </a:r>
            <a:endParaRPr lang="en-US" sz="1400" dirty="0"/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7</a:t>
            </a:fld>
            <a:endParaRPr lang="en-US" sz="140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3200"/>
            <a:ext cx="6553200" cy="5334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Thank you for your attention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995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4203</TotalTime>
  <Words>505</Words>
  <Application>Microsoft Macintosh PowerPoint</Application>
  <PresentationFormat>On-screen Show (4:3)</PresentationFormat>
  <Paragraphs>101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 Presentation</vt:lpstr>
      <vt:lpstr>CM-1 &amp; RFCA002 (CM-2) Status</vt:lpstr>
      <vt:lpstr>CM-1 Disassembly Plans</vt:lpstr>
      <vt:lpstr>Module Dynamic Heat Load Measurement</vt:lpstr>
      <vt:lpstr>RFCA002 Installation</vt:lpstr>
      <vt:lpstr>RFCA002 Installation</vt:lpstr>
      <vt:lpstr>RFCA002 Short-term Schedule</vt:lpstr>
      <vt:lpstr>RFCA002 Cavity Performance</vt:lpstr>
      <vt:lpstr>Thank you for your attention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CM-1 Status</dc:title>
  <dc:creator>Elvin Harms</dc:creator>
  <cp:lastModifiedBy>Elvin Harms</cp:lastModifiedBy>
  <cp:revision>162</cp:revision>
  <cp:lastPrinted>2011-11-22T20:47:06Z</cp:lastPrinted>
  <dcterms:created xsi:type="dcterms:W3CDTF">2011-02-07T15:51:29Z</dcterms:created>
  <dcterms:modified xsi:type="dcterms:W3CDTF">2012-05-25T20:09:29Z</dcterms:modified>
</cp:coreProperties>
</file>