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4" r:id="rId3"/>
    <p:sldId id="276" r:id="rId4"/>
    <p:sldId id="272" r:id="rId5"/>
    <p:sldId id="263" r:id="rId6"/>
    <p:sldId id="265" r:id="rId7"/>
    <p:sldId id="277" r:id="rId8"/>
    <p:sldId id="278" r:id="rId9"/>
    <p:sldId id="266" r:id="rId10"/>
    <p:sldId id="268" r:id="rId11"/>
    <p:sldId id="274" r:id="rId12"/>
    <p:sldId id="275" r:id="rId1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800"/>
    <a:srgbClr val="C800C8"/>
    <a:srgbClr val="E80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1144" y="-5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7C8A-834E-734E-95C4-F3F08E068545}" type="datetimeFigureOut">
              <a:rPr lang="ja-JP" altLang="en-US" smtClean="0"/>
              <a:t>12/05/29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3E200-F04B-E240-B616-801BCC58212D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b="1" i="1" dirty="0" smtClean="0">
                <a:latin typeface="Helvetica"/>
                <a:cs typeface="Helvetica"/>
              </a:rPr>
              <a:t>STF Quantum-Beam Accelerator commissioning status</a:t>
            </a:r>
            <a:endParaRPr kumimoji="1" lang="ja-JP" altLang="en-US" sz="3200" b="1" i="1" dirty="0">
              <a:latin typeface="Helvetica"/>
              <a:cs typeface="Helvetica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694928"/>
          </a:xfrm>
        </p:spPr>
        <p:txBody>
          <a:bodyPr/>
          <a:lstStyle/>
          <a:p>
            <a:r>
              <a:rPr kumimoji="1" lang="en-US" altLang="ja-JP" dirty="0" smtClean="0"/>
              <a:t>H. Hayano, KEK, 05292012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394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May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171" y="692696"/>
            <a:ext cx="6196758" cy="4672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639091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May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967602" y="5131812"/>
            <a:ext cx="266179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4332171" y="4749576"/>
            <a:ext cx="355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radiation survey by 4% beam power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2438400" y="3357204"/>
            <a:ext cx="4073527" cy="1618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2438400" y="4286210"/>
            <a:ext cx="4073527" cy="1618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438400" y="513181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3568583" y="3036039"/>
            <a:ext cx="187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0000FF"/>
                </a:solidFill>
              </a:rPr>
              <a:t>cryomodule cool-down</a:t>
            </a:r>
            <a:endParaRPr kumimoji="1" lang="ja-JP" altLang="en-US" sz="1400">
              <a:solidFill>
                <a:srgbClr val="0000FF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15451" y="3978433"/>
            <a:ext cx="187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0000FF"/>
                </a:solidFill>
              </a:rPr>
              <a:t>cryomodule cool-down</a:t>
            </a:r>
            <a:endParaRPr kumimoji="1" lang="ja-JP" altLang="en-US" sz="1400">
              <a:solidFill>
                <a:srgbClr val="0000FF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276607" y="4762480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51960" y="5548590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Beam Operation re-start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>
            <a:stCxn id="11" idx="0"/>
          </p:cNvCxnSpPr>
          <p:nvPr/>
        </p:nvCxnSpPr>
        <p:spPr>
          <a:xfrm flipH="1" flipV="1">
            <a:off x="4258633" y="5229200"/>
            <a:ext cx="533410" cy="319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7740352" y="948154"/>
            <a:ext cx="0" cy="3560966"/>
          </a:xfrm>
          <a:prstGeom prst="straightConnector1">
            <a:avLst/>
          </a:prstGeom>
          <a:ln w="38100" cmpd="sng"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7763668" y="1124744"/>
            <a:ext cx="1475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mirror</a:t>
            </a:r>
          </a:p>
          <a:p>
            <a:r>
              <a:rPr lang="en-US" altLang="ja-JP" dirty="0" smtClean="0"/>
              <a:t>Laser </a:t>
            </a:r>
          </a:p>
          <a:p>
            <a:r>
              <a:rPr lang="en-US" altLang="ja-JP" dirty="0" smtClean="0"/>
              <a:t>Accumulation</a:t>
            </a:r>
          </a:p>
          <a:p>
            <a:r>
              <a:rPr kumimoji="1" lang="en-US" altLang="ja-JP" dirty="0" smtClean="0"/>
              <a:t>cavity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16691" y="2743651"/>
            <a:ext cx="14670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Lead block</a:t>
            </a:r>
          </a:p>
          <a:p>
            <a:r>
              <a:rPr lang="en-US" altLang="ja-JP" dirty="0" smtClean="0"/>
              <a:t>shield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err="1" smtClean="0"/>
              <a:t>RFgun</a:t>
            </a:r>
            <a:r>
              <a:rPr kumimoji="1" lang="en-US" altLang="ja-JP" dirty="0" smtClean="0"/>
              <a:t> </a:t>
            </a:r>
          </a:p>
          <a:p>
            <a:r>
              <a:rPr kumimoji="1" lang="en-US" altLang="ja-JP" dirty="0" smtClean="0"/>
              <a:t>Cooling </a:t>
            </a:r>
          </a:p>
          <a:p>
            <a:r>
              <a:rPr lang="en-US" altLang="ja-JP" dirty="0" smtClean="0"/>
              <a:t>System</a:t>
            </a:r>
          </a:p>
          <a:p>
            <a:r>
              <a:rPr kumimoji="1" lang="en-US" altLang="ja-JP" dirty="0" smtClean="0"/>
              <a:t>improvement</a:t>
            </a:r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5724128" y="3943980"/>
            <a:ext cx="905272" cy="0"/>
          </a:xfrm>
          <a:prstGeom prst="straightConnector1">
            <a:avLst/>
          </a:prstGeom>
          <a:ln w="12700" cmpd="sng">
            <a:solidFill>
              <a:srgbClr val="C800C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490291" y="361917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C800C8"/>
                </a:solidFill>
              </a:rPr>
              <a:t>SC-cavity process</a:t>
            </a:r>
            <a:endParaRPr kumimoji="1" lang="ja-JP" altLang="en-US" sz="1400" dirty="0">
              <a:solidFill>
                <a:srgbClr val="C800C8"/>
              </a:solidFill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3062330" y="5118908"/>
            <a:ext cx="905272" cy="0"/>
          </a:xfrm>
          <a:prstGeom prst="straightConnector1">
            <a:avLst/>
          </a:prstGeom>
          <a:ln w="12700" cmpd="sng">
            <a:solidFill>
              <a:srgbClr val="C800C8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044656" y="4595464"/>
            <a:ext cx="843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C800C8"/>
                </a:solidFill>
              </a:rPr>
              <a:t>SC-cavity </a:t>
            </a:r>
          </a:p>
          <a:p>
            <a:r>
              <a:rPr kumimoji="1" lang="en-US" altLang="ja-JP" sz="1400" dirty="0" smtClean="0">
                <a:solidFill>
                  <a:srgbClr val="C800C8"/>
                </a:solidFill>
              </a:rPr>
              <a:t>process</a:t>
            </a:r>
            <a:endParaRPr kumimoji="1" lang="ja-JP" altLang="en-US" sz="1400" dirty="0">
              <a:solidFill>
                <a:srgbClr val="C800C8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0432" y="147935"/>
            <a:ext cx="14680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Helvetica"/>
                <a:cs typeface="Helvetica"/>
              </a:rPr>
              <a:t>Schedule</a:t>
            </a:r>
            <a:endParaRPr kumimoji="1" lang="ja-JP" altLang="en-US" sz="2400" dirty="0">
              <a:latin typeface="Helvetica"/>
              <a:cs typeface="Helvetica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 flipH="1">
            <a:off x="2197792" y="2858744"/>
            <a:ext cx="317784" cy="76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41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june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7889"/>
            <a:ext cx="6154148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5871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June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123939" y="5039479"/>
            <a:ext cx="3505461" cy="1204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2438400" y="5051524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2276607" y="4682192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</a:rPr>
              <a:t>cool-down</a:t>
            </a:r>
            <a:endParaRPr lang="ja-JP" altLang="en-US" sz="1200" dirty="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3123939" y="2420888"/>
            <a:ext cx="338798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3123939" y="3284984"/>
            <a:ext cx="338798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3123939" y="4149080"/>
            <a:ext cx="338798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2458124" y="4149080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2296331" y="3779748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</a:rPr>
              <a:t>cool-down</a:t>
            </a:r>
            <a:endParaRPr lang="ja-JP" altLang="en-US" sz="1200" dirty="0"/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2477848" y="3246636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2316055" y="2877304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</a:rPr>
              <a:t>cool-down</a:t>
            </a:r>
            <a:endParaRPr lang="ja-JP" altLang="en-US" sz="1200" dirty="0"/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2497572" y="234419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/>
          <p:cNvSpPr/>
          <p:nvPr/>
        </p:nvSpPr>
        <p:spPr>
          <a:xfrm>
            <a:off x="2335779" y="1974860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</a:rPr>
              <a:t>cool-down</a:t>
            </a:r>
            <a:endParaRPr lang="ja-JP" altLang="en-US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649855" y="2051556"/>
            <a:ext cx="224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 focus </a:t>
            </a:r>
            <a:r>
              <a:rPr kumimoji="1" lang="en-US" altLang="ja-JP" dirty="0">
                <a:solidFill>
                  <a:srgbClr val="FF0000"/>
                </a:solidFill>
              </a:rPr>
              <a:t>operation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49855" y="2935603"/>
            <a:ext cx="224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 focus </a:t>
            </a:r>
            <a:r>
              <a:rPr kumimoji="1" lang="en-US" altLang="ja-JP" dirty="0">
                <a:solidFill>
                  <a:srgbClr val="FF0000"/>
                </a:solidFill>
              </a:rPr>
              <a:t>operation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620979" y="3810794"/>
            <a:ext cx="269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 focus / BG reduction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20979" y="4670147"/>
            <a:ext cx="269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 focus / BG reduction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67544" y="5764614"/>
            <a:ext cx="808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Operation target: Reduce beam emittance, then focus the beam down to 10µm size.</a:t>
            </a:r>
          </a:p>
        </p:txBody>
      </p:sp>
    </p:spTree>
    <p:extLst>
      <p:ext uri="{BB962C8B-B14F-4D97-AF65-F5344CB8AC3E}">
        <p14:creationId xmlns:p14="http://schemas.microsoft.com/office/powerpoint/2010/main" val="573879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july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918" y="648851"/>
            <a:ext cx="5976664" cy="45467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65622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July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153644" y="2413976"/>
            <a:ext cx="338798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3473008" y="1187460"/>
            <a:ext cx="248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Beam-laser collision trial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2438400" y="2413976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2276607" y="2044644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3123939" y="1556792"/>
            <a:ext cx="338798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>
            <a:off x="2530444" y="155679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2368651" y="1187460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332862" y="2043056"/>
            <a:ext cx="2856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radiation shield examination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26916" y="5764614"/>
            <a:ext cx="6159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Operation target: Try to collide electron beam with Laser beam.</a:t>
            </a:r>
          </a:p>
        </p:txBody>
      </p:sp>
      <p:cxnSp>
        <p:nvCxnSpPr>
          <p:cNvPr id="21" name="直線コネクタ 20"/>
          <p:cNvCxnSpPr/>
          <p:nvPr/>
        </p:nvCxnSpPr>
        <p:spPr>
          <a:xfrm flipH="1">
            <a:off x="6478132" y="1941429"/>
            <a:ext cx="317784" cy="76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6593682" y="2387756"/>
            <a:ext cx="196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Summer</a:t>
            </a:r>
            <a:r>
              <a:rPr kumimoji="1" lang="en-US" altLang="ja-JP"/>
              <a:t> shutdown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30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353-32A0-344F-8FC4-93F64516CAF6}" type="slidenum">
              <a:rPr lang="en-US" altLang="ja-JP" smtClean="0"/>
              <a:pPr/>
              <a:t>2</a:t>
            </a:fld>
            <a:endParaRPr lang="en-US" altLang="ja-JP"/>
          </a:p>
        </p:txBody>
      </p:sp>
      <p:pic>
        <p:nvPicPr>
          <p:cNvPr id="5" name="図 4" descr="STFQB_fullC2_111026_reduced_l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1" y="813814"/>
            <a:ext cx="7550831" cy="391133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251520" y="836712"/>
            <a:ext cx="3960440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KEK-STF</a:t>
            </a:r>
          </a:p>
          <a:p>
            <a:r>
              <a:rPr lang="en-US" altLang="ja-JP" dirty="0" smtClean="0">
                <a:latin typeface="Helvetica"/>
                <a:cs typeface="Helvetica"/>
              </a:rPr>
              <a:t>Quantum-Beam Accelerator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1547664" y="188640"/>
            <a:ext cx="5838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Quantum-Beam experiment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2" name="図 21" descr="STF-QB-accelerator-013120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96952"/>
            <a:ext cx="4824536" cy="361840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3528" y="5392380"/>
            <a:ext cx="37180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Helvetica"/>
                <a:cs typeface="Helvetica"/>
              </a:rPr>
              <a:t>2012</a:t>
            </a:r>
            <a:r>
              <a:rPr lang="en-US" altLang="ja-JP" sz="2000" dirty="0">
                <a:latin typeface="Helvetica"/>
                <a:cs typeface="Helvetica"/>
              </a:rPr>
              <a:t>. Feb : </a:t>
            </a:r>
            <a:r>
              <a:rPr lang="en-US" altLang="ja-JP" sz="2000" dirty="0" smtClean="0">
                <a:latin typeface="Helvetica"/>
                <a:cs typeface="Helvetica"/>
              </a:rPr>
              <a:t>cool-down started,</a:t>
            </a:r>
            <a:endParaRPr kumimoji="1" lang="en-US" altLang="ja-JP" sz="2000" dirty="0" smtClean="0">
              <a:latin typeface="Helvetica"/>
              <a:cs typeface="Helvetica"/>
            </a:endParaRPr>
          </a:p>
          <a:p>
            <a:r>
              <a:rPr lang="ja-JP" altLang="en-US" sz="2000" dirty="0" smtClean="0">
                <a:latin typeface="Helvetica"/>
                <a:cs typeface="Helvetica"/>
              </a:rPr>
              <a:t>　　　</a:t>
            </a:r>
            <a:r>
              <a:rPr lang="en-US" altLang="ja-JP" sz="2000" dirty="0" smtClean="0">
                <a:latin typeface="Helvetica"/>
                <a:cs typeface="Helvetica"/>
              </a:rPr>
              <a:t>   April : beam acceleration</a:t>
            </a:r>
          </a:p>
          <a:p>
            <a:r>
              <a:rPr kumimoji="1" lang="en-US" altLang="ja-JP" sz="2000" dirty="0">
                <a:latin typeface="Helvetica"/>
                <a:cs typeface="Helvetica"/>
              </a:rPr>
              <a:t>          experiment: June run,</a:t>
            </a:r>
          </a:p>
          <a:p>
            <a:r>
              <a:rPr lang="en-US" altLang="ja-JP" sz="2000" dirty="0">
                <a:latin typeface="Helvetica"/>
                <a:cs typeface="Helvetica"/>
              </a:rPr>
              <a:t>                              October run</a:t>
            </a:r>
            <a:endParaRPr kumimoji="1" lang="ja-JP" altLang="en-US" sz="2000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599764"/>
            <a:ext cx="41550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High-flux X-ray by Inverse-Compton scattering</a:t>
            </a:r>
          </a:p>
          <a:p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10mA</a:t>
            </a:r>
            <a:r>
              <a:rPr lang="en-US" altLang="ja-JP" sz="1400" b="1" dirty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 electron beam </a:t>
            </a:r>
            <a:r>
              <a:rPr lang="ja-JP" altLang="en-US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（</a:t>
            </a:r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40MeV, 1ms, 5Hz)</a:t>
            </a:r>
          </a:p>
          <a:p>
            <a:r>
              <a:rPr kumimoji="1"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4-mirror laser resonator cavity</a:t>
            </a:r>
          </a:p>
          <a:p>
            <a:r>
              <a:rPr lang="en-US" altLang="ja-JP" sz="1400" b="1" dirty="0" smtClean="0">
                <a:solidFill>
                  <a:srgbClr val="3366FF"/>
                </a:solidFill>
                <a:latin typeface="Helvetica"/>
                <a:ea typeface="Osaka"/>
                <a:cs typeface="Helvetica"/>
              </a:rPr>
              <a:t>head-on collision with beam</a:t>
            </a:r>
            <a:endParaRPr kumimoji="1" lang="ja-JP" altLang="en-US" sz="1400" b="1" dirty="0">
              <a:solidFill>
                <a:srgbClr val="3366FF"/>
              </a:solidFill>
              <a:latin typeface="Helvetica"/>
              <a:ea typeface="Osaka"/>
              <a:cs typeface="Helvetica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51520" y="4869160"/>
            <a:ext cx="3701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/>
                <a:cs typeface="Helvetica"/>
              </a:rPr>
              <a:t>Target: 1.3 x 10</a:t>
            </a:r>
            <a:r>
              <a:rPr kumimoji="1" lang="en-US" altLang="ja-JP" sz="1400" baseline="30000" dirty="0" smtClean="0">
                <a:latin typeface="Helvetica"/>
                <a:cs typeface="Helvetica"/>
              </a:rPr>
              <a:t>10</a:t>
            </a:r>
            <a:r>
              <a:rPr kumimoji="1" lang="en-US" altLang="ja-JP" sz="1400" dirty="0" smtClean="0">
                <a:latin typeface="Helvetica"/>
                <a:cs typeface="Helvetica"/>
              </a:rPr>
              <a:t> photons/sec 1%bandwidth</a:t>
            </a:r>
          </a:p>
          <a:p>
            <a:r>
              <a:rPr lang="en-US" altLang="ja-JP" sz="1400" dirty="0">
                <a:latin typeface="Helvetica"/>
                <a:cs typeface="Helvetica"/>
              </a:rPr>
              <a:t>             30KeV X-ray</a:t>
            </a:r>
            <a:endParaRPr kumimoji="1" lang="en-US" altLang="ja-JP" sz="1400" dirty="0" smtClean="0">
              <a:latin typeface="Helvetic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68144" y="2276872"/>
            <a:ext cx="2861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Capture cryomodule ( 2 SC cavities )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95736" y="4149080"/>
            <a:ext cx="1818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collision point</a:t>
            </a:r>
          </a:p>
          <a:p>
            <a:r>
              <a:rPr lang="en-US" altLang="ja-JP" sz="1200" b="1" dirty="0"/>
              <a:t>(Laser, electron beam)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1844824"/>
            <a:ext cx="1735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photocathode </a:t>
            </a:r>
            <a:r>
              <a:rPr kumimoji="1" lang="en-US" altLang="ja-JP" sz="1200" b="1" dirty="0" err="1" smtClean="0"/>
              <a:t>RFgun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05620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Macintosh HD:Users:hayano:Desktop:宣伝活動:量子ビーム2011イラスト:STFQB_closeUp_111024:STFQB_closeUp_111024half_lo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74797"/>
            <a:ext cx="4278122" cy="288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0987" y="1183677"/>
            <a:ext cx="3378059" cy="265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0987" y="3673316"/>
            <a:ext cx="3378059" cy="257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TextBox 3"/>
          <p:cNvSpPr txBox="1"/>
          <p:nvPr/>
        </p:nvSpPr>
        <p:spPr>
          <a:xfrm>
            <a:off x="467544" y="188640"/>
            <a:ext cx="8365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Plan of X-ray generation by Inverse-compton scattering</a:t>
            </a:r>
            <a:endParaRPr kumimoji="1" lang="ja-JP" altLang="en-US" sz="24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52515" y="897798"/>
            <a:ext cx="1774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40MeV, head-on collision</a:t>
            </a:r>
            <a:endParaRPr kumimoji="1" lang="ja-JP" altLang="en-US" sz="120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603728"/>
              </p:ext>
            </p:extLst>
          </p:nvPr>
        </p:nvGraphicFramePr>
        <p:xfrm>
          <a:off x="467544" y="4115091"/>
          <a:ext cx="4278122" cy="250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637"/>
                <a:gridCol w="1495977"/>
                <a:gridCol w="1330508"/>
              </a:tblGrid>
              <a:tr h="250034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Electron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Laser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Energy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40MeV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1.17eV (λ=1064nm)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Energy spread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0.1%</a:t>
                      </a:r>
                      <a:r>
                        <a:rPr kumimoji="1" lang="en-US" altLang="ja-JP" sz="1000" baseline="0" dirty="0" smtClean="0"/>
                        <a:t> (</a:t>
                      </a:r>
                      <a:r>
                        <a:rPr kumimoji="1" lang="en-US" altLang="ja-JP" sz="1000" baseline="0" dirty="0" err="1" smtClean="0"/>
                        <a:t>rms</a:t>
                      </a:r>
                      <a:r>
                        <a:rPr kumimoji="1" lang="en-US" altLang="ja-JP" sz="1000" baseline="0" dirty="0" smtClean="0"/>
                        <a:t>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Beam size(</a:t>
                      </a:r>
                      <a:r>
                        <a:rPr kumimoji="1" lang="en-US" altLang="ja-JP" sz="1000" dirty="0" err="1" smtClean="0"/>
                        <a:t>rms</a:t>
                      </a:r>
                      <a:r>
                        <a:rPr kumimoji="1" lang="en-US" altLang="ja-JP" sz="1000" dirty="0" smtClean="0"/>
                        <a:t>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10μm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10μm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Pulse width(FWHM)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12ps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12ps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Intensity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61.5</a:t>
                      </a:r>
                      <a:r>
                        <a:rPr kumimoji="1" lang="en-US" altLang="ja-JP" sz="1000" baseline="0" dirty="0" smtClean="0"/>
                        <a:t> </a:t>
                      </a:r>
                      <a:r>
                        <a:rPr kumimoji="1" lang="en-US" altLang="ja-JP" sz="1000" baseline="0" dirty="0" err="1" smtClean="0"/>
                        <a:t>p</a:t>
                      </a:r>
                      <a:r>
                        <a:rPr kumimoji="1" lang="en-US" altLang="ja-JP" sz="1000" dirty="0" err="1" smtClean="0"/>
                        <a:t>C</a:t>
                      </a:r>
                      <a:r>
                        <a:rPr kumimoji="1" lang="en-US" altLang="ja-JP" sz="1000" dirty="0" smtClean="0"/>
                        <a:t>/bunch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50mJ/pulse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Number of bunches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162500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----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err="1" smtClean="0"/>
                        <a:t>Emittance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0.5π mm </a:t>
                      </a:r>
                      <a:r>
                        <a:rPr kumimoji="1" lang="en-US" altLang="ja-JP" sz="1000" dirty="0" err="1" smtClean="0"/>
                        <a:t>mrad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Collision angle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0deg (Head on)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Rep. Rate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5Hz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72998" y="836597"/>
            <a:ext cx="4923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4-mirror laser accumulation, head-on with e-beam</a:t>
            </a:r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180987" y="6249034"/>
            <a:ext cx="3526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target: 1.3x10</a:t>
            </a:r>
            <a:r>
              <a:rPr lang="en-US" altLang="ja-JP" baseline="30000" dirty="0"/>
              <a:t>10</a:t>
            </a:r>
            <a:r>
              <a:rPr lang="en-US" altLang="ja-JP" dirty="0"/>
              <a:t> photons/sec/1%bw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25622" y="2178027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max. 28 keV X-ray</a:t>
            </a:r>
            <a:endParaRPr kumimoji="1" lang="ja-JP" altLang="en-US" sz="1200"/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152400" y="2924944"/>
            <a:ext cx="675184" cy="216024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13952" y="3178288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X-ray</a:t>
            </a:r>
            <a:endParaRPr kumimoji="1" lang="ja-JP" altLang="en-US" sz="120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8184" y="347641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X-ray Energy</a:t>
            </a:r>
            <a:endParaRPr kumimoji="1" lang="ja-JP" altLang="en-US" sz="1200"/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4667889" y="422598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X-ray Energy</a:t>
            </a:r>
            <a:endParaRPr kumimoji="1" lang="ja-JP" altLang="en-US" sz="120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22499" y="6002680"/>
            <a:ext cx="8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X-ray angle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9080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IMG23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86" y="1052736"/>
            <a:ext cx="4154014" cy="3115666"/>
          </a:xfrm>
          <a:prstGeom prst="rect">
            <a:avLst/>
          </a:prstGeom>
        </p:spPr>
      </p:pic>
      <p:pic>
        <p:nvPicPr>
          <p:cNvPr id="3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069380"/>
            <a:ext cx="1693125" cy="2540038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4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69709"/>
            <a:ext cx="1853774" cy="133970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TextBox 3"/>
          <p:cNvSpPr txBox="1"/>
          <p:nvPr/>
        </p:nvSpPr>
        <p:spPr>
          <a:xfrm>
            <a:off x="1979712" y="186780"/>
            <a:ext cx="4918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</a:t>
            </a:r>
            <a:r>
              <a:rPr lang="en-US" altLang="ja-JP" sz="2800" b="1" i="1" dirty="0" smtClean="0">
                <a:latin typeface="Helvetica"/>
                <a:ea typeface="Osaka"/>
                <a:cs typeface="Helvetica"/>
              </a:rPr>
              <a:t>Photo-cathode RF-gun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05332" y="4198198"/>
            <a:ext cx="1366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RFgun</a:t>
            </a:r>
            <a:r>
              <a:rPr kumimoji="1" lang="en-US" altLang="ja-JP" dirty="0" smtClean="0"/>
              <a:t> cavity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>
            <a:stCxn id="7" idx="0"/>
          </p:cNvCxnSpPr>
          <p:nvPr/>
        </p:nvCxnSpPr>
        <p:spPr>
          <a:xfrm flipH="1" flipV="1">
            <a:off x="2499913" y="2780928"/>
            <a:ext cx="1388753" cy="14172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399606" y="4059698"/>
            <a:ext cx="2176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Cs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Te photocathode</a:t>
            </a:r>
          </a:p>
          <a:p>
            <a:r>
              <a:rPr lang="en-US" altLang="ja-JP" dirty="0" smtClean="0"/>
              <a:t>Preparation chamber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0" idx="0"/>
          </p:cNvCxnSpPr>
          <p:nvPr/>
        </p:nvCxnSpPr>
        <p:spPr>
          <a:xfrm flipV="1">
            <a:off x="1487799" y="2812286"/>
            <a:ext cx="275889" cy="12474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588224" y="1042616"/>
            <a:ext cx="1510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Cs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Te</a:t>
            </a:r>
          </a:p>
          <a:p>
            <a:r>
              <a:rPr lang="en-US" altLang="ja-JP" dirty="0" smtClean="0"/>
              <a:t>Photocathode</a:t>
            </a:r>
          </a:p>
          <a:p>
            <a:r>
              <a:rPr kumimoji="1" lang="en-US" altLang="ja-JP" dirty="0" smtClean="0"/>
              <a:t>Preparation</a:t>
            </a:r>
          </a:p>
          <a:p>
            <a:r>
              <a:rPr lang="en-US" altLang="ja-JP" dirty="0" smtClean="0"/>
              <a:t>Chamber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12160" y="3633786"/>
            <a:ext cx="2831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Molybdenum cathode-block</a:t>
            </a:r>
            <a:endParaRPr kumimoji="1" lang="ja-JP" altLang="en-US" dirty="0"/>
          </a:p>
        </p:txBody>
      </p:sp>
      <p:pic>
        <p:nvPicPr>
          <p:cNvPr id="17" name="図 16" descr="Macintosh HD:Users:hayano:Desktop:量子ビーム2012:Flat_1ms_beam_with_RF_feedbac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784" y="4706030"/>
            <a:ext cx="2592257" cy="19437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1208716" y="6075922"/>
            <a:ext cx="2524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1ms beam was extracted</a:t>
            </a:r>
          </a:p>
          <a:p>
            <a:r>
              <a:rPr lang="en-US" altLang="ja-JP" dirty="0">
                <a:solidFill>
                  <a:srgbClr val="FFFF00"/>
                </a:solidFill>
              </a:rPr>
              <a:t>from Gun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91484" y="4245302"/>
            <a:ext cx="413181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Quantum efficiency of photo-cathode</a:t>
            </a:r>
          </a:p>
          <a:p>
            <a:r>
              <a:rPr lang="en-US" altLang="ja-JP"/>
              <a:t>                    </a:t>
            </a:r>
            <a:r>
              <a:rPr kumimoji="1" lang="en-US" altLang="ja-JP"/>
              <a:t>0.5 – 1.5%</a:t>
            </a:r>
          </a:p>
          <a:p>
            <a:endParaRPr lang="en-US" altLang="ja-JP"/>
          </a:p>
          <a:p>
            <a:r>
              <a:rPr kumimoji="1" lang="en-US" altLang="ja-JP"/>
              <a:t>dark-current (peak)</a:t>
            </a:r>
          </a:p>
          <a:p>
            <a:r>
              <a:rPr lang="en-US" altLang="ja-JP"/>
              <a:t>                    ~300µA</a:t>
            </a:r>
          </a:p>
          <a:p>
            <a:endParaRPr kumimoji="1" lang="en-US" altLang="ja-JP"/>
          </a:p>
          <a:p>
            <a:r>
              <a:rPr lang="en-US" altLang="ja-JP"/>
              <a:t>emittance:</a:t>
            </a:r>
          </a:p>
          <a:p>
            <a:r>
              <a:rPr lang="en-US" altLang="ja-JP"/>
              <a:t>    reliable measurement was not yet done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98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/>
          <p:nvPr/>
        </p:nvSpPr>
        <p:spPr>
          <a:xfrm>
            <a:off x="224512" y="188640"/>
            <a:ext cx="8763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Accelerated beam (April 13,2012)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Energy</a:t>
            </a:r>
            <a:r>
              <a:rPr lang="ja-JP" altLang="en-US" dirty="0" smtClean="0"/>
              <a:t>：</a:t>
            </a:r>
            <a:r>
              <a:rPr lang="en-US" altLang="ja-JP" dirty="0"/>
              <a:t>40MeV</a:t>
            </a:r>
            <a:r>
              <a:rPr lang="ja-JP" altLang="en-US" dirty="0"/>
              <a:t>、</a:t>
            </a:r>
          </a:p>
          <a:p>
            <a:r>
              <a:rPr lang="ja-JP" altLang="en-US" dirty="0"/>
              <a:t>　</a:t>
            </a:r>
            <a:r>
              <a:rPr lang="en-US" altLang="ja-JP" dirty="0" smtClean="0"/>
              <a:t>Beam charge</a:t>
            </a:r>
            <a:r>
              <a:rPr lang="ja-JP" altLang="en-US" dirty="0" smtClean="0"/>
              <a:t>：</a:t>
            </a:r>
            <a:r>
              <a:rPr lang="en-US" altLang="ja-JP" dirty="0"/>
              <a:t>41pC/bunch</a:t>
            </a:r>
            <a:r>
              <a:rPr lang="ja-JP" altLang="en-US" dirty="0"/>
              <a:t>、</a:t>
            </a:r>
            <a:r>
              <a:rPr lang="en-US" altLang="ja-JP" dirty="0" smtClean="0"/>
              <a:t>28bunches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 err="1" smtClean="0"/>
              <a:t>repition</a:t>
            </a:r>
            <a:r>
              <a:rPr lang="ja-JP" altLang="en-US" dirty="0" smtClean="0"/>
              <a:t>：</a:t>
            </a:r>
            <a:r>
              <a:rPr lang="en-US" altLang="ja-JP" dirty="0"/>
              <a:t>5Hz</a:t>
            </a:r>
          </a:p>
          <a:p>
            <a:endParaRPr lang="en-US" altLang="ja-JP" dirty="0" smtClean="0"/>
          </a:p>
          <a:p>
            <a:r>
              <a:rPr lang="en-US" altLang="ja-JP" dirty="0" err="1" smtClean="0"/>
              <a:t>RFgun</a:t>
            </a:r>
            <a:r>
              <a:rPr lang="en-US" altLang="ja-JP" dirty="0" smtClean="0"/>
              <a:t> cavity power</a:t>
            </a:r>
            <a:r>
              <a:rPr lang="ja-JP" altLang="en-US" dirty="0" smtClean="0"/>
              <a:t>：</a:t>
            </a:r>
            <a:r>
              <a:rPr lang="en-US" altLang="ja-JP" dirty="0"/>
              <a:t>2.2MW </a:t>
            </a:r>
            <a:endParaRPr lang="en-US" altLang="ja-JP" dirty="0" smtClean="0"/>
          </a:p>
          <a:p>
            <a:r>
              <a:rPr lang="ja-JP" altLang="ja-JP" dirty="0"/>
              <a:t>　</a:t>
            </a:r>
            <a:r>
              <a:rPr lang="ja-JP" altLang="en-US" dirty="0" smtClean="0"/>
              <a:t>　　　　　　　</a:t>
            </a:r>
            <a:r>
              <a:rPr lang="en-US" altLang="ja-JP" dirty="0" smtClean="0"/>
              <a:t>(</a:t>
            </a:r>
            <a:r>
              <a:rPr lang="en-US" altLang="ja-JP" dirty="0"/>
              <a:t>34.6MV/</a:t>
            </a:r>
            <a:r>
              <a:rPr lang="en-US" altLang="ja-JP" dirty="0" smtClean="0"/>
              <a:t>m</a:t>
            </a:r>
            <a:r>
              <a:rPr lang="en-US" altLang="ja-JP" dirty="0"/>
              <a:t> </a:t>
            </a:r>
            <a:r>
              <a:rPr lang="en-US" altLang="ja-JP" dirty="0" smtClean="0"/>
              <a:t>cathode field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 smtClean="0"/>
              <a:t>Beam energy from </a:t>
            </a:r>
            <a:r>
              <a:rPr lang="en-US" altLang="ja-JP" dirty="0" err="1" smtClean="0"/>
              <a:t>RFgun</a:t>
            </a:r>
            <a:r>
              <a:rPr lang="ja-JP" altLang="en-US" dirty="0" smtClean="0"/>
              <a:t>：</a:t>
            </a:r>
            <a:r>
              <a:rPr lang="en-US" altLang="ja-JP" dirty="0"/>
              <a:t>3.3MeV/c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SC cavity voltage</a:t>
            </a:r>
            <a:r>
              <a:rPr lang="ja-JP" altLang="en-US" dirty="0" smtClean="0"/>
              <a:t>；</a:t>
            </a:r>
            <a:endParaRPr lang="ja-JP" altLang="en-US" dirty="0"/>
          </a:p>
          <a:p>
            <a:r>
              <a:rPr lang="ja-JP" altLang="en-US" dirty="0"/>
              <a:t>　</a:t>
            </a:r>
            <a:r>
              <a:rPr lang="en-US" altLang="ja-JP" dirty="0"/>
              <a:t>MHI-012:20.15MV/m (40MV/m in VT)</a:t>
            </a:r>
          </a:p>
          <a:p>
            <a:r>
              <a:rPr lang="en-US" altLang="ja-JP" dirty="0"/>
              <a:t>  </a:t>
            </a:r>
            <a:r>
              <a:rPr lang="en-US" altLang="ja-JP" dirty="0" smtClean="0"/>
              <a:t> MHI</a:t>
            </a:r>
            <a:r>
              <a:rPr lang="en-US" altLang="ja-JP" dirty="0"/>
              <a:t>-013:21.5 MV/m (33MV/m in VT)</a:t>
            </a:r>
          </a:p>
          <a:p>
            <a:r>
              <a:rPr lang="ja-JP" altLang="en-US" dirty="0"/>
              <a:t>　</a:t>
            </a:r>
            <a:endParaRPr lang="en-US" altLang="ja-JP" dirty="0"/>
          </a:p>
        </p:txBody>
      </p:sp>
      <p:pic>
        <p:nvPicPr>
          <p:cNvPr id="3" name="図 2" descr="scope_0413201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379" y="188640"/>
            <a:ext cx="4655624" cy="3420380"/>
          </a:xfrm>
          <a:prstGeom prst="rect">
            <a:avLst/>
          </a:prstGeom>
        </p:spPr>
      </p:pic>
      <p:pic>
        <p:nvPicPr>
          <p:cNvPr id="4" name="図 3" descr="beam-profile-at-collision_0413201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39" y="3623368"/>
            <a:ext cx="4125369" cy="3163818"/>
          </a:xfrm>
          <a:prstGeom prst="rect">
            <a:avLst/>
          </a:prstGeom>
        </p:spPr>
      </p:pic>
      <p:pic>
        <p:nvPicPr>
          <p:cNvPr id="5" name="図 4" descr="BPM_0413201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55442"/>
            <a:ext cx="2760696" cy="328569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333002" y="2132856"/>
            <a:ext cx="2190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  <a:latin typeface="Helvetica"/>
                <a:cs typeface="Helvetica"/>
              </a:rPr>
              <a:t>Accelerated Beam bunch</a:t>
            </a:r>
            <a:endParaRPr kumimoji="1" lang="ja-JP" altLang="en-US" sz="1400" dirty="0">
              <a:solidFill>
                <a:srgbClr val="FFFF00"/>
              </a:solidFill>
              <a:latin typeface="Helvetica"/>
              <a:cs typeface="Helvetic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43608" y="4890071"/>
            <a:ext cx="2190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  <a:latin typeface="Helvetica"/>
                <a:cs typeface="Helvetica"/>
              </a:rPr>
              <a:t>Accelerated Beam profile</a:t>
            </a:r>
            <a:endParaRPr kumimoji="1" lang="ja-JP" altLang="en-US" sz="1400" dirty="0">
              <a:solidFill>
                <a:srgbClr val="FFFF00"/>
              </a:solidFill>
              <a:latin typeface="Helvetica"/>
              <a:cs typeface="Helvetic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85166" y="6094462"/>
            <a:ext cx="10528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90"/>
                </a:solidFill>
                <a:latin typeface="Helvetica"/>
                <a:cs typeface="Helvetica"/>
              </a:rPr>
              <a:t>Beam orbit</a:t>
            </a:r>
            <a:endParaRPr kumimoji="1" lang="ja-JP" altLang="en-US" sz="1400" dirty="0">
              <a:solidFill>
                <a:srgbClr val="000090"/>
              </a:solidFill>
              <a:latin typeface="Helvetica"/>
              <a:cs typeface="Helvetic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57471" y="2440633"/>
            <a:ext cx="3236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FFFF00"/>
                </a:solidFill>
              </a:rPr>
              <a:t>Blue</a:t>
            </a:r>
            <a:r>
              <a:rPr lang="ja-JP" altLang="en-US" sz="1200" dirty="0" smtClean="0">
                <a:solidFill>
                  <a:srgbClr val="FFFF00"/>
                </a:solidFill>
              </a:rPr>
              <a:t>：</a:t>
            </a:r>
            <a:r>
              <a:rPr lang="en-US" altLang="ja-JP" sz="1200" dirty="0" smtClean="0">
                <a:solidFill>
                  <a:srgbClr val="FFFF00"/>
                </a:solidFill>
              </a:rPr>
              <a:t>BPM signal: exit of </a:t>
            </a:r>
            <a:r>
              <a:rPr lang="en-US" altLang="ja-JP" sz="1200" dirty="0" err="1" smtClean="0">
                <a:solidFill>
                  <a:srgbClr val="FFFF00"/>
                </a:solidFill>
              </a:rPr>
              <a:t>Rfgun</a:t>
            </a:r>
            <a:endParaRPr lang="en-US" altLang="ja-JP" sz="1200" dirty="0" smtClean="0">
              <a:solidFill>
                <a:srgbClr val="FFFF00"/>
              </a:solidFill>
            </a:endParaRP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Purple</a:t>
            </a:r>
            <a:r>
              <a:rPr kumimoji="1" lang="ja-JP" altLang="en-US" sz="1200" dirty="0" smtClean="0">
                <a:solidFill>
                  <a:srgbClr val="FFFF00"/>
                </a:solidFill>
              </a:rPr>
              <a:t>：</a:t>
            </a:r>
            <a:r>
              <a:rPr kumimoji="1" lang="en-US" altLang="ja-JP" sz="1200" dirty="0" smtClean="0">
                <a:solidFill>
                  <a:srgbClr val="FFFF00"/>
                </a:solidFill>
              </a:rPr>
              <a:t>WCM signal: downstream of cryomodule</a:t>
            </a: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green</a:t>
            </a:r>
            <a:r>
              <a:rPr lang="ja-JP" altLang="en-US" sz="1200" dirty="0" smtClean="0">
                <a:solidFill>
                  <a:srgbClr val="FFFF00"/>
                </a:solidFill>
              </a:rPr>
              <a:t>：</a:t>
            </a:r>
            <a:r>
              <a:rPr lang="en-US" altLang="ja-JP" sz="1200" dirty="0" smtClean="0">
                <a:solidFill>
                  <a:srgbClr val="FFFF00"/>
                </a:solidFill>
              </a:rPr>
              <a:t>beam-loss-monitor signal</a:t>
            </a: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Yellow</a:t>
            </a:r>
            <a:r>
              <a:rPr kumimoji="1" lang="ja-JP" altLang="en-US" sz="1200" dirty="0" smtClean="0">
                <a:solidFill>
                  <a:srgbClr val="FFFF00"/>
                </a:solidFill>
              </a:rPr>
              <a:t>：</a:t>
            </a:r>
            <a:r>
              <a:rPr lang="en-US" altLang="ja-JP" sz="1200" dirty="0" smtClean="0">
                <a:solidFill>
                  <a:srgbClr val="FFFF00"/>
                </a:solidFill>
              </a:rPr>
              <a:t>beam gate timing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068082" y="482851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orbit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57195" y="5445224"/>
            <a:ext cx="90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orbit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16247" y="4067507"/>
            <a:ext cx="2131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Beam profile at collision point</a:t>
            </a:r>
            <a:r>
              <a:rPr kumimoji="1" lang="ja-JP" altLang="en-US" sz="1200" dirty="0" smtClean="0">
                <a:solidFill>
                  <a:srgbClr val="FFFF00"/>
                </a:solidFill>
              </a:rPr>
              <a:t>：</a:t>
            </a:r>
            <a:endParaRPr kumimoji="1" lang="en-US" altLang="ja-JP" sz="1200" dirty="0" smtClean="0">
              <a:solidFill>
                <a:srgbClr val="FFFF00"/>
              </a:solidFill>
            </a:endParaRPr>
          </a:p>
          <a:p>
            <a:r>
              <a:rPr kumimoji="1" lang="ja-JP" altLang="en-US" sz="1200" dirty="0" smtClean="0">
                <a:solidFill>
                  <a:srgbClr val="FFFF00"/>
                </a:solidFill>
              </a:rPr>
              <a:t>　</a:t>
            </a:r>
            <a:r>
              <a:rPr kumimoji="1" lang="en-US" altLang="ja-JP" sz="1200" dirty="0" smtClean="0">
                <a:solidFill>
                  <a:srgbClr val="FFFF00"/>
                </a:solidFill>
              </a:rPr>
              <a:t>1mm(FWHM)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9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971600" y="364014"/>
            <a:ext cx="7501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cs typeface="Helvetica"/>
              </a:rPr>
              <a:t>162.5MHz 10,000 bunches (61.5µsec) acceleration</a:t>
            </a:r>
            <a:endParaRPr kumimoji="1" lang="ja-JP" altLang="en-US" sz="2400" b="1" i="1" dirty="0">
              <a:latin typeface="Helvetica"/>
              <a:cs typeface="Helvetica"/>
            </a:endParaRPr>
          </a:p>
        </p:txBody>
      </p:sp>
      <p:pic>
        <p:nvPicPr>
          <p:cNvPr id="7" name="図 6" descr="10000bunch_accelera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52736"/>
            <a:ext cx="6828211" cy="5229200"/>
          </a:xfrm>
          <a:prstGeom prst="rect">
            <a:avLst/>
          </a:prstGeom>
        </p:spPr>
      </p:pic>
      <p:cxnSp>
        <p:nvCxnSpPr>
          <p:cNvPr id="17" name="直線矢印コネクタ 16"/>
          <p:cNvCxnSpPr/>
          <p:nvPr/>
        </p:nvCxnSpPr>
        <p:spPr>
          <a:xfrm>
            <a:off x="4644008" y="4221088"/>
            <a:ext cx="1944216" cy="0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788024" y="3748390"/>
            <a:ext cx="160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FF00"/>
                </a:solidFill>
              </a:rPr>
              <a:t>61.5µsec beam</a:t>
            </a:r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03848" y="6412686"/>
            <a:ext cx="362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4% of Design maximum Beam Power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43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TF-radiation-leak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374"/>
            <a:ext cx="9144000" cy="663562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474476" y="374774"/>
            <a:ext cx="6666012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Radiaiton leakage to STF surface buliding (4% of design beam power)           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21603" y="2787372"/>
            <a:ext cx="1411001" cy="73866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EP room</a:t>
            </a:r>
          </a:p>
          <a:p>
            <a:r>
              <a:rPr lang="en-US" altLang="ja-JP" sz="1400"/>
              <a:t>non-control area</a:t>
            </a:r>
          </a:p>
          <a:p>
            <a:r>
              <a:rPr kumimoji="1" lang="en-US" altLang="ja-JP" sz="1400"/>
              <a:t>(&lt;0.2µSv/h)</a:t>
            </a:r>
            <a:endParaRPr kumimoji="1" lang="ja-JP" altLang="en-US" sz="140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80112" y="2787372"/>
            <a:ext cx="1356035" cy="73866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Klystron gallery</a:t>
            </a:r>
          </a:p>
          <a:p>
            <a:r>
              <a:rPr lang="en-US" altLang="ja-JP" sz="1400"/>
              <a:t>control area</a:t>
            </a:r>
          </a:p>
          <a:p>
            <a:r>
              <a:rPr kumimoji="1" lang="en-US" altLang="ja-JP" sz="1400"/>
              <a:t>(&lt;20µSv/h)</a:t>
            </a:r>
            <a:endParaRPr kumimoji="1" lang="ja-JP" altLang="en-US" sz="14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81408" y="4797152"/>
            <a:ext cx="1144326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0000FF"/>
                </a:solidFill>
              </a:rPr>
              <a:t>Tunnel</a:t>
            </a:r>
          </a:p>
          <a:p>
            <a:r>
              <a:rPr lang="en-US" altLang="ja-JP" sz="1400">
                <a:solidFill>
                  <a:srgbClr val="0000FF"/>
                </a:solidFill>
              </a:rPr>
              <a:t>underground</a:t>
            </a:r>
            <a:endParaRPr kumimoji="1" lang="ja-JP" altLang="en-US" sz="1400">
              <a:solidFill>
                <a:srgbClr val="0000FF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03848" y="6488668"/>
            <a:ext cx="173599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/>
              <a:t>beam dump      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09350" y="6456402"/>
            <a:ext cx="1735994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/>
              <a:t>concrete shield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76056" y="5229200"/>
            <a:ext cx="3957108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/>
              <a:t>Need to reduce 1/14 for controlled-area</a:t>
            </a:r>
          </a:p>
          <a:p>
            <a:r>
              <a:rPr lang="en-US" altLang="ja-JP"/>
              <a:t>1/28 for non-controlled area,</a:t>
            </a:r>
          </a:p>
          <a:p>
            <a:r>
              <a:rPr kumimoji="1" lang="en-US" altLang="ja-JP"/>
              <a:t>by putting more lead-shield, concrete,...</a:t>
            </a:r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76056" y="4489375"/>
            <a:ext cx="74273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/>
              <a:t>scale to</a:t>
            </a:r>
            <a:endParaRPr kumimoji="1" lang="ja-JP" altLang="en-US" sz="14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36296" y="4725144"/>
            <a:ext cx="896750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(control area)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999867" y="4971365"/>
            <a:ext cx="1138390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solidFill>
                  <a:srgbClr val="FF0000"/>
                </a:solidFill>
              </a:rPr>
              <a:t>(non-control area)</a:t>
            </a:r>
            <a:endParaRPr kumimoji="1" lang="ja-JP" altLang="en-US" sz="1000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586508" y="4221088"/>
            <a:ext cx="16974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335541" y="4067199"/>
            <a:ext cx="1364626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solidFill>
                  <a:srgbClr val="0000FF"/>
                </a:solidFill>
              </a:rPr>
              <a:t>Waveguide hole</a:t>
            </a:r>
            <a:endParaRPr kumimoji="1" lang="ja-JP" altLang="en-US" sz="1400">
              <a:solidFill>
                <a:srgbClr val="0000FF"/>
              </a:solidFill>
            </a:endParaRPr>
          </a:p>
        </p:txBody>
      </p:sp>
      <p:cxnSp>
        <p:nvCxnSpPr>
          <p:cNvPr id="17" name="直線矢印コネクタ 16"/>
          <p:cNvCxnSpPr>
            <a:stCxn id="7" idx="3"/>
          </p:cNvCxnSpPr>
          <p:nvPr/>
        </p:nvCxnSpPr>
        <p:spPr>
          <a:xfrm>
            <a:off x="2525734" y="5058762"/>
            <a:ext cx="7921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6648" y="37708"/>
            <a:ext cx="3399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/>
              <a:t>STF Building cross-section</a:t>
            </a:r>
            <a:endParaRPr kumimoji="1" lang="ja-JP" altLang="en-US" sz="2400"/>
          </a:p>
        </p:txBody>
      </p:sp>
    </p:spTree>
    <p:extLst>
      <p:ext uri="{BB962C8B-B14F-4D97-AF65-F5344CB8AC3E}">
        <p14:creationId xmlns:p14="http://schemas.microsoft.com/office/powerpoint/2010/main" val="885178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lead-block_dum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4091947" cy="3068960"/>
          </a:xfrm>
          <a:prstGeom prst="rect">
            <a:avLst/>
          </a:prstGeom>
        </p:spPr>
      </p:pic>
      <p:pic>
        <p:nvPicPr>
          <p:cNvPr id="3" name="図 2" descr="WG-hole-shiel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1916832"/>
            <a:ext cx="4091947" cy="306896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716015" y="5085184"/>
            <a:ext cx="38979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Waveguide access hole between tunnel </a:t>
            </a:r>
          </a:p>
          <a:p>
            <a:r>
              <a:rPr kumimoji="1" lang="en-US" altLang="ja-JP"/>
              <a:t>and Klystron gallery.</a:t>
            </a:r>
          </a:p>
          <a:p>
            <a:r>
              <a:rPr lang="en-US" altLang="ja-JP"/>
              <a:t>(looking up from tunnel)</a:t>
            </a:r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48512" y="1093386"/>
            <a:ext cx="4059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lead-shield were installed in the WG-hole</a:t>
            </a:r>
            <a:endParaRPr kumimoji="1" lang="ja-JP" altLang="en-US"/>
          </a:p>
        </p:txBody>
      </p:sp>
      <p:cxnSp>
        <p:nvCxnSpPr>
          <p:cNvPr id="7" name="直線矢印コネクタ 6"/>
          <p:cNvCxnSpPr>
            <a:stCxn id="5" idx="2"/>
          </p:cNvCxnSpPr>
          <p:nvPr/>
        </p:nvCxnSpPr>
        <p:spPr>
          <a:xfrm flipH="1">
            <a:off x="6516216" y="1462718"/>
            <a:ext cx="262021" cy="13902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23664" y="1093386"/>
            <a:ext cx="3946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lead-block were placed in front of dump</a:t>
            </a:r>
            <a:endParaRPr kumimoji="1" lang="ja-JP" altLang="en-US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097718" y="1470482"/>
            <a:ext cx="818098" cy="13902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66489" y="5090368"/>
            <a:ext cx="2862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STF accelerator beam dump.</a:t>
            </a:r>
          </a:p>
          <a:p>
            <a:r>
              <a:rPr lang="en-US" altLang="ja-JP"/>
              <a:t>Beam goes from left to right.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59271" y="364014"/>
            <a:ext cx="408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cs typeface="Helvetica"/>
              </a:rPr>
              <a:t>More shield were installed</a:t>
            </a:r>
            <a:endParaRPr kumimoji="1" lang="ja-JP" altLang="en-US" sz="2400" b="1" i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69724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pri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83862"/>
            <a:ext cx="6215124" cy="47808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1741432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April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2012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834799" y="2492448"/>
            <a:ext cx="171531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3044656" y="3385752"/>
            <a:ext cx="350546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3079180" y="4266220"/>
            <a:ext cx="350546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1478849" y="3908972"/>
            <a:ext cx="5071268" cy="0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810921" y="3764754"/>
            <a:ext cx="8168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accent3">
                    <a:lumMod val="75000"/>
                  </a:schemeClr>
                </a:solidFill>
              </a:rPr>
              <a:t>KILC12</a:t>
            </a:r>
            <a:endParaRPr kumimoji="1" lang="ja-JP" altLang="en-US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 flipH="1">
            <a:off x="6470508" y="3753872"/>
            <a:ext cx="317784" cy="76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586058" y="4200199"/>
            <a:ext cx="1643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/>
              <a:t>G.W.</a:t>
            </a:r>
            <a:r>
              <a:rPr kumimoji="1" lang="en-US" altLang="ja-JP"/>
              <a:t> shutdown</a:t>
            </a:r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2373685" y="4266220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2373685" y="338575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2373685" y="2501374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2373685" y="1605562"/>
            <a:ext cx="514212" cy="0"/>
          </a:xfrm>
          <a:prstGeom prst="straightConnector1">
            <a:avLst/>
          </a:prstGeom>
          <a:ln w="127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3105012" y="1605562"/>
            <a:ext cx="3445105" cy="0"/>
          </a:xfrm>
          <a:prstGeom prst="straightConnector1">
            <a:avLst/>
          </a:prstGeom>
          <a:ln w="1270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3044656" y="2492448"/>
            <a:ext cx="1790143" cy="0"/>
          </a:xfrm>
          <a:prstGeom prst="straightConnector1">
            <a:avLst/>
          </a:prstGeom>
          <a:ln w="12700" cmpd="sng"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956139" y="1903385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/>
              <a:t>GV open</a:t>
            </a:r>
            <a:endParaRPr kumimoji="1" lang="ja-JP" altLang="en-US" sz="1200"/>
          </a:p>
        </p:txBody>
      </p:sp>
      <p:cxnSp>
        <p:nvCxnSpPr>
          <p:cNvPr id="34" name="直線コネクタ 33"/>
          <p:cNvCxnSpPr/>
          <p:nvPr/>
        </p:nvCxnSpPr>
        <p:spPr>
          <a:xfrm flipH="1">
            <a:off x="4728971" y="1903385"/>
            <a:ext cx="317784" cy="760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2172392" y="1243483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6" name="正方形/長方形 35"/>
          <p:cNvSpPr/>
          <p:nvPr/>
        </p:nvSpPr>
        <p:spPr>
          <a:xfrm>
            <a:off x="2197324" y="2180384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7" name="正方形/長方形 36"/>
          <p:cNvSpPr/>
          <p:nvPr/>
        </p:nvSpPr>
        <p:spPr>
          <a:xfrm>
            <a:off x="2222256" y="3044478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8" name="正方形/長方形 37"/>
          <p:cNvSpPr/>
          <p:nvPr/>
        </p:nvSpPr>
        <p:spPr>
          <a:xfrm>
            <a:off x="2257680" y="3995586"/>
            <a:ext cx="8473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>
                <a:solidFill>
                  <a:srgbClr val="0000FF"/>
                </a:solidFill>
              </a:rPr>
              <a:t>cool-down</a:t>
            </a:r>
            <a:endParaRPr lang="ja-JP" altLang="en-US" sz="120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079180" y="3922829"/>
            <a:ext cx="3550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radiation survey by 4</a:t>
            </a:r>
            <a:r>
              <a:rPr kumimoji="1" lang="en-US" altLang="ja-JP">
                <a:solidFill>
                  <a:srgbClr val="FF0000"/>
                </a:solidFill>
              </a:rPr>
              <a:t>% beam power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121094" y="2995495"/>
            <a:ext cx="3675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beam to dump, beam monitor tuning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58759" y="2123116"/>
            <a:ext cx="3501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beam commissioning start</a:t>
            </a:r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65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3738</TotalTime>
  <Words>670</Words>
  <Application>Microsoft Macintosh PowerPoint</Application>
  <PresentationFormat>画面に合わせる (4:3)</PresentationFormat>
  <Paragraphs>204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STF Quantum-Beam Accelerator commissioning status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STFの地震被害状況</dc:title>
  <dc:creator>早野 仁司</dc:creator>
  <cp:lastModifiedBy>早野 仁司</cp:lastModifiedBy>
  <cp:revision>132</cp:revision>
  <dcterms:created xsi:type="dcterms:W3CDTF">2011-04-03T16:39:13Z</dcterms:created>
  <dcterms:modified xsi:type="dcterms:W3CDTF">2012-05-29T11:30:08Z</dcterms:modified>
</cp:coreProperties>
</file>