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92" r:id="rId2"/>
    <p:sldMasterId id="2147483704" r:id="rId3"/>
    <p:sldMasterId id="2147483717" r:id="rId4"/>
  </p:sldMasterIdLst>
  <p:notesMasterIdLst>
    <p:notesMasterId r:id="rId29"/>
  </p:notesMasterIdLst>
  <p:handoutMasterIdLst>
    <p:handoutMasterId r:id="rId30"/>
  </p:handoutMasterIdLst>
  <p:sldIdLst>
    <p:sldId id="410" r:id="rId5"/>
    <p:sldId id="411" r:id="rId6"/>
    <p:sldId id="469" r:id="rId7"/>
    <p:sldId id="470" r:id="rId8"/>
    <p:sldId id="474" r:id="rId9"/>
    <p:sldId id="473" r:id="rId10"/>
    <p:sldId id="475" r:id="rId11"/>
    <p:sldId id="476" r:id="rId12"/>
    <p:sldId id="477" r:id="rId13"/>
    <p:sldId id="480" r:id="rId14"/>
    <p:sldId id="481" r:id="rId15"/>
    <p:sldId id="483" r:id="rId16"/>
    <p:sldId id="484" r:id="rId17"/>
    <p:sldId id="485" r:id="rId18"/>
    <p:sldId id="482" r:id="rId19"/>
    <p:sldId id="471" r:id="rId20"/>
    <p:sldId id="478" r:id="rId21"/>
    <p:sldId id="472" r:id="rId22"/>
    <p:sldId id="435" r:id="rId23"/>
    <p:sldId id="437" r:id="rId24"/>
    <p:sldId id="257" r:id="rId25"/>
    <p:sldId id="444" r:id="rId26"/>
    <p:sldId id="479" r:id="rId27"/>
    <p:sldId id="458" r:id="rId28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holas Walker" initials="NJW" lastIdx="2" clrIdx="0"/>
  <p:cmAuthor id="1" name="Yamamoto Akira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間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中間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中間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中間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ABFCF23-3B69-468F-B69F-88F6DE6A72F2}" styleName="中間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FD0F851-EC5A-4D38-B0AD-8093EC10F338}" styleName="淡色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淡色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淡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22" autoAdjust="0"/>
    <p:restoredTop sz="97987" autoAdjust="0"/>
  </p:normalViewPr>
  <p:slideViewPr>
    <p:cSldViewPr snapToGrid="0" snapToObjects="1">
      <p:cViewPr varScale="1">
        <p:scale>
          <a:sx n="135" d="100"/>
          <a:sy n="135" d="100"/>
        </p:scale>
        <p:origin x="-5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commentAuthors" Target="commentAuthors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FE532-6194-554A-B479-D4F401192DC4}" type="datetimeFigureOut">
              <a:rPr kumimoji="1" lang="ja-JP" altLang="en-US" smtClean="0"/>
              <a:pPr/>
              <a:t>12/05/30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032CE-F5FE-6640-B9B1-D5217249419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9730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7E608-5CC7-054E-B1AF-4552938937E1}" type="datetimeFigureOut">
              <a:rPr kumimoji="1" lang="ja-JP" altLang="en-US" smtClean="0"/>
              <a:pPr/>
              <a:t>12/05/30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71A71-B35C-E343-B953-160DB4FB9EC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5880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71A71-B35C-E343-B953-160DB4FB9EC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2018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B1D30D47-7C5C-6D40-9C4A-2E56A44AA1A6}" type="slidenum">
              <a:rPr lang="en-US" altLang="ja-JP" sz="1200">
                <a:solidFill>
                  <a:prstClr val="black"/>
                </a:solidFill>
              </a:rPr>
              <a:pPr/>
              <a:t>5</a:t>
            </a:fld>
            <a:endParaRPr lang="en-US" altLang="ja-JP" sz="1200">
              <a:solidFill>
                <a:prstClr val="black"/>
              </a:solidFill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Relationship Id="rId3" Type="http://schemas.openxmlformats.org/officeDocument/2006/relationships/image" Target="../media/image2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Relationship Id="rId3" Type="http://schemas.openxmlformats.org/officeDocument/2006/relationships/image" Target="../media/image2.jpe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09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923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9524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lccol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1024_greendot_divi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</a:pPr>
            <a:endParaRPr kumimoji="0" lang="en-US" sz="2400">
              <a:solidFill>
                <a:srgbClr val="000000"/>
              </a:solidFill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</a:pPr>
            <a:endParaRPr kumimoji="0" lang="en-US" sz="2400">
              <a:solidFill>
                <a:srgbClr val="000000"/>
              </a:solidFill>
            </a:endParaRPr>
          </a:p>
        </p:txBody>
      </p:sp>
      <p:pic>
        <p:nvPicPr>
          <p:cNvPr id="8" name="Picture 12" descr="1024_greendot_divi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4008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C46C283F-4BA7-F944-9894-0A450A74CE3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3886200" cy="304800"/>
          </a:xfrm>
        </p:spPr>
        <p:txBody>
          <a:bodyPr anchor="t" anchorCtr="0"/>
          <a:lstStyle>
            <a:lvl1pPr>
              <a:defRPr/>
            </a:lvl1pPr>
          </a:lstStyle>
          <a:p>
            <a:r>
              <a:rPr lang="en-US" smtClean="0"/>
              <a:t>SERF WebEx Meeting</a:t>
            </a:r>
            <a:endParaRPr lang="en-US"/>
          </a:p>
        </p:txBody>
      </p:sp>
      <p:sp>
        <p:nvSpPr>
          <p:cNvPr id="11" name="Rectangle 14"/>
          <p:cNvSpPr>
            <a:spLocks noGrp="1" noChangeArrowheads="1"/>
          </p:cNvSpPr>
          <p:nvPr>
            <p:ph type="dt" sz="half" idx="12"/>
          </p:nvPr>
        </p:nvSpPr>
        <p:spPr>
          <a:xfrm>
            <a:off x="381000" y="6400800"/>
            <a:ext cx="28194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PMs-Report: 120307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025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PMs-Report: 120307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SERF WebEx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B952CD-7842-AC48-BD85-FFC8C321668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602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PMs-Report: 120307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SERF WebEx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16CD4B-ACE6-2745-A3B2-FE7AF3FEACB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919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PMs-Report: 120307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SERF WebEx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3377E-5177-584C-B3A6-C90031466F7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841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PMs-Report: 120307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SERF WebEx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D97A0-70DB-D342-8EC8-D6666587DD2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986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PMs-Report: 120307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SERF WebEx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A9A17-1796-EC41-AB3B-276A069B0A6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4783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PMs-Report: 120307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SERF WebEx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A766B-6FFC-2B47-831D-DCD1A5CD880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2409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PMs-Report: 120307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SERF WebEx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284F08-6EB1-A74F-845A-B2C5A8EF7F5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935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5152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PMs-Report: 120307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SERF WebEx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FE72D-4755-504E-9E05-1B339ABDC00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6827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PMs-Report: 120307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SERF WebEx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18B80-8CBE-B34F-BB9F-E9DF8690E9E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713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PMs-Report: 120307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SERF WebEx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C96DEB-DB0E-3C40-A12F-F9CB76F41A6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1414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37315105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62695004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18952952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26033126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09264405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58494107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23946152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82015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13001432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40648836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19276089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27173231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37E2-33CB-034B-AFDB-6541EBF5F31A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618591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81264151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74784634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71630358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99189323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86972000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09395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43201930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8275147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49395346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53699389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92738784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47937079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37E2-33CB-034B-AFDB-6541EBF5F31A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868460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457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0154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0700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618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722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14" Type="http://schemas.openxmlformats.org/officeDocument/2006/relationships/image" Target="../media/image2.jpe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theme" Target="../theme/theme4.xml"/><Relationship Id="rId14" Type="http://schemas.openxmlformats.org/officeDocument/2006/relationships/image" Target="../media/image2.jpe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781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14400"/>
            <a:ext cx="777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rPr>
              <a:t>PMs-Report: 120307</a:t>
            </a:r>
            <a:endParaRPr kumimoji="0" lang="en-US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400800"/>
            <a:ext cx="3352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spAutoFit/>
          </a:bodyPr>
          <a:lstStyle>
            <a:lvl1pPr algn="ctr" fontAlgn="base">
              <a:defRPr sz="1600" b="1">
                <a:solidFill>
                  <a:srgbClr val="23346C"/>
                </a:solidFill>
              </a:defRPr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mtClean="0">
                <a:latin typeface="Arial" charset="0"/>
                <a:ea typeface="ＭＳ Ｐゴシック" charset="0"/>
                <a:cs typeface="Arial Unicode MS" charset="0"/>
              </a:rPr>
              <a:t>SERF WebEx Meeting</a:t>
            </a:r>
            <a:endParaRPr kumimoji="0" lang="en-US"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4008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fld id="{D5176A2A-B9C7-7040-9992-EF0E9E4F2CF9}" type="slidenum">
              <a:rPr kumimoji="0" lang="en-US"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rPr>
              <a:pPr defTabSz="914400" eaLnBrk="0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0" lang="en-US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pic>
        <p:nvPicPr>
          <p:cNvPr id="2" name="Picture 15" descr="ilccolo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6" descr="1024_greendot_divide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</a:pPr>
            <a:endParaRPr kumimoji="0" lang="en-US" sz="2400">
              <a:solidFill>
                <a:srgbClr val="000000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</a:pPr>
            <a:endParaRPr kumimoji="0" lang="en-US" sz="2400">
              <a:solidFill>
                <a:srgbClr val="000000"/>
              </a:solidFill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35" name="Picture 21" descr="1024_greendot_divide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65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1248"/>
          </a:solidFill>
          <a:latin typeface="+mj-lt"/>
          <a:ea typeface="ＭＳ Ｐゴシック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1248"/>
          </a:solidFill>
          <a:latin typeface="Arial" pitchFamily="-111" charset="0"/>
          <a:ea typeface="ＭＳ Ｐゴシック" charset="0"/>
          <a:cs typeface="Arial Unicode MS" pitchFamily="-111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1248"/>
          </a:solidFill>
          <a:latin typeface="Arial" pitchFamily="-111" charset="0"/>
          <a:ea typeface="ＭＳ Ｐゴシック" charset="0"/>
          <a:cs typeface="Arial Unicode MS" pitchFamily="-111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1248"/>
          </a:solidFill>
          <a:latin typeface="Arial" pitchFamily="-111" charset="0"/>
          <a:ea typeface="ＭＳ Ｐゴシック" charset="0"/>
          <a:cs typeface="Arial Unicode MS" pitchFamily="-111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1248"/>
          </a:solidFill>
          <a:latin typeface="Arial" pitchFamily="-111" charset="0"/>
          <a:ea typeface="ＭＳ Ｐゴシック" charset="0"/>
          <a:cs typeface="Arial Unicode MS" pitchFamily="-111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1248"/>
          </a:solidFill>
          <a:latin typeface="Arial" pitchFamily="-111" charset="0"/>
          <a:ea typeface="Arial Unicode MS" pitchFamily="-111" charset="0"/>
          <a:cs typeface="Arial Unicode MS" pitchFamily="-111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1248"/>
          </a:solidFill>
          <a:latin typeface="Arial" pitchFamily="-111" charset="0"/>
          <a:ea typeface="Arial Unicode MS" pitchFamily="-111" charset="0"/>
          <a:cs typeface="Arial Unicode MS" pitchFamily="-111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1248"/>
          </a:solidFill>
          <a:latin typeface="Arial" pitchFamily="-111" charset="0"/>
          <a:ea typeface="Arial Unicode MS" pitchFamily="-111" charset="0"/>
          <a:cs typeface="Arial Unicode MS" pitchFamily="-111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1248"/>
          </a:solidFill>
          <a:latin typeface="Arial" pitchFamily="-111" charset="0"/>
          <a:ea typeface="Arial Unicode MS" pitchFamily="-111" charset="0"/>
          <a:cs typeface="Arial Unicode MS" pitchFamily="-111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rgbClr val="43090A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001248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kumimoji="0"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66818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</p:sldLayoutIdLst>
  <p:transition xmlns:p14="http://schemas.microsoft.com/office/powerpoint/2010/main"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kumimoji="0"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8845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ransition xmlns:p14="http://schemas.microsoft.com/office/powerpoint/2010/main"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lc.webex.com/ilc/j.php?ED=165488187&amp;UID=0&amp;PW=NMTU1YmU2MGU2&amp;RT=MiM0OQ==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4" Type="http://schemas.openxmlformats.org/officeDocument/2006/relationships/image" Target="../media/image2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4865" y="177800"/>
            <a:ext cx="8446260" cy="1219200"/>
          </a:xfrm>
          <a:solidFill>
            <a:srgbClr val="CCFFCC"/>
          </a:solidFill>
          <a:ln>
            <a:solidFill>
              <a:srgbClr val="008000"/>
            </a:solidFill>
          </a:ln>
        </p:spPr>
        <p:txBody>
          <a:bodyPr>
            <a:normAutofit fontScale="90000"/>
          </a:bodyPr>
          <a:lstStyle/>
          <a:p>
            <a:r>
              <a:rPr lang="en-US" altLang="ja-JP" b="1" dirty="0" smtClean="0"/>
              <a:t>ML-SCRF: Monthly WebEx Meeting</a:t>
            </a:r>
            <a:br>
              <a:rPr lang="en-US" altLang="ja-JP" b="1" dirty="0" smtClean="0"/>
            </a:br>
            <a:r>
              <a:rPr lang="en-US" altLang="ja-JP" sz="3600" b="1" dirty="0" smtClean="0"/>
              <a:t>May 30</a:t>
            </a:r>
            <a:r>
              <a:rPr lang="en-US" altLang="ja-JP" sz="3600" b="1" dirty="0" smtClean="0"/>
              <a:t>, </a:t>
            </a:r>
            <a:r>
              <a:rPr lang="en-US" altLang="ja-JP" sz="3600" b="1" dirty="0" smtClean="0"/>
              <a:t>2012</a:t>
            </a:r>
            <a:endParaRPr lang="ja-JP" altLang="en-US" sz="4000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4317" y="1505271"/>
            <a:ext cx="8778240" cy="4851079"/>
          </a:xfrm>
          <a:ln>
            <a:solidFill>
              <a:srgbClr val="008000"/>
            </a:solidFill>
          </a:ln>
        </p:spPr>
        <p:txBody>
          <a:bodyPr>
            <a:normAutofit lnSpcReduction="10000"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altLang="ja-JP" sz="2200" b="1" dirty="0" smtClean="0">
                <a:solidFill>
                  <a:srgbClr val="3366FF"/>
                </a:solidFill>
              </a:rPr>
              <a:t>Reports from PMs </a:t>
            </a:r>
            <a:r>
              <a:rPr lang="en-US" altLang="ja-JP" sz="2200" dirty="0" smtClean="0">
                <a:solidFill>
                  <a:schemeClr val="tx1"/>
                </a:solidFill>
              </a:rPr>
              <a:t>	</a:t>
            </a:r>
            <a:endParaRPr lang="en-US" altLang="ja-JP" sz="2200" dirty="0" smtClean="0">
              <a:solidFill>
                <a:schemeClr val="tx1"/>
              </a:solidFill>
            </a:endParaRPr>
          </a:p>
          <a:p>
            <a:pPr marL="914400" lvl="1" indent="-457200" algn="l">
              <a:buFont typeface="Arial"/>
              <a:buChar char="•"/>
            </a:pPr>
            <a:r>
              <a:rPr lang="en-US" altLang="ja-JP" sz="2400" dirty="0" smtClean="0">
                <a:solidFill>
                  <a:schemeClr val="tx1"/>
                </a:solidFill>
              </a:rPr>
              <a:t>GDE </a:t>
            </a:r>
            <a:r>
              <a:rPr lang="en-US" altLang="ja-JP" sz="2400" dirty="0" smtClean="0">
                <a:solidFill>
                  <a:schemeClr val="tx1"/>
                </a:solidFill>
              </a:rPr>
              <a:t>activity and meeting plan</a:t>
            </a:r>
          </a:p>
          <a:p>
            <a:pPr marL="971550" lvl="1" indent="-514350" algn="l">
              <a:buFont typeface="Arial"/>
              <a:buChar char="•"/>
            </a:pPr>
            <a:r>
              <a:rPr lang="en-US" altLang="ja-JP" sz="2200" dirty="0" smtClean="0">
                <a:solidFill>
                  <a:schemeClr val="tx1"/>
                </a:solidFill>
              </a:rPr>
              <a:t>KILC-12 Summary: </a:t>
            </a:r>
            <a:r>
              <a:rPr lang="en-US" altLang="ja-JP" sz="2200" dirty="0" smtClean="0">
                <a:solidFill>
                  <a:schemeClr val="tx1"/>
                </a:solidFill>
              </a:rPr>
              <a:t>	(A. Yamamoto)</a:t>
            </a:r>
          </a:p>
          <a:p>
            <a:pPr marL="971550" lvl="2" indent="-514350" algn="l">
              <a:buFont typeface="Arial"/>
              <a:buChar char="•"/>
            </a:pPr>
            <a:r>
              <a:rPr lang="en-US" altLang="ja-JP" dirty="0">
                <a:solidFill>
                  <a:schemeClr val="tx1"/>
                </a:solidFill>
              </a:rPr>
              <a:t>ILC-PAC and recommendations (M. Ross) 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marL="971550" lvl="2" indent="-514350" algn="l">
              <a:buFont typeface="Arial"/>
              <a:buChar char="•"/>
            </a:pPr>
            <a:endParaRPr lang="en-US" altLang="ja-JP" sz="2200" b="1" dirty="0" smtClean="0">
              <a:solidFill>
                <a:srgbClr val="3366FF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200" b="1" dirty="0" smtClean="0">
                <a:solidFill>
                  <a:srgbClr val="3366FF"/>
                </a:solidFill>
              </a:rPr>
              <a:t>Reports </a:t>
            </a:r>
            <a:r>
              <a:rPr lang="en-US" altLang="ja-JP" sz="2200" b="1" dirty="0" smtClean="0">
                <a:solidFill>
                  <a:srgbClr val="3366FF"/>
                </a:solidFill>
              </a:rPr>
              <a:t>from  TA Group Leaders  </a:t>
            </a:r>
            <a:r>
              <a:rPr lang="en-US" altLang="ja-JP" sz="2200" dirty="0" smtClean="0">
                <a:solidFill>
                  <a:schemeClr val="tx1"/>
                </a:solidFill>
              </a:rPr>
              <a:t>(if any? )</a:t>
            </a:r>
          </a:p>
          <a:p>
            <a:pPr marL="971550" lvl="1" indent="-514350" algn="l">
              <a:buFont typeface="Arial"/>
              <a:buChar char="•"/>
            </a:pPr>
            <a:r>
              <a:rPr lang="en-US" altLang="ja-JP" sz="2400" dirty="0" smtClean="0">
                <a:solidFill>
                  <a:schemeClr val="tx1"/>
                </a:solidFill>
              </a:rPr>
              <a:t>Cavity, Cavity Integration, </a:t>
            </a:r>
            <a:r>
              <a:rPr lang="en-US" altLang="ja-JP" sz="2400" dirty="0" err="1" smtClean="0">
                <a:solidFill>
                  <a:schemeClr val="tx1"/>
                </a:solidFill>
              </a:rPr>
              <a:t>Cryomodule</a:t>
            </a:r>
            <a:r>
              <a:rPr lang="en-US" altLang="ja-JP" sz="2400" dirty="0" smtClean="0">
                <a:solidFill>
                  <a:schemeClr val="tx1"/>
                </a:solidFill>
              </a:rPr>
              <a:t>, Cryogenics, HLRF, </a:t>
            </a:r>
            <a:r>
              <a:rPr lang="en-US" altLang="ja-JP" sz="2400" dirty="0" smtClean="0">
                <a:solidFill>
                  <a:schemeClr val="tx1"/>
                </a:solidFill>
              </a:rPr>
              <a:t>ML</a:t>
            </a:r>
          </a:p>
          <a:p>
            <a:pPr marL="971550" lvl="1" indent="-514350" algn="l">
              <a:buFont typeface="Arial"/>
              <a:buChar char="•"/>
            </a:pPr>
            <a:endParaRPr lang="en-US" altLang="ja-JP" sz="2200" b="1" dirty="0" smtClean="0">
              <a:solidFill>
                <a:srgbClr val="3366FF"/>
              </a:solidFill>
            </a:endParaRPr>
          </a:p>
          <a:p>
            <a:pPr marL="514350" indent="-514350" algn="l">
              <a:buAutoNum type="arabicPeriod" startAt="3"/>
            </a:pPr>
            <a:r>
              <a:rPr lang="en-US" altLang="ja-JP" sz="2200" b="1" dirty="0" smtClean="0">
                <a:solidFill>
                  <a:srgbClr val="3366FF"/>
                </a:solidFill>
              </a:rPr>
              <a:t>Special Discussions on </a:t>
            </a:r>
            <a:endParaRPr lang="en-US" altLang="ja-JP" sz="1800" b="1" dirty="0" smtClean="0">
              <a:solidFill>
                <a:srgbClr val="3366FF"/>
              </a:solidFill>
            </a:endParaRPr>
          </a:p>
          <a:p>
            <a:pPr marL="971550" lvl="1" indent="-514350" algn="l">
              <a:buFont typeface="Arial"/>
              <a:buChar char="•"/>
            </a:pPr>
            <a:r>
              <a:rPr lang="en-US" altLang="ja-JP" sz="2400" dirty="0" smtClean="0">
                <a:solidFill>
                  <a:schemeClr val="tx1"/>
                </a:solidFill>
              </a:rPr>
              <a:t>Re-naming to identify better Flat-land or Mountainous conditions/parameters (N. Walker / A. Yamamoto)</a:t>
            </a:r>
          </a:p>
          <a:p>
            <a:pPr marL="971550" lvl="1" indent="-514350" algn="l">
              <a:buFont typeface="Arial"/>
              <a:buChar char="•"/>
            </a:pPr>
            <a:r>
              <a:rPr lang="en-US" altLang="ja-JP" sz="2400" dirty="0" smtClean="0">
                <a:solidFill>
                  <a:schemeClr val="tx1"/>
                </a:solidFill>
              </a:rPr>
              <a:t>Progress in TDR Drafting (J. </a:t>
            </a:r>
            <a:r>
              <a:rPr lang="en-US" altLang="ja-JP" sz="2400" dirty="0" err="1" smtClean="0">
                <a:solidFill>
                  <a:schemeClr val="tx1"/>
                </a:solidFill>
              </a:rPr>
              <a:t>Cawardine</a:t>
            </a:r>
            <a:r>
              <a:rPr lang="en-US" altLang="ja-JP" sz="2400" dirty="0" smtClean="0">
                <a:solidFill>
                  <a:schemeClr val="tx1"/>
                </a:solidFill>
              </a:rPr>
              <a:t> / N. Walker)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lvl="1" algn="l"/>
            <a:endParaRPr lang="en-US" altLang="ja-JP" sz="2200" dirty="0" smtClean="0">
              <a:solidFill>
                <a:schemeClr val="tx1"/>
              </a:solidFill>
            </a:endParaRPr>
          </a:p>
          <a:p>
            <a:pPr lvl="2" algn="l"/>
            <a:endParaRPr lang="en-US" altLang="ja-JP" sz="2836" dirty="0" smtClean="0">
              <a:solidFill>
                <a:schemeClr val="tx1"/>
              </a:solidFill>
            </a:endParaRPr>
          </a:p>
          <a:p>
            <a:pPr marL="971550" lvl="1" indent="-514350" algn="l">
              <a:buFont typeface="+mj-lt"/>
              <a:buAutoNum type="arabicPeriod"/>
            </a:pPr>
            <a:endParaRPr lang="en-US" altLang="ja-JP" sz="3236" dirty="0" smtClean="0">
              <a:solidFill>
                <a:schemeClr val="tx1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PMs-Report: 120307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SERF WebEx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2651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/>
              <a:t>KCS-ML Cryogenics Unit Layout </a:t>
            </a:r>
            <a:endParaRPr kumimoji="1" lang="ja-JP" altLang="en-US" b="1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pic>
        <p:nvPicPr>
          <p:cNvPr id="10" name="コンテンツ プレースホルダー 9"/>
          <p:cNvPicPr>
            <a:picLocks noGrp="1" noChangeAspect="1"/>
          </p:cNvPicPr>
          <p:nvPr>
            <p:ph idx="1"/>
          </p:nvPr>
        </p:nvPicPr>
        <p:blipFill>
          <a:blip r:embed="rId2"/>
          <a:srcRect t="-14267" b="-14267"/>
          <a:stretch>
            <a:fillRect/>
          </a:stretch>
        </p:blipFill>
        <p:spPr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860158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DKS-ML Cryogenics Unit Layout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>
          <a:blip r:embed="rId2"/>
          <a:srcRect t="-8268" b="-8268"/>
          <a:stretch>
            <a:fillRect/>
          </a:stretch>
        </p:blipFill>
        <p:spPr>
          <a:ln>
            <a:solidFill>
              <a:srgbClr val="3366FF"/>
            </a:solidFill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8885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Central Region Layout  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>
          <a:blip r:embed="rId2"/>
          <a:srcRect l="-7872" r="-7872"/>
          <a:stretch>
            <a:fillRect/>
          </a:stretch>
        </p:blipFill>
        <p:spPr>
          <a:ln>
            <a:solidFill>
              <a:srgbClr val="3366FF"/>
            </a:solidFill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78428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Central Region Layout-2  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>
          <a:blip r:embed="rId2"/>
          <a:srcRect l="-7872" r="-7872"/>
          <a:stretch>
            <a:fillRect/>
          </a:stretch>
        </p:blipFill>
        <p:spPr>
          <a:ln>
            <a:solidFill>
              <a:srgbClr val="3366FF"/>
            </a:solidFill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829" y="2262482"/>
            <a:ext cx="7601185" cy="3361116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2153216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Cryogenics Dedicated Meeting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ln>
            <a:solidFill>
              <a:srgbClr val="3366FF"/>
            </a:solidFill>
          </a:ln>
        </p:spPr>
        <p:txBody>
          <a:bodyPr>
            <a:normAutofit fontScale="47500" lnSpcReduction="20000"/>
          </a:bodyPr>
          <a:lstStyle/>
          <a:p>
            <a:r>
              <a:rPr kumimoji="1" lang="en-US" altLang="ja-JP" dirty="0" smtClean="0"/>
              <a:t>Central region cryogenics layout and configuration to be discussed in a </a:t>
            </a:r>
            <a:r>
              <a:rPr kumimoji="1" lang="en-US" altLang="ja-JP" dirty="0" err="1" smtClean="0"/>
              <a:t>webex</a:t>
            </a:r>
            <a:r>
              <a:rPr kumimoji="1" lang="en-US" altLang="ja-JP" dirty="0" smtClean="0"/>
              <a:t> meeting </a:t>
            </a:r>
          </a:p>
          <a:p>
            <a:r>
              <a:rPr lang="en-US" altLang="ja-JP" dirty="0" smtClean="0"/>
              <a:t>To be held </a:t>
            </a:r>
          </a:p>
          <a:p>
            <a:pPr lvl="1"/>
            <a:r>
              <a:rPr kumimoji="1" lang="en-US" altLang="ja-JP" dirty="0" smtClean="0"/>
              <a:t>18:00, May 31  at </a:t>
            </a:r>
            <a:r>
              <a:rPr kumimoji="1" lang="en-US" altLang="ja-JP" dirty="0" err="1" smtClean="0"/>
              <a:t>Fermilab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8:00, June 1, KEK</a:t>
            </a:r>
            <a:r>
              <a:rPr kumimoji="1" lang="en-US" altLang="ja-JP" dirty="0" smtClean="0"/>
              <a:t> </a:t>
            </a:r>
          </a:p>
          <a:p>
            <a:pPr lvl="1"/>
            <a:endParaRPr lang="en-US" altLang="ja-JP" dirty="0"/>
          </a:p>
          <a:p>
            <a:r>
              <a:rPr lang="en-US" altLang="ja-JP" dirty="0"/>
              <a:t> Topic: ILC Central Region Cryogenics  Date: Friday, June 1, 2012  Time: 8:00 am, Japan Time (Tokyo, GMT+09:00)  Meeting Number: 752 751 028  Meeting Password: </a:t>
            </a:r>
            <a:r>
              <a:rPr lang="en-US" altLang="ja-JP" dirty="0" err="1"/>
              <a:t>crcryo</a:t>
            </a:r>
            <a:r>
              <a:rPr lang="en-US" altLang="ja-JP" dirty="0"/>
              <a:t>  Host Key: 903881 (use this to reclaim host privileges)   -------------------------------------------------------  To join the online meeting (Now from mobile devices!)  -------------------------------------------------------  1. Go to </a:t>
            </a:r>
            <a:r>
              <a:rPr lang="en-US" altLang="ja-JP" u="sng" dirty="0">
                <a:hlinkClick r:id="rId2"/>
              </a:rPr>
              <a:t>https://ilc.webex.com/ilc/j.php?ED=165488187&amp;UID=0&amp;PW=NMTU1YmU2MGU2&amp;RT=MiM0OQ%3D%3D  </a:t>
            </a:r>
            <a:r>
              <a:rPr lang="en-US" altLang="ja-JP" u="sng" dirty="0">
                <a:solidFill>
                  <a:srgbClr val="000000"/>
                </a:solidFill>
                <a:hlinkClick r:id="rId2"/>
              </a:rPr>
              <a:t>2. If requested, enter your name and email address.  3. If a password is required, enter the meeting password: crcryo  4. Click "Join". 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11389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Re-naming requested in TDR</a:t>
            </a:r>
            <a:br>
              <a:rPr kumimoji="1" lang="en-US" altLang="ja-JP" dirty="0" smtClean="0"/>
            </a:br>
            <a:r>
              <a:rPr lang="en-US" altLang="ja-JP" sz="3600" dirty="0" smtClean="0">
                <a:solidFill>
                  <a:srgbClr val="3366FF"/>
                </a:solidFill>
              </a:rPr>
              <a:t>advised by N.W</a:t>
            </a:r>
            <a:endParaRPr kumimoji="1" lang="ja-JP" altLang="en-US" sz="3600" dirty="0">
              <a:solidFill>
                <a:srgbClr val="3366FF"/>
              </a:solidFill>
            </a:endParaRPr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>
          <a:blip r:embed="rId2"/>
          <a:srcRect l="-6675" r="-6675"/>
          <a:stretch>
            <a:fillRect/>
          </a:stretch>
        </p:blipFill>
        <p:spPr>
          <a:xfrm>
            <a:off x="457200" y="1600200"/>
            <a:ext cx="8229600" cy="4525963"/>
          </a:xfrm>
          <a:ln>
            <a:solidFill>
              <a:srgbClr val="3366FF"/>
            </a:solidFill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1947333" y="1600200"/>
            <a:ext cx="1655704" cy="11655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3633141" y="1600200"/>
            <a:ext cx="1804340" cy="11655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6791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4400" b="1" dirty="0" smtClean="0"/>
              <a:t>Summary</a:t>
            </a:r>
            <a:endParaRPr kumimoji="1" lang="ja-JP" altLang="en-US" sz="44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2797" y="1227566"/>
            <a:ext cx="8405867" cy="5018288"/>
          </a:xfrm>
          <a:ln>
            <a:solidFill>
              <a:srgbClr val="008000"/>
            </a:solidFill>
          </a:ln>
        </p:spPr>
        <p:txBody>
          <a:bodyPr/>
          <a:lstStyle/>
          <a:p>
            <a:r>
              <a:rPr kumimoji="1" lang="en-US" altLang="ja-JP" sz="2400" dirty="0" smtClean="0"/>
              <a:t>ILC accelerator </a:t>
            </a:r>
            <a:r>
              <a:rPr kumimoji="1" lang="en-US" altLang="ja-JP" sz="2400" dirty="0" smtClean="0">
                <a:solidFill>
                  <a:srgbClr val="3366FF"/>
                </a:solidFill>
              </a:rPr>
              <a:t>technology</a:t>
            </a:r>
          </a:p>
          <a:p>
            <a:pPr lvl="1"/>
            <a:r>
              <a:rPr kumimoji="1" lang="en-US" altLang="ja-JP" sz="2000" dirty="0" smtClean="0"/>
              <a:t>SCRF cavity gradient progressing toward 35 MV/m,</a:t>
            </a:r>
          </a:p>
          <a:p>
            <a:pPr lvl="1"/>
            <a:r>
              <a:rPr kumimoji="1" lang="en-US" altLang="ja-JP" sz="2000" dirty="0" smtClean="0"/>
              <a:t>Beam test facility functioning to demonstrate the ILC accelerator requirements,</a:t>
            </a:r>
          </a:p>
          <a:p>
            <a:r>
              <a:rPr kumimoji="1" lang="en-US" altLang="ja-JP" sz="2400" dirty="0" smtClean="0"/>
              <a:t>Technical Design Report (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TDR</a:t>
            </a:r>
            <a:r>
              <a:rPr kumimoji="1" lang="en-US" altLang="ja-JP" sz="2400" dirty="0" smtClean="0"/>
              <a:t>)</a:t>
            </a:r>
          </a:p>
          <a:p>
            <a:pPr lvl="1"/>
            <a:r>
              <a:rPr kumimoji="1" lang="en-US" altLang="ja-JP" sz="2000" dirty="0" smtClean="0"/>
              <a:t>Contents being settled w/ flat and mountainous cases,</a:t>
            </a:r>
          </a:p>
          <a:p>
            <a:pPr lvl="1"/>
            <a:r>
              <a:rPr kumimoji="1" lang="en-US" altLang="ja-JP" sz="2000" dirty="0" smtClean="0"/>
              <a:t>Draft being submitted by each author,</a:t>
            </a:r>
          </a:p>
          <a:p>
            <a:pPr lvl="1"/>
            <a:r>
              <a:rPr kumimoji="1" lang="en-US" altLang="ja-JP" sz="2000" dirty="0" smtClean="0"/>
              <a:t>Final draft due LCWS-12, Oct., 2012</a:t>
            </a:r>
          </a:p>
          <a:p>
            <a:r>
              <a:rPr kumimoji="1" lang="en-US" altLang="ja-JP" sz="2400" dirty="0" smtClean="0"/>
              <a:t> Further work </a:t>
            </a:r>
            <a:r>
              <a:rPr kumimoji="1" lang="en-US" altLang="ja-JP" sz="2400" dirty="0" smtClean="0">
                <a:solidFill>
                  <a:srgbClr val="3366FF"/>
                </a:solidFill>
              </a:rPr>
              <a:t>beyond</a:t>
            </a:r>
            <a:r>
              <a:rPr kumimoji="1" lang="en-US" altLang="ja-JP" sz="2400" dirty="0" smtClean="0"/>
              <a:t> TDR</a:t>
            </a:r>
          </a:p>
          <a:p>
            <a:pPr lvl="1"/>
            <a:r>
              <a:rPr kumimoji="1" lang="en-US" altLang="ja-JP" sz="2000" dirty="0" smtClean="0"/>
              <a:t>Advanced R&amp;D for 1 </a:t>
            </a:r>
            <a:r>
              <a:rPr kumimoji="1" lang="en-US" altLang="ja-JP" sz="2000" dirty="0" err="1" smtClean="0"/>
              <a:t>TeV</a:t>
            </a:r>
            <a:r>
              <a:rPr kumimoji="1" lang="en-US" altLang="ja-JP" sz="2000" dirty="0" smtClean="0"/>
              <a:t> upgrade capability,</a:t>
            </a:r>
          </a:p>
          <a:p>
            <a:pPr lvl="1"/>
            <a:r>
              <a:rPr kumimoji="1" lang="en-US" altLang="ja-JP" sz="2000" dirty="0" smtClean="0"/>
              <a:t>Further study to be </a:t>
            </a:r>
            <a:r>
              <a:rPr kumimoji="1" lang="en-US" altLang="ja-JP" sz="2000" dirty="0" err="1" smtClean="0"/>
              <a:t>readh</a:t>
            </a:r>
            <a:r>
              <a:rPr kumimoji="1" lang="en-US" altLang="ja-JP" sz="2000" dirty="0" smtClean="0"/>
              <a:t> for various energy operation</a:t>
            </a:r>
          </a:p>
          <a:p>
            <a:pPr lvl="1"/>
            <a:endParaRPr kumimoji="1" lang="en-US" altLang="ja-JP" sz="2000" dirty="0"/>
          </a:p>
          <a:p>
            <a:r>
              <a:rPr kumimoji="1" lang="en-US" altLang="ja-JP" i="1" dirty="0" smtClean="0">
                <a:solidFill>
                  <a:srgbClr val="008000"/>
                </a:solidFill>
                <a:latin typeface="Century"/>
                <a:cs typeface="Century"/>
              </a:rPr>
              <a:t>Many thanks for the KILC12 organizer 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16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07677968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5399" y="76200"/>
            <a:ext cx="7566957" cy="914400"/>
          </a:xfrm>
          <a:ln>
            <a:noFill/>
          </a:ln>
        </p:spPr>
        <p:txBody>
          <a:bodyPr/>
          <a:lstStyle/>
          <a:p>
            <a:r>
              <a:rPr kumimoji="1" lang="en-US" altLang="ja-JP" b="1" dirty="0" smtClean="0"/>
              <a:t>PAC </a:t>
            </a:r>
            <a:br>
              <a:rPr kumimoji="1" lang="en-US" altLang="ja-JP" b="1" dirty="0" smtClean="0"/>
            </a:br>
            <a:r>
              <a:rPr kumimoji="1" lang="en-US" altLang="ja-JP" b="1" dirty="0" smtClean="0"/>
              <a:t>Summary and Recommendations</a:t>
            </a:r>
            <a:endParaRPr kumimoji="1" lang="ja-JP" altLang="en-US" b="1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>
          <a:blip r:embed="rId2"/>
          <a:srcRect l="-10270" r="-10270"/>
          <a:stretch>
            <a:fillRect/>
          </a:stretch>
        </p:blipFill>
        <p:spPr>
          <a:ln>
            <a:solidFill>
              <a:srgbClr val="00CC99"/>
            </a:solidFill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17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4092222" y="1439333"/>
            <a:ext cx="1147704" cy="159926"/>
          </a:xfrm>
          <a:prstGeom prst="rect">
            <a:avLst/>
          </a:prstGeom>
          <a:solidFill>
            <a:srgbClr val="FFFF00">
              <a:alpha val="26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1892770" y="2897481"/>
            <a:ext cx="2011304" cy="237067"/>
          </a:xfrm>
          <a:prstGeom prst="rect">
            <a:avLst/>
          </a:prstGeom>
          <a:solidFill>
            <a:srgbClr val="FFFF00">
              <a:alpha val="26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4205111" y="3117614"/>
            <a:ext cx="630297" cy="237067"/>
          </a:xfrm>
          <a:prstGeom prst="rect">
            <a:avLst/>
          </a:prstGeom>
          <a:solidFill>
            <a:srgbClr val="FFFF00">
              <a:alpha val="26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正方形/長方形 12"/>
          <p:cNvSpPr/>
          <p:nvPr/>
        </p:nvSpPr>
        <p:spPr bwMode="auto">
          <a:xfrm>
            <a:off x="3446874" y="4395140"/>
            <a:ext cx="2011304" cy="237067"/>
          </a:xfrm>
          <a:prstGeom prst="rect">
            <a:avLst/>
          </a:prstGeom>
          <a:solidFill>
            <a:srgbClr val="FFFF00">
              <a:alpha val="26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6262333"/>
      </p:ext>
    </p:extLst>
  </p:cSld>
  <p:clrMapOvr>
    <a:masterClrMapping/>
  </p:clrMapOvr>
  <p:transition xmlns:p14="http://schemas.microsoft.com/office/powerpoint/2010/main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Publication and Review</a:t>
            </a:r>
            <a:endParaRPr lang="en-GB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8640494"/>
              </p:ext>
            </p:extLst>
          </p:nvPr>
        </p:nvGraphicFramePr>
        <p:xfrm>
          <a:off x="403412" y="1371600"/>
          <a:ext cx="8367058" cy="2590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3529"/>
                <a:gridCol w="4183529"/>
              </a:tblGrid>
              <a:tr h="370840"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First-draft sections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 dirty="0" smtClean="0">
                          <a:solidFill>
                            <a:srgbClr val="FF0000"/>
                          </a:solidFill>
                        </a:rPr>
                        <a:t>* 23</a:t>
                      </a:r>
                      <a:r>
                        <a:rPr lang="en-GB" sz="2800" b="1" baseline="0" dirty="0" smtClean="0">
                          <a:solidFill>
                            <a:srgbClr val="FF0000"/>
                          </a:solidFill>
                        </a:rPr>
                        <a:t> April </a:t>
                      </a:r>
                      <a:r>
                        <a:rPr lang="en-GB" sz="2800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GB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Complete</a:t>
                      </a:r>
                      <a:r>
                        <a:rPr lang="en-GB" sz="2800" baseline="0" dirty="0" smtClean="0"/>
                        <a:t> edited draft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22 October</a:t>
                      </a:r>
                      <a:r>
                        <a:rPr lang="en-GB" sz="2800" baseline="0" dirty="0" smtClean="0"/>
                        <a:t> (ILCWS 12)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Final</a:t>
                      </a:r>
                      <a:r>
                        <a:rPr lang="en-GB" sz="2800" baseline="0" dirty="0" smtClean="0"/>
                        <a:t> draft (for PAC)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15 November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PAC review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15-16 December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85573" y="4563987"/>
            <a:ext cx="3629310" cy="138499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kumimoji="0" lang="en-GB" sz="28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Formal publication at </a:t>
            </a:r>
            <a:r>
              <a:rPr kumimoji="0" lang="en-GB" sz="2800" dirty="0" smtClean="0">
                <a:solidFill>
                  <a:srgbClr val="3366FF"/>
                </a:solidFill>
                <a:latin typeface="Arial"/>
                <a:ea typeface="Arial Unicode MS"/>
                <a:cs typeface="Arial Unicode MS"/>
              </a:rPr>
              <a:t>Lepton Photon Conf.</a:t>
            </a:r>
            <a:br>
              <a:rPr kumimoji="0" lang="en-GB" sz="2800" dirty="0" smtClean="0">
                <a:solidFill>
                  <a:srgbClr val="3366FF"/>
                </a:solidFill>
                <a:latin typeface="Arial"/>
                <a:ea typeface="Arial Unicode MS"/>
                <a:cs typeface="Arial Unicode MS"/>
              </a:rPr>
            </a:br>
            <a:r>
              <a:rPr kumimoji="0" lang="en-GB" sz="28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(SF, June 2013)</a:t>
            </a:r>
            <a:endParaRPr kumimoji="0" lang="en-GB" sz="28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13005" y="4316105"/>
            <a:ext cx="4157465" cy="181588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kumimoji="0" lang="en-GB" sz="2800" dirty="0" smtClean="0">
                <a:solidFill>
                  <a:srgbClr val="000090"/>
                </a:solidFill>
                <a:latin typeface="Arial"/>
                <a:ea typeface="Arial Unicode MS"/>
                <a:cs typeface="Arial Unicode MS"/>
              </a:rPr>
              <a:t>Expect international reviews: </a:t>
            </a:r>
          </a:p>
          <a:p>
            <a:r>
              <a:rPr kumimoji="0" lang="en-GB" sz="2800" dirty="0" smtClean="0">
                <a:solidFill>
                  <a:srgbClr val="000090"/>
                </a:solidFill>
                <a:latin typeface="Arial"/>
                <a:ea typeface="Arial Unicode MS"/>
                <a:cs typeface="Arial Unicode MS"/>
              </a:rPr>
              <a:t>Both technical and cost</a:t>
            </a:r>
            <a:endParaRPr kumimoji="0" lang="en-GB" altLang="ja-JP" sz="2800" dirty="0" smtClean="0">
              <a:solidFill>
                <a:srgbClr val="000090"/>
              </a:solidFill>
              <a:latin typeface="Arial"/>
              <a:ea typeface="Arial Unicode MS"/>
              <a:cs typeface="Arial Unicode MS"/>
            </a:endParaRPr>
          </a:p>
          <a:p>
            <a:r>
              <a:rPr kumimoji="0" lang="en-GB" altLang="ja-JP" sz="2800" dirty="0">
                <a:solidFill>
                  <a:srgbClr val="000090"/>
                </a:solidFill>
                <a:latin typeface="Arial"/>
                <a:ea typeface="Arial Unicode MS"/>
                <a:cs typeface="Arial Unicode MS"/>
              </a:rPr>
              <a:t>(</a:t>
            </a:r>
            <a:r>
              <a:rPr kumimoji="0" lang="en-GB" altLang="ja-JP" sz="2800" dirty="0" smtClean="0">
                <a:solidFill>
                  <a:srgbClr val="000090"/>
                </a:solidFill>
                <a:latin typeface="Arial"/>
                <a:ea typeface="Arial Unicode MS"/>
                <a:cs typeface="Arial Unicode MS"/>
              </a:rPr>
              <a:t>Q1</a:t>
            </a:r>
            <a:r>
              <a:rPr kumimoji="0" lang="en-GB" altLang="ja-JP" sz="2800" dirty="0">
                <a:solidFill>
                  <a:srgbClr val="000090"/>
                </a:solidFill>
                <a:latin typeface="Arial"/>
                <a:ea typeface="Arial Unicode MS"/>
                <a:cs typeface="Arial Unicode MS"/>
              </a:rPr>
              <a:t>-22 </a:t>
            </a:r>
            <a:r>
              <a:rPr kumimoji="0" lang="en-GB" altLang="ja-JP" sz="2800" dirty="0" smtClean="0">
                <a:solidFill>
                  <a:srgbClr val="000090"/>
                </a:solidFill>
                <a:latin typeface="Arial"/>
                <a:ea typeface="Arial Unicode MS"/>
                <a:cs typeface="Arial Unicode MS"/>
              </a:rPr>
              <a:t>2013)</a:t>
            </a:r>
            <a:endParaRPr kumimoji="0" lang="en-GB" altLang="ja-JP" sz="2800" dirty="0">
              <a:solidFill>
                <a:srgbClr val="00009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右矢印 4"/>
          <p:cNvSpPr/>
          <p:nvPr/>
        </p:nvSpPr>
        <p:spPr bwMode="auto">
          <a:xfrm>
            <a:off x="4045815" y="5054297"/>
            <a:ext cx="458264" cy="353539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 smtClean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KILC12, 12-04-26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GDE Summary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18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13213988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Summary of ML and SCRF BTR</a:t>
            </a:r>
            <a:br>
              <a:rPr kumimoji="1" lang="en-US" altLang="ja-JP" dirty="0" smtClean="0"/>
            </a:br>
            <a:r>
              <a:rPr lang="en-US" altLang="ja-JP" sz="2700" dirty="0" smtClean="0"/>
              <a:t>(being uploaded to SCRF meeting </a:t>
            </a:r>
            <a:r>
              <a:rPr lang="en-US" altLang="ja-JP" sz="2700" dirty="0" err="1" smtClean="0"/>
              <a:t>Indico</a:t>
            </a:r>
            <a:r>
              <a:rPr lang="en-US" altLang="ja-JP" sz="2700" dirty="0" smtClean="0"/>
              <a:t> Agenda)</a:t>
            </a:r>
            <a:endParaRPr kumimoji="1" lang="ja-JP" altLang="en-US" sz="27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  <p:pic>
        <p:nvPicPr>
          <p:cNvPr id="9" name="コンテンツ プレースホルダー 8"/>
          <p:cNvPicPr>
            <a:picLocks noGrp="1" noChangeAspect="1"/>
          </p:cNvPicPr>
          <p:nvPr>
            <p:ph idx="1"/>
          </p:nvPr>
        </p:nvPicPr>
        <p:blipFill>
          <a:blip r:embed="rId2"/>
          <a:srcRect l="-4638" r="-4638"/>
          <a:stretch>
            <a:fillRect/>
          </a:stretch>
        </p:blipFill>
        <p:spPr>
          <a:ln>
            <a:solidFill>
              <a:srgbClr val="4F81BD"/>
            </a:solidFill>
          </a:ln>
        </p:spPr>
      </p:pic>
    </p:spTree>
    <p:extLst>
      <p:ext uri="{BB962C8B-B14F-4D97-AF65-F5344CB8AC3E}">
        <p14:creationId xmlns:p14="http://schemas.microsoft.com/office/powerpoint/2010/main" val="2743906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9450"/>
            <a:ext cx="8229600" cy="732708"/>
          </a:xfrm>
        </p:spPr>
        <p:txBody>
          <a:bodyPr>
            <a:noAutofit/>
          </a:bodyPr>
          <a:lstStyle/>
          <a:p>
            <a:r>
              <a:rPr lang="en-US" altLang="ja-JP" sz="3600" b="1" dirty="0" smtClean="0"/>
              <a:t>ML &amp; SCRF Action/Meeting Plan (2012)</a:t>
            </a:r>
            <a:endParaRPr lang="ja-JP" altLang="en-US" sz="3600" b="1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4054443"/>
              </p:ext>
            </p:extLst>
          </p:nvPr>
        </p:nvGraphicFramePr>
        <p:xfrm>
          <a:off x="457200" y="1075564"/>
          <a:ext cx="8374761" cy="528078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807438"/>
                <a:gridCol w="821068"/>
                <a:gridCol w="1565160"/>
                <a:gridCol w="5181095"/>
              </a:tblGrid>
              <a:tr h="430593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Month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Day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Place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Meeting 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430593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April</a:t>
                      </a:r>
                      <a:endParaRPr kumimoji="1" lang="ja-JP" altLang="en-US" sz="20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4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23-26</a:t>
                      </a:r>
                      <a:endParaRPr kumimoji="1" lang="ja-JP" altLang="en-US" sz="20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WebEx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chemeClr val="tx1"/>
                          </a:solidFill>
                        </a:rPr>
                        <a:t>Korea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ML-SCRF Monthly meeting  (Check</a:t>
                      </a:r>
                      <a:r>
                        <a:rPr kumimoji="1" lang="en-US" altLang="ja-JP" sz="20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homework)</a:t>
                      </a:r>
                      <a:endParaRPr kumimoji="1" lang="en-US" altLang="ja-JP" sz="2000" dirty="0" smtClean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  <a:p>
                      <a:r>
                        <a:rPr kumimoji="1" lang="en-US" altLang="ja-JP" sz="2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ACFA-LCWG</a:t>
                      </a:r>
                      <a:r>
                        <a:rPr kumimoji="1" lang="en-US" altLang="ja-JP" sz="20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20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: </a:t>
                      </a:r>
                      <a:r>
                        <a:rPr kumimoji="1" lang="en-US" altLang="ja-JP" sz="2000" baseline="0" dirty="0" smtClean="0">
                          <a:solidFill>
                            <a:srgbClr val="000000"/>
                          </a:solidFill>
                        </a:rPr>
                        <a:t>KILC-12</a:t>
                      </a:r>
                      <a:endParaRPr kumimoji="1" lang="en-US" altLang="ja-JP" sz="20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kumimoji="1" lang="en-US" altLang="ja-JP" sz="20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  S1-Global report (draft) </a:t>
                      </a:r>
                    </a:p>
                    <a:p>
                      <a:r>
                        <a:rPr kumimoji="1" lang="en-US" altLang="ja-JP" sz="20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  TDR drafts and cost-study reports, required </a:t>
                      </a:r>
                      <a:endParaRPr kumimoji="1" lang="ja-JP" altLang="en-US" sz="20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30593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FF0000"/>
                          </a:solidFill>
                        </a:rPr>
                        <a:t>May</a:t>
                      </a:r>
                      <a:endParaRPr kumimoji="1" lang="ja-JP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15-16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21-</a:t>
                      </a:r>
                      <a:r>
                        <a:rPr kumimoji="1" lang="en-US" altLang="ja-JP" sz="2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25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kumimoji="1" lang="ja-JP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>
                          <a:solidFill>
                            <a:srgbClr val="000000"/>
                          </a:solidFill>
                        </a:rPr>
                        <a:t>Fermilab</a:t>
                      </a:r>
                      <a:endParaRPr kumimoji="1" lang="en-US" altLang="ja-JP" sz="20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kumimoji="1" lang="en-US" altLang="ja-JP" sz="2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New Orleans</a:t>
                      </a:r>
                      <a:endParaRPr kumimoji="1" lang="ja-JP" altLang="en-US" sz="20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ILC-</a:t>
                      </a:r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PAC 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IPAC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rgbClr val="FF0000"/>
                          </a:solidFill>
                        </a:rPr>
                        <a:t>ML-SCRF Monthly meeting  </a:t>
                      </a:r>
                      <a:endParaRPr kumimoji="1" lang="ja-JP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30593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Sept</a:t>
                      </a:r>
                      <a:r>
                        <a:rPr kumimoji="1" lang="en-US" altLang="ja-JP" sz="2000" dirty="0" smtClean="0"/>
                        <a:t>.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10</a:t>
                      </a:r>
                      <a:r>
                        <a:rPr kumimoji="1" lang="en-US" altLang="ja-JP" sz="2000" dirty="0" smtClean="0"/>
                        <a:t>-14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Telaviv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Linac-</a:t>
                      </a:r>
                      <a:r>
                        <a:rPr kumimoji="1" lang="en-US" altLang="ja-JP" sz="2000" dirty="0" smtClean="0"/>
                        <a:t>2012</a:t>
                      </a:r>
                    </a:p>
                    <a:p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430593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Oct</a:t>
                      </a:r>
                      <a:r>
                        <a:rPr kumimoji="1" lang="en-US" altLang="ja-JP" sz="2000" dirty="0" smtClean="0"/>
                        <a:t>. 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22-26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29-30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Texas</a:t>
                      </a:r>
                    </a:p>
                    <a:p>
                      <a:r>
                        <a:rPr kumimoji="1" lang="en-US" altLang="ja-JP" sz="2000" dirty="0" err="1" smtClean="0">
                          <a:solidFill>
                            <a:srgbClr val="000000"/>
                          </a:solidFill>
                        </a:rPr>
                        <a:t>Annaheim</a:t>
                      </a:r>
                      <a:endParaRPr kumimoji="1" lang="en-US" altLang="ja-JP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LCWS</a:t>
                      </a:r>
                      <a:endParaRPr kumimoji="1" lang="en-US" altLang="ja-JP" sz="2000" dirty="0" smtClean="0"/>
                    </a:p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IEEE-</a:t>
                      </a:r>
                      <a:r>
                        <a:rPr kumimoji="1" lang="en-US" altLang="ja-JP" sz="2000" baseline="0" dirty="0" smtClean="0">
                          <a:solidFill>
                            <a:srgbClr val="000000"/>
                          </a:solidFill>
                        </a:rPr>
                        <a:t>NS (LC event) 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430593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Nov.</a:t>
                      </a:r>
                      <a:r>
                        <a:rPr kumimoji="1" lang="en-US" altLang="ja-JP" sz="20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5-</a:t>
                      </a:r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6</a:t>
                      </a:r>
                    </a:p>
                    <a:p>
                      <a:r>
                        <a:rPr kumimoji="1" lang="en-US" altLang="ja-JP" sz="2000" dirty="0" smtClean="0">
                          <a:solidFill>
                            <a:srgbClr val="3366FF"/>
                          </a:solidFill>
                        </a:rPr>
                        <a:t>15</a:t>
                      </a:r>
                      <a:endParaRPr kumimoji="1" lang="ja-JP" altLang="en-US" sz="20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>
                          <a:solidFill>
                            <a:srgbClr val="000000"/>
                          </a:solidFill>
                        </a:rPr>
                        <a:t>JLab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TTC </a:t>
                      </a:r>
                      <a:endParaRPr kumimoji="1" lang="en-US" altLang="ja-JP" sz="20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kumimoji="1" lang="en-US" altLang="ja-JP" sz="2000" dirty="0" smtClean="0">
                          <a:solidFill>
                            <a:srgbClr val="3366FF"/>
                          </a:solidFill>
                        </a:rPr>
                        <a:t>Final Draft</a:t>
                      </a:r>
                      <a:r>
                        <a:rPr kumimoji="1" lang="en-US" altLang="ja-JP" sz="2000" baseline="0" dirty="0" smtClean="0">
                          <a:solidFill>
                            <a:srgbClr val="3366FF"/>
                          </a:solidFill>
                        </a:rPr>
                        <a:t> of TDR</a:t>
                      </a:r>
                      <a:endParaRPr kumimoji="1" lang="ja-JP" altLang="en-US" sz="20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430593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Dec. 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13-14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KEK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000000"/>
                          </a:solidFill>
                        </a:rPr>
                        <a:t>ILC-PAC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PMs-Report: 120307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SERF WebEx Meeting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sp>
        <p:nvSpPr>
          <p:cNvPr id="3" name="右矢印 2"/>
          <p:cNvSpPr/>
          <p:nvPr/>
        </p:nvSpPr>
        <p:spPr>
          <a:xfrm>
            <a:off x="531389" y="3537947"/>
            <a:ext cx="330330" cy="220016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525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Homework by KILC</a:t>
            </a:r>
            <a:endParaRPr kumimoji="1" lang="ja-JP" altLang="en-US" b="1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291" r="-1273"/>
          <a:stretch/>
        </p:blipFill>
        <p:spPr>
          <a:xfrm>
            <a:off x="361090" y="1417638"/>
            <a:ext cx="7308975" cy="4938712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155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TDR Technical Volumes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PMs-Report: 120307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5023" y="1481976"/>
            <a:ext cx="1346062" cy="19383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368" y="3861642"/>
            <a:ext cx="1314797" cy="17126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71776" y="5535479"/>
            <a:ext cx="1725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Reference Design Report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15023" y="3344985"/>
            <a:ext cx="20736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ILC Technical Progress Report </a:t>
            </a:r>
          </a:p>
          <a:p>
            <a:r>
              <a:rPr lang="en-GB" dirty="0" smtClean="0"/>
              <a:t>(“</a:t>
            </a:r>
            <a:r>
              <a:rPr lang="en-GB" i="1" dirty="0" smtClean="0"/>
              <a:t>interim report”</a:t>
            </a:r>
            <a:r>
              <a:rPr lang="en-GB" dirty="0" smtClean="0"/>
              <a:t>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9417" y="2155953"/>
            <a:ext cx="1314797" cy="1721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6145273" y="2165876"/>
            <a:ext cx="1338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TDR Part I: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R&amp;D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3200" y="3218243"/>
            <a:ext cx="1314797" cy="1721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6529056" y="3228166"/>
            <a:ext cx="14030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TDR Part II: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Baseline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Reference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Report</a:t>
            </a:r>
          </a:p>
        </p:txBody>
      </p:sp>
      <p:cxnSp>
        <p:nvCxnSpPr>
          <p:cNvPr id="17" name="Elbow Connector 16"/>
          <p:cNvCxnSpPr>
            <a:stCxn id="7" idx="3"/>
            <a:endCxn id="12" idx="1"/>
          </p:cNvCxnSpPr>
          <p:nvPr/>
        </p:nvCxnSpPr>
        <p:spPr bwMode="auto">
          <a:xfrm>
            <a:off x="4161085" y="2451141"/>
            <a:ext cx="2008332" cy="565786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Elbow Connector 18"/>
          <p:cNvCxnSpPr>
            <a:stCxn id="8" idx="3"/>
            <a:endCxn id="14" idx="1"/>
          </p:cNvCxnSpPr>
          <p:nvPr/>
        </p:nvCxnSpPr>
        <p:spPr bwMode="auto">
          <a:xfrm flipV="1">
            <a:off x="2173165" y="4079217"/>
            <a:ext cx="4380035" cy="638773"/>
          </a:xfrm>
          <a:prstGeom prst="bentConnector3">
            <a:avLst>
              <a:gd name="adj1" fmla="val 6603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6437275" y="5025706"/>
            <a:ext cx="1725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Technical Design Report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474593" y="2136709"/>
            <a:ext cx="1232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</a:rPr>
              <a:t>~250 pages</a:t>
            </a:r>
            <a:br>
              <a:rPr lang="en-GB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</a:rPr>
              <a:t>Deliverable 2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894146" y="3228165"/>
            <a:ext cx="1249854" cy="757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A6A6A6"/>
                </a:solidFill>
              </a:rPr>
              <a:t>~300 pages</a:t>
            </a:r>
            <a:br>
              <a:rPr lang="en-GB" sz="1400" dirty="0" smtClean="0">
                <a:solidFill>
                  <a:srgbClr val="A6A6A6"/>
                </a:solidFill>
              </a:rPr>
            </a:br>
            <a:r>
              <a:rPr lang="en-GB" sz="1400" dirty="0" smtClean="0">
                <a:solidFill>
                  <a:srgbClr val="A6A6A6"/>
                </a:solidFill>
              </a:rPr>
              <a:t>Deliverables 1,3 and 4</a:t>
            </a:r>
            <a:endParaRPr lang="en-GB" sz="1400" dirty="0">
              <a:solidFill>
                <a:srgbClr val="A6A6A6"/>
              </a:solidFill>
            </a:endParaRPr>
          </a:p>
        </p:txBody>
      </p:sp>
      <p:cxnSp>
        <p:nvCxnSpPr>
          <p:cNvPr id="26" name="Elbow Connector 25"/>
          <p:cNvCxnSpPr/>
          <p:nvPr/>
        </p:nvCxnSpPr>
        <p:spPr bwMode="auto">
          <a:xfrm>
            <a:off x="4161085" y="2581658"/>
            <a:ext cx="2367971" cy="1404433"/>
          </a:xfrm>
          <a:prstGeom prst="bentConnector3">
            <a:avLst>
              <a:gd name="adj1" fmla="val 38217"/>
            </a:avLst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6827215" y="5762186"/>
            <a:ext cx="22098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* end of 2012 – formal publication early 2013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81963" y="1036275"/>
            <a:ext cx="8693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2007</a:t>
            </a:r>
            <a:endParaRPr lang="en-GB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308718" y="1036378"/>
            <a:ext cx="852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GB" dirty="0"/>
              <a:t>2011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553200" y="1036378"/>
            <a:ext cx="989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GB" dirty="0"/>
              <a:t>2013*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810730" y="3264505"/>
            <a:ext cx="526732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50" dirty="0" smtClean="0">
                <a:solidFill>
                  <a:srgbClr val="0000FF"/>
                </a:solidFill>
              </a:rPr>
              <a:t>AD&amp;I</a:t>
            </a:r>
            <a:endParaRPr lang="en-GB" sz="1050" dirty="0">
              <a:solidFill>
                <a:srgbClr val="0000FF"/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903099" y="5503029"/>
            <a:ext cx="3246126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More discussed by J. </a:t>
            </a:r>
            <a:r>
              <a:rPr kumimoji="1" lang="en-US" altLang="ja-JP" dirty="0" err="1" smtClean="0"/>
              <a:t>Carwardine</a:t>
            </a:r>
            <a:endParaRPr kumimoji="1" lang="en-US" altLang="ja-JP" dirty="0" smtClean="0"/>
          </a:p>
          <a:p>
            <a:r>
              <a:rPr lang="en-US" altLang="ja-JP" dirty="0" smtClean="0"/>
              <a:t>On Jan. 20, tomorrow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881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PMs-Report: 120307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SERF WebEx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952CD-7842-AC48-BD85-FFC8C3216681}" type="slidenum">
              <a:rPr lang="en-US" smtClean="0">
                <a:solidFill>
                  <a:srgbClr val="000000"/>
                </a:solidFill>
              </a:rPr>
              <a:pPr/>
              <a:t>22</a:t>
            </a:fld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5866472"/>
              </p:ext>
            </p:extLst>
          </p:nvPr>
        </p:nvGraphicFramePr>
        <p:xfrm>
          <a:off x="58578" y="76200"/>
          <a:ext cx="6113622" cy="670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ワークシート" r:id="rId3" imgW="6438900" imgH="7061200" progId="Excel.Sheet.12">
                  <p:embed/>
                </p:oleObj>
              </mc:Choice>
              <mc:Fallback>
                <p:oleObj name="ワークシート" r:id="rId3" imgW="6438900" imgH="70612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578" y="76200"/>
                        <a:ext cx="6113622" cy="670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324600" y="12192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dirty="0" smtClean="0">
                <a:solidFill>
                  <a:srgbClr val="800000"/>
                </a:solidFill>
                <a:latin typeface="Arial" charset="0"/>
                <a:ea typeface="ＭＳ Ｐゴシック" charset="0"/>
                <a:cs typeface="Arial Unicode MS" charset="0"/>
              </a:rPr>
              <a:t>There are too many chapters to spend 3hrs on each, so we will need to prioritize</a:t>
            </a:r>
            <a:endParaRPr kumimoji="0" lang="en-US" dirty="0">
              <a:solidFill>
                <a:srgbClr val="8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23499"/>
            <a:ext cx="1980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6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rPr>
              <a:t>Logistics</a:t>
            </a:r>
            <a:endParaRPr kumimoji="0" lang="en-US" sz="3600" dirty="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24600" y="3505200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00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Arial Unicode MS" charset="0"/>
              </a:rPr>
              <a:t>Which authors are going to the meeting?</a:t>
            </a:r>
          </a:p>
        </p:txBody>
      </p:sp>
    </p:spTree>
    <p:extLst>
      <p:ext uri="{BB962C8B-B14F-4D97-AF65-F5344CB8AC3E}">
        <p14:creationId xmlns:p14="http://schemas.microsoft.com/office/powerpoint/2010/main" val="2691484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1295400" y="0"/>
            <a:ext cx="7651044" cy="762000"/>
          </a:xfrm>
        </p:spPr>
        <p:txBody>
          <a:bodyPr/>
          <a:lstStyle/>
          <a:p>
            <a:r>
              <a:rPr kumimoji="1" lang="en-US" altLang="ja-JP" b="1" dirty="0" smtClean="0"/>
              <a:t>TDR Writing Status reported by J. K</a:t>
            </a:r>
            <a:endParaRPr kumimoji="1" lang="ja-JP" altLang="en-US" b="1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>
          <a:blip r:embed="rId2"/>
          <a:srcRect t="-989" b="-989"/>
          <a:stretch>
            <a:fillRect/>
          </a:stretch>
        </p:blipFill>
        <p:spPr/>
      </p:pic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PMs-Report: 120307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SERF WebEx Meeting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A766B-6FFC-2B47-831D-DCD1A5CD8806}" type="slidenum">
              <a:rPr lang="en-US" smtClean="0">
                <a:solidFill>
                  <a:srgbClr val="000000"/>
                </a:solidFill>
              </a:rPr>
              <a:pPr/>
              <a:t>23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8622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PMs-Report: 120307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SERF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324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496" y="969410"/>
            <a:ext cx="7915704" cy="5681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A768787-11E8-DB40-8CEE-222CA7CFF84D}" type="slidenum">
              <a:rPr lang="en-US" altLang="ja-JP" smtClean="0">
                <a:solidFill>
                  <a:srgbClr val="000000"/>
                </a:solidFill>
                <a:latin typeface="Arial" pitchFamily="33" charset="0"/>
              </a:rPr>
              <a:pPr/>
              <a:t>3</a:t>
            </a:fld>
            <a:endParaRPr lang="en-US" altLang="ja-JP" smtClean="0">
              <a:solidFill>
                <a:srgbClr val="000000"/>
              </a:solidFill>
              <a:latin typeface="Arial" pitchFamily="33" charset="0"/>
            </a:endParaRPr>
          </a:p>
        </p:txBody>
      </p:sp>
      <p:sp>
        <p:nvSpPr>
          <p:cNvPr id="30725" name="Title 1"/>
          <p:cNvSpPr>
            <a:spLocks noGrp="1"/>
          </p:cNvSpPr>
          <p:nvPr>
            <p:ph type="title"/>
          </p:nvPr>
        </p:nvSpPr>
        <p:spPr>
          <a:xfrm>
            <a:off x="1295400" y="15728"/>
            <a:ext cx="7641864" cy="914400"/>
          </a:xfrm>
        </p:spPr>
        <p:txBody>
          <a:bodyPr/>
          <a:lstStyle/>
          <a:p>
            <a:r>
              <a:rPr lang="en-US" altLang="ja-JP" sz="2800" b="1" dirty="0">
                <a:solidFill>
                  <a:srgbClr val="000090"/>
                </a:solidFill>
                <a:latin typeface="Arial" charset="0"/>
                <a:cs typeface="Arial Unicode MS" charset="0"/>
              </a:rPr>
              <a:t>Progress Integrated in Cavity Gradient Yield</a:t>
            </a:r>
            <a:r>
              <a:rPr lang="en-US" altLang="ja-JP" sz="2800" b="1" dirty="0">
                <a:latin typeface="Arial" charset="0"/>
                <a:cs typeface="Arial Unicode MS" charset="0"/>
              </a:rPr>
              <a:t> </a:t>
            </a:r>
            <a:r>
              <a:rPr kumimoji="0" lang="en-US" altLang="ja-JP" sz="2400" dirty="0" smtClean="0">
                <a:solidFill>
                  <a:srgbClr val="3366FF"/>
                </a:solidFill>
              </a:rPr>
              <a:t>Updated, </a:t>
            </a:r>
            <a:r>
              <a:rPr lang="en-US" altLang="ja-JP" sz="2400" dirty="0" smtClean="0">
                <a:solidFill>
                  <a:srgbClr val="3366FF"/>
                </a:solidFill>
              </a:rPr>
              <a:t>April</a:t>
            </a:r>
            <a:r>
              <a:rPr kumimoji="0" lang="en-US" altLang="ja-JP" sz="2400" dirty="0" smtClean="0">
                <a:solidFill>
                  <a:srgbClr val="3366FF"/>
                </a:solidFill>
              </a:rPr>
              <a:t>., 24, 2012</a:t>
            </a:r>
            <a:endParaRPr kumimoji="0" lang="en-US" altLang="ja-JP" sz="3200" dirty="0" smtClean="0">
              <a:solidFill>
                <a:srgbClr val="3366FF"/>
              </a:solidFill>
            </a:endParaRPr>
          </a:p>
        </p:txBody>
      </p:sp>
      <p:sp>
        <p:nvSpPr>
          <p:cNvPr id="30728" name="TextBox 32"/>
          <p:cNvSpPr txBox="1">
            <a:spLocks noChangeArrowheads="1"/>
          </p:cNvSpPr>
          <p:nvPr/>
        </p:nvSpPr>
        <p:spPr bwMode="auto">
          <a:xfrm>
            <a:off x="7332663" y="838200"/>
            <a:ext cx="1685925" cy="4000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000">
                <a:solidFill>
                  <a:srgbClr val="0000FF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Plot  courtesy 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000">
                <a:solidFill>
                  <a:srgbClr val="0000FF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Camille Ginsburg of FNAL</a:t>
            </a:r>
          </a:p>
        </p:txBody>
      </p:sp>
      <p:cxnSp>
        <p:nvCxnSpPr>
          <p:cNvPr id="19" name="直線コネクタ 18"/>
          <p:cNvCxnSpPr/>
          <p:nvPr/>
        </p:nvCxnSpPr>
        <p:spPr bwMode="auto">
          <a:xfrm>
            <a:off x="4543359" y="2665412"/>
            <a:ext cx="3457641" cy="1588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テキスト ボックス 13"/>
          <p:cNvSpPr txBox="1"/>
          <p:nvPr/>
        </p:nvSpPr>
        <p:spPr>
          <a:xfrm>
            <a:off x="7576389" y="2382216"/>
            <a:ext cx="1403299" cy="369332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dirty="0" smtClean="0">
                <a:solidFill>
                  <a:srgbClr val="000000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TDP-2 </a:t>
            </a:r>
            <a:r>
              <a:rPr kumimoji="0" lang="en-US" altLang="ja-JP" dirty="0">
                <a:solidFill>
                  <a:srgbClr val="000000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Goal </a:t>
            </a:r>
            <a:endParaRPr kumimoji="0" lang="ja-JP" altLang="en-US" dirty="0">
              <a:solidFill>
                <a:srgbClr val="000000"/>
              </a:solidFill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16" name="図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527" y="930128"/>
            <a:ext cx="240665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7" name="直線コネクタ 16"/>
          <p:cNvCxnSpPr/>
          <p:nvPr/>
        </p:nvCxnSpPr>
        <p:spPr bwMode="auto">
          <a:xfrm>
            <a:off x="6316270" y="4057847"/>
            <a:ext cx="1957278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66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2" name="テキスト ボックス 1"/>
          <p:cNvSpPr txBox="1"/>
          <p:nvPr/>
        </p:nvSpPr>
        <p:spPr>
          <a:xfrm>
            <a:off x="7653495" y="3656167"/>
            <a:ext cx="1040169" cy="584776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 smtClean="0">
                <a:solidFill>
                  <a:srgbClr val="3366FF"/>
                </a:solidFill>
                <a:latin typeface="Arial" charset="0"/>
                <a:ea typeface="ＭＳ Ｐゴシック" charset="0"/>
                <a:cs typeface="Arial Unicode MS" charset="0"/>
              </a:rPr>
              <a:t>Being </a:t>
            </a:r>
          </a:p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 smtClean="0">
                <a:solidFill>
                  <a:srgbClr val="3366FF"/>
                </a:solidFill>
                <a:latin typeface="Arial" charset="0"/>
                <a:ea typeface="ＭＳ Ｐゴシック" charset="0"/>
                <a:cs typeface="Arial Unicode MS" charset="0"/>
              </a:rPr>
              <a:t>saturated 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</a:rPr>
              <a:t>KILC12, 12-04-26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GDE Summary</a:t>
            </a:r>
            <a:endParaRPr lang="en-US"/>
          </a:p>
        </p:txBody>
      </p:sp>
      <p:sp>
        <p:nvSpPr>
          <p:cNvPr id="15" name="正方形/長方形 14"/>
          <p:cNvSpPr/>
          <p:nvPr/>
        </p:nvSpPr>
        <p:spPr>
          <a:xfrm>
            <a:off x="1371600" y="2286000"/>
            <a:ext cx="5791200" cy="3657600"/>
          </a:xfrm>
          <a:prstGeom prst="rect">
            <a:avLst/>
          </a:prstGeom>
          <a:solidFill>
            <a:srgbClr val="3366FF">
              <a:alpha val="15000"/>
            </a:srgb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 smtClean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ホームベース 17"/>
          <p:cNvSpPr/>
          <p:nvPr/>
        </p:nvSpPr>
        <p:spPr>
          <a:xfrm>
            <a:off x="7162800" y="2971800"/>
            <a:ext cx="1828800" cy="381000"/>
          </a:xfrm>
          <a:prstGeom prst="homePlate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00" dirty="0" smtClean="0">
                <a:solidFill>
                  <a:srgbClr val="FF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35 MV/m </a:t>
            </a:r>
            <a:r>
              <a:rPr kumimoji="0" lang="en-US" altLang="ja-JP" sz="1600" dirty="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usable</a:t>
            </a:r>
            <a:endParaRPr kumimoji="0" lang="ja-JP" altLang="en-US" sz="2800" dirty="0" smtClean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62999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988" y="916582"/>
            <a:ext cx="7611641" cy="55460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65960" y="0"/>
            <a:ext cx="7086600" cy="914400"/>
          </a:xfrm>
        </p:spPr>
        <p:txBody>
          <a:bodyPr/>
          <a:lstStyle/>
          <a:p>
            <a:r>
              <a:rPr lang="en-US" altLang="ja-JP" sz="2800" b="1" dirty="0">
                <a:solidFill>
                  <a:srgbClr val="000090"/>
                </a:solidFill>
                <a:latin typeface="Arial" charset="0"/>
                <a:cs typeface="Arial Unicode MS" charset="0"/>
              </a:rPr>
              <a:t>Yearly Progress in Cavity Gradient </a:t>
            </a:r>
            <a:r>
              <a:rPr lang="en-US" altLang="ja-JP" sz="2800" b="1" dirty="0" smtClean="0">
                <a:solidFill>
                  <a:srgbClr val="000090"/>
                </a:solidFill>
                <a:latin typeface="Arial" charset="0"/>
                <a:cs typeface="Arial Unicode MS" charset="0"/>
              </a:rPr>
              <a:t>Yield</a:t>
            </a:r>
            <a:br>
              <a:rPr lang="en-US" altLang="ja-JP" sz="2800" b="1" dirty="0" smtClean="0">
                <a:solidFill>
                  <a:srgbClr val="000090"/>
                </a:solidFill>
                <a:latin typeface="Arial" charset="0"/>
                <a:cs typeface="Arial Unicode MS" charset="0"/>
              </a:rPr>
            </a:br>
            <a:r>
              <a:rPr lang="en-US" altLang="ja-JP" sz="2400" b="1" dirty="0">
                <a:solidFill>
                  <a:srgbClr val="3366FF"/>
                </a:solidFill>
                <a:latin typeface="Arial" charset="0"/>
                <a:cs typeface="Arial Unicode MS" charset="0"/>
              </a:rPr>
              <a:t>as of April 24, 2012 </a:t>
            </a:r>
            <a:r>
              <a:rPr lang="en-US" altLang="ja-JP" sz="2400" b="1" dirty="0" smtClean="0">
                <a:solidFill>
                  <a:srgbClr val="000090"/>
                </a:solidFill>
                <a:latin typeface="Arial" charset="0"/>
                <a:cs typeface="Arial Unicode MS" charset="0"/>
              </a:rPr>
              <a:t>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D4A7E-7350-4E08-B72E-9EB9E9E740C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53000" y="6519672"/>
            <a:ext cx="3657600" cy="414528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GDE Summary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6219295" y="2553336"/>
            <a:ext cx="1280572" cy="929677"/>
          </a:xfrm>
          <a:prstGeom prst="ellipse">
            <a:avLst/>
          </a:prstGeom>
          <a:solidFill>
            <a:srgbClr val="FFFF00">
              <a:alpha val="14000"/>
            </a:srgbClr>
          </a:solidFill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ja-JP" altLang="en-US" sz="3600">
              <a:noFill/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KILC12, 12-04-26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592479" y="3544778"/>
            <a:ext cx="2263736" cy="1200329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u="sng" dirty="0" smtClean="0"/>
              <a:t>Yield </a:t>
            </a:r>
            <a:r>
              <a:rPr kumimoji="1" lang="fr-FR" altLang="ja-JP" b="1" u="sng" dirty="0" smtClean="0"/>
              <a:t>’</a:t>
            </a:r>
            <a:r>
              <a:rPr kumimoji="1" lang="en-US" altLang="ja-JP" b="1" u="sng" dirty="0" smtClean="0"/>
              <a:t>10 ~ ’12:</a:t>
            </a:r>
          </a:p>
          <a:p>
            <a:r>
              <a:rPr lang="en-US" altLang="ja-JP" b="1" dirty="0" smtClean="0"/>
              <a:t>  </a:t>
            </a:r>
            <a:r>
              <a:rPr lang="en-US" altLang="ja-JP" b="1" dirty="0" smtClean="0">
                <a:solidFill>
                  <a:schemeClr val="bg1">
                    <a:lumMod val="65000"/>
                  </a:schemeClr>
                </a:solidFill>
              </a:rPr>
              <a:t>~ 85% @ 25 MV/m</a:t>
            </a:r>
          </a:p>
          <a:p>
            <a:r>
              <a:rPr lang="en-US" altLang="ja-JP" b="1" dirty="0">
                <a:solidFill>
                  <a:srgbClr val="FF0000"/>
                </a:solidFill>
              </a:rPr>
              <a:t> </a:t>
            </a:r>
            <a:r>
              <a:rPr lang="en-US" altLang="ja-JP" b="1" dirty="0">
                <a:solidFill>
                  <a:srgbClr val="3366FF"/>
                </a:solidFill>
              </a:rPr>
              <a:t> ~</a:t>
            </a:r>
            <a:r>
              <a:rPr lang="en-US" altLang="ja-JP" b="1" dirty="0" smtClean="0">
                <a:solidFill>
                  <a:srgbClr val="3366FF"/>
                </a:solidFill>
              </a:rPr>
              <a:t> 80% @ 28 MV/m</a:t>
            </a:r>
          </a:p>
          <a:p>
            <a:r>
              <a:rPr lang="en-US" altLang="ja-JP" b="1" dirty="0"/>
              <a:t> </a:t>
            </a:r>
            <a:r>
              <a:rPr lang="en-US" altLang="ja-JP" b="1" dirty="0" smtClean="0"/>
              <a:t> </a:t>
            </a:r>
            <a:r>
              <a:rPr lang="en-US" altLang="ja-JP" b="1" dirty="0" smtClean="0">
                <a:solidFill>
                  <a:srgbClr val="FF0000"/>
                </a:solidFill>
              </a:rPr>
              <a:t>~ 70% @ 35 MV/m </a:t>
            </a:r>
            <a:r>
              <a:rPr lang="en-US" altLang="ja-JP" dirty="0" smtClean="0"/>
              <a:t>  </a:t>
            </a:r>
            <a:endParaRPr kumimoji="1" lang="ja-JP" altLang="en-US" dirty="0"/>
          </a:p>
        </p:txBody>
      </p:sp>
      <p:sp>
        <p:nvSpPr>
          <p:cNvPr id="11" name="円/楕円 10"/>
          <p:cNvSpPr/>
          <p:nvPr/>
        </p:nvSpPr>
        <p:spPr>
          <a:xfrm>
            <a:off x="3299500" y="3011628"/>
            <a:ext cx="2238946" cy="1545096"/>
          </a:xfrm>
          <a:prstGeom prst="ellipse">
            <a:avLst/>
          </a:prstGeom>
          <a:solidFill>
            <a:srgbClr val="CCFFCC">
              <a:alpha val="14000"/>
            </a:srgbClr>
          </a:solidFill>
          <a:ln>
            <a:solidFill>
              <a:srgbClr val="4F81BD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ja-JP" altLang="en-US" sz="3600">
              <a:noFill/>
              <a:latin typeface="Arial"/>
              <a:ea typeface="Arial Unicode MS"/>
              <a:cs typeface="Arial Unicode MS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895459" y="4257254"/>
            <a:ext cx="2263736" cy="923330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u="sng" dirty="0" smtClean="0"/>
              <a:t>Yield in </a:t>
            </a:r>
            <a:r>
              <a:rPr kumimoji="1" lang="fr-FR" altLang="ja-JP" b="1" u="sng" dirty="0" smtClean="0"/>
              <a:t>’</a:t>
            </a:r>
            <a:r>
              <a:rPr kumimoji="1" lang="en-US" altLang="ja-JP" b="1" u="sng" dirty="0" smtClean="0"/>
              <a:t>08 ~ ’09:</a:t>
            </a:r>
          </a:p>
          <a:p>
            <a:r>
              <a:rPr lang="en-US" altLang="ja-JP" b="1" dirty="0" smtClean="0"/>
              <a:t>  </a:t>
            </a:r>
            <a:r>
              <a:rPr lang="en-US" altLang="ja-JP" b="1" dirty="0" smtClean="0">
                <a:solidFill>
                  <a:schemeClr val="bg1">
                    <a:lumMod val="65000"/>
                  </a:schemeClr>
                </a:solidFill>
              </a:rPr>
              <a:t>~ 70% @ 25 MV/m</a:t>
            </a:r>
            <a:endParaRPr lang="en-US" altLang="ja-JP" b="1" dirty="0" smtClean="0">
              <a:solidFill>
                <a:srgbClr val="3366FF"/>
              </a:solidFill>
            </a:endParaRPr>
          </a:p>
          <a:p>
            <a:r>
              <a:rPr lang="en-US" altLang="ja-JP" b="1" dirty="0"/>
              <a:t> </a:t>
            </a:r>
            <a:r>
              <a:rPr lang="en-US" altLang="ja-JP" b="1" dirty="0" smtClean="0"/>
              <a:t> </a:t>
            </a:r>
            <a:r>
              <a:rPr lang="en-US" altLang="ja-JP" b="1" dirty="0" smtClean="0">
                <a:solidFill>
                  <a:srgbClr val="FF0000"/>
                </a:solidFill>
              </a:rPr>
              <a:t>~ 46% @ 35 MV/m </a:t>
            </a:r>
          </a:p>
        </p:txBody>
      </p:sp>
      <p:sp>
        <p:nvSpPr>
          <p:cNvPr id="14" name="正方形/長方形 13"/>
          <p:cNvSpPr/>
          <p:nvPr/>
        </p:nvSpPr>
        <p:spPr bwMode="auto">
          <a:xfrm>
            <a:off x="1204579" y="2068860"/>
            <a:ext cx="1531910" cy="3167994"/>
          </a:xfrm>
          <a:prstGeom prst="rect">
            <a:avLst/>
          </a:prstGeom>
          <a:solidFill>
            <a:schemeClr val="accent1">
              <a:alpha val="7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" name="上矢印 14"/>
          <p:cNvSpPr/>
          <p:nvPr/>
        </p:nvSpPr>
        <p:spPr bwMode="auto">
          <a:xfrm>
            <a:off x="5728297" y="3024722"/>
            <a:ext cx="327332" cy="733266"/>
          </a:xfrm>
          <a:prstGeom prst="up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7" name="直線コネクタ 16"/>
          <p:cNvCxnSpPr/>
          <p:nvPr/>
        </p:nvCxnSpPr>
        <p:spPr bwMode="auto">
          <a:xfrm flipH="1">
            <a:off x="5728297" y="3037816"/>
            <a:ext cx="96235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直線コネクタ 19"/>
          <p:cNvCxnSpPr/>
          <p:nvPr/>
        </p:nvCxnSpPr>
        <p:spPr bwMode="auto">
          <a:xfrm flipH="1">
            <a:off x="3797043" y="3740166"/>
            <a:ext cx="225858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44759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200">
                <a:solidFill>
                  <a:srgbClr val="000000"/>
                </a:solidFill>
              </a:rPr>
              <a:t>ILC GDE Cryo, Tom Peterson           1 Feb 2012</a:t>
            </a:r>
          </a:p>
        </p:txBody>
      </p:sp>
      <p:sp>
        <p:nvSpPr>
          <p:cNvPr id="512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600">
                <a:solidFill>
                  <a:srgbClr val="23346C"/>
                </a:solidFill>
              </a:rPr>
              <a:t>ILC cryo layout status</a:t>
            </a:r>
          </a:p>
        </p:txBody>
      </p:sp>
      <p:sp>
        <p:nvSpPr>
          <p:cNvPr id="512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2FE0BA3A-2CD6-6840-9E45-8F2BB0077357}" type="slidenum">
              <a:rPr lang="en-US" altLang="ja-JP" sz="1400">
                <a:solidFill>
                  <a:srgbClr val="000000"/>
                </a:solidFill>
              </a:rPr>
              <a:pPr/>
              <a:t>5</a:t>
            </a:fld>
            <a:endParaRPr lang="en-US" altLang="ja-JP" sz="1400">
              <a:solidFill>
                <a:srgbClr val="000000"/>
              </a:solidFill>
            </a:endParaRPr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7315200" cy="533400"/>
          </a:xfrm>
        </p:spPr>
        <p:txBody>
          <a:bodyPr/>
          <a:lstStyle/>
          <a:p>
            <a:pPr eaLnBrk="1" hangingPunct="1"/>
            <a:r>
              <a:rPr lang="en-US" altLang="ja-JP" sz="2800">
                <a:latin typeface="Arial" charset="0"/>
                <a:cs typeface="Arial Unicode MS" charset="0"/>
              </a:rPr>
              <a:t>RDR cryogenic layout, for reference</a:t>
            </a:r>
            <a:endParaRPr lang="en-US" altLang="ja-JP">
              <a:latin typeface="Arial" charset="0"/>
              <a:cs typeface="Arial Unicode MS" charset="0"/>
            </a:endParaRPr>
          </a:p>
        </p:txBody>
      </p:sp>
      <p:pic>
        <p:nvPicPr>
          <p:cNvPr id="5126" name="Picture 3" descr="ILC-cryo-layout-RD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990600"/>
            <a:ext cx="6324600" cy="265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4" descr="Module-9-8-9-4Sep0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613150"/>
            <a:ext cx="7023100" cy="255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6592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4572000"/>
            <a:ext cx="8991600" cy="1514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0" y="6086651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For low power </a:t>
            </a:r>
            <a:r>
              <a:rPr lang="en-US" sz="1600" b="1" dirty="0" err="1" smtClean="0"/>
              <a:t>Kamaboko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(DKS) </a:t>
            </a:r>
            <a:r>
              <a:rPr lang="en-US" sz="1600" dirty="0" smtClean="0"/>
              <a:t>option, one klystron powers 1 ½ </a:t>
            </a:r>
            <a:r>
              <a:rPr lang="en-US" sz="1600" dirty="0" err="1" smtClean="0"/>
              <a:t>rf</a:t>
            </a:r>
            <a:r>
              <a:rPr lang="en-US" sz="1600" dirty="0" smtClean="0"/>
              <a:t> units or 4 ½ </a:t>
            </a:r>
            <a:r>
              <a:rPr lang="en-US" sz="1600" dirty="0" err="1" smtClean="0"/>
              <a:t>cryomodules</a:t>
            </a:r>
            <a:r>
              <a:rPr lang="en-US" sz="1600" dirty="0" smtClean="0"/>
              <a:t> (39 cavities).</a:t>
            </a:r>
            <a:endParaRPr lang="en-US" sz="1600" dirty="0"/>
          </a:p>
        </p:txBody>
      </p:sp>
      <p:sp>
        <p:nvSpPr>
          <p:cNvPr id="204" name="TextBox 203"/>
          <p:cNvSpPr txBox="1"/>
          <p:nvPr/>
        </p:nvSpPr>
        <p:spPr>
          <a:xfrm>
            <a:off x="152400" y="3452336"/>
            <a:ext cx="2438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phase shifter</a:t>
            </a:r>
            <a:r>
              <a:rPr lang="en-US" sz="1400" dirty="0" smtClean="0"/>
              <a:t> on each feed, as well as isolator, bi-directional coupler, and flex guide.</a:t>
            </a:r>
            <a:endParaRPr lang="en-US" sz="1400" dirty="0"/>
          </a:p>
        </p:txBody>
      </p:sp>
      <p:grpSp>
        <p:nvGrpSpPr>
          <p:cNvPr id="210" name="Group 209"/>
          <p:cNvGrpSpPr/>
          <p:nvPr/>
        </p:nvGrpSpPr>
        <p:grpSpPr>
          <a:xfrm>
            <a:off x="228600" y="1066800"/>
            <a:ext cx="3562350" cy="1077218"/>
            <a:chOff x="247650" y="903982"/>
            <a:chExt cx="3562350" cy="1077218"/>
          </a:xfrm>
        </p:grpSpPr>
        <p:sp>
          <p:nvSpPr>
            <p:cNvPr id="257" name="Rectangle 256"/>
            <p:cNvSpPr/>
            <p:nvPr/>
          </p:nvSpPr>
          <p:spPr>
            <a:xfrm>
              <a:off x="323850" y="1781175"/>
              <a:ext cx="228600" cy="762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Oval 257"/>
            <p:cNvSpPr/>
            <p:nvPr/>
          </p:nvSpPr>
          <p:spPr>
            <a:xfrm>
              <a:off x="353003" y="1600200"/>
              <a:ext cx="152400" cy="4571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Oval 258"/>
            <p:cNvSpPr/>
            <p:nvPr/>
          </p:nvSpPr>
          <p:spPr>
            <a:xfrm>
              <a:off x="343478" y="1019175"/>
              <a:ext cx="152400" cy="1524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Oval 260"/>
            <p:cNvSpPr/>
            <p:nvPr/>
          </p:nvSpPr>
          <p:spPr>
            <a:xfrm>
              <a:off x="342900" y="12954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TextBox 261"/>
            <p:cNvSpPr txBox="1"/>
            <p:nvPr/>
          </p:nvSpPr>
          <p:spPr>
            <a:xfrm>
              <a:off x="533400" y="903982"/>
              <a:ext cx="32766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Symbol" pitchFamily="18" charset="2"/>
                <a:buChar char="-"/>
              </a:pPr>
              <a:r>
                <a:rPr lang="en-US" sz="1600" dirty="0" smtClean="0"/>
                <a:t> </a:t>
              </a:r>
              <a:r>
                <a:rPr lang="en-US" sz="1600" dirty="0" err="1" smtClean="0"/>
                <a:t>pressurizable</a:t>
              </a:r>
              <a:r>
                <a:rPr lang="en-US" sz="1600" dirty="0" smtClean="0"/>
                <a:t>, 0-100%, phase stable</a:t>
              </a:r>
            </a:p>
            <a:p>
              <a:pPr>
                <a:buFont typeface="Symbol" pitchFamily="18" charset="2"/>
                <a:buChar char="-"/>
              </a:pPr>
              <a:r>
                <a:rPr lang="en-US" sz="1600" dirty="0" smtClean="0"/>
                <a:t> non-press., limited range</a:t>
              </a:r>
            </a:p>
            <a:p>
              <a:pPr>
                <a:buFont typeface="Symbol" pitchFamily="18" charset="2"/>
                <a:buChar char="-"/>
              </a:pPr>
              <a:r>
                <a:rPr lang="en-US" sz="1600" dirty="0"/>
                <a:t> </a:t>
              </a:r>
              <a:r>
                <a:rPr lang="en-US" sz="1600" dirty="0" smtClean="0"/>
                <a:t>pressure window</a:t>
              </a:r>
            </a:p>
            <a:p>
              <a:pPr>
                <a:buFont typeface="Symbol" pitchFamily="18" charset="2"/>
                <a:buChar char="-"/>
              </a:pPr>
              <a:r>
                <a:rPr lang="en-US" sz="1600" dirty="0" smtClean="0"/>
                <a:t> 5 MW load</a:t>
              </a:r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247650" y="942975"/>
              <a:ext cx="3543300" cy="990600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5" name="TextBox 264"/>
          <p:cNvSpPr txBox="1"/>
          <p:nvPr/>
        </p:nvSpPr>
        <p:spPr>
          <a:xfrm>
            <a:off x="914400" y="0"/>
            <a:ext cx="670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7030A0"/>
                </a:solidFill>
              </a:rPr>
              <a:t>Streamlined PDS</a:t>
            </a:r>
            <a:endParaRPr lang="en-US" sz="4800" dirty="0">
              <a:solidFill>
                <a:srgbClr val="7030A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4648200" y="4940674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WR770</a:t>
            </a:r>
            <a:endParaRPr lang="en-US" sz="1400" dirty="0"/>
          </a:p>
        </p:txBody>
      </p:sp>
      <p:grpSp>
        <p:nvGrpSpPr>
          <p:cNvPr id="211" name="Group 210"/>
          <p:cNvGrpSpPr/>
          <p:nvPr/>
        </p:nvGrpSpPr>
        <p:grpSpPr>
          <a:xfrm>
            <a:off x="124692" y="1611868"/>
            <a:ext cx="8866908" cy="2198132"/>
            <a:chOff x="124692" y="1257300"/>
            <a:chExt cx="8866908" cy="2198132"/>
          </a:xfrm>
        </p:grpSpPr>
        <p:sp>
          <p:nvSpPr>
            <p:cNvPr id="119" name="TextBox 118"/>
            <p:cNvSpPr txBox="1"/>
            <p:nvPr/>
          </p:nvSpPr>
          <p:spPr>
            <a:xfrm>
              <a:off x="2819400" y="3086100"/>
              <a:ext cx="3733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RF UNIT</a:t>
              </a:r>
              <a:r>
                <a:rPr lang="en-US" dirty="0" smtClean="0"/>
                <a:t>:  3 </a:t>
              </a:r>
              <a:r>
                <a:rPr lang="en-US" dirty="0" err="1" smtClean="0"/>
                <a:t>cryomodules</a:t>
              </a:r>
              <a:r>
                <a:rPr lang="en-US" dirty="0" smtClean="0"/>
                <a:t> (26 cavities)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962400" y="1257300"/>
              <a:ext cx="914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from CTO</a:t>
              </a:r>
              <a:endParaRPr lang="en-US" sz="1600" dirty="0"/>
            </a:p>
          </p:txBody>
        </p:sp>
        <p:grpSp>
          <p:nvGrpSpPr>
            <p:cNvPr id="126" name="Group 125"/>
            <p:cNvGrpSpPr/>
            <p:nvPr/>
          </p:nvGrpSpPr>
          <p:grpSpPr>
            <a:xfrm>
              <a:off x="124692" y="1782719"/>
              <a:ext cx="8866908" cy="1265281"/>
              <a:chOff x="133928" y="3334328"/>
              <a:chExt cx="8866908" cy="1265281"/>
            </a:xfrm>
          </p:grpSpPr>
          <p:cxnSp>
            <p:nvCxnSpPr>
              <p:cNvPr id="127" name="Straight Connector 126"/>
              <p:cNvCxnSpPr/>
              <p:nvPr/>
            </p:nvCxnSpPr>
            <p:spPr>
              <a:xfrm>
                <a:off x="7400925" y="3581400"/>
                <a:ext cx="0" cy="7620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>
                <a:off x="1428750" y="3581400"/>
                <a:ext cx="0" cy="6096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>
                <a:off x="1114425" y="3638550"/>
                <a:ext cx="327660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>
                <a:off x="210128" y="3923045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>
                <a:off x="514928" y="3932281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>
                <a:off x="819728" y="4008481"/>
                <a:ext cx="0" cy="2286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>
                <a:off x="1124528" y="3932281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>
                <a:off x="1734128" y="3934424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>
                <a:off x="2038928" y="4008481"/>
                <a:ext cx="0" cy="22860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>
                <a:off x="2648528" y="3943949"/>
                <a:ext cx="0" cy="3810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>
                <a:off x="3200400" y="3932281"/>
                <a:ext cx="0" cy="3810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>
                <a:off x="3505200" y="3932281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>
                <a:off x="3810000" y="3932281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>
                <a:off x="4114800" y="3943949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>
                <a:off x="4724400" y="3943949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>
                <a:off x="5029200" y="3932281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>
                <a:off x="5334000" y="3932281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>
                <a:off x="5638800" y="3932281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Rectangle 144"/>
              <p:cNvSpPr/>
              <p:nvPr/>
            </p:nvSpPr>
            <p:spPr>
              <a:xfrm>
                <a:off x="3124200" y="4142409"/>
                <a:ext cx="2895600" cy="4572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6" name="Straight Connector 145"/>
              <p:cNvCxnSpPr/>
              <p:nvPr/>
            </p:nvCxnSpPr>
            <p:spPr>
              <a:xfrm>
                <a:off x="6181436" y="3943949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>
                <a:off x="6486236" y="3932281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>
                <a:off x="6791036" y="3932281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>
                <a:off x="7095836" y="3924899"/>
                <a:ext cx="0" cy="29313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>
                <a:off x="7705436" y="3932281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>
                <a:off x="8010236" y="3943949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>
                <a:off x="8315036" y="3932281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>
                <a:off x="8619836" y="3923045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Rectangle 153"/>
              <p:cNvSpPr/>
              <p:nvPr/>
            </p:nvSpPr>
            <p:spPr>
              <a:xfrm>
                <a:off x="6105236" y="4142409"/>
                <a:ext cx="2895600" cy="4572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5" name="Straight Connector 154"/>
              <p:cNvCxnSpPr/>
              <p:nvPr/>
            </p:nvCxnSpPr>
            <p:spPr>
              <a:xfrm>
                <a:off x="219075" y="3933825"/>
                <a:ext cx="121920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 flipV="1">
                <a:off x="4457411" y="3638548"/>
                <a:ext cx="3124200" cy="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>
                <a:off x="3200400" y="3932281"/>
                <a:ext cx="1066800" cy="1166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 flipV="1">
                <a:off x="4572000" y="3932281"/>
                <a:ext cx="1066800" cy="1166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>
                <a:off x="2038928" y="3932281"/>
                <a:ext cx="0" cy="30480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>
                <a:off x="2343728" y="3932281"/>
                <a:ext cx="0" cy="30480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1" name="Rectangle 160"/>
              <p:cNvSpPr/>
              <p:nvPr/>
            </p:nvSpPr>
            <p:spPr>
              <a:xfrm>
                <a:off x="133928" y="4142409"/>
                <a:ext cx="2895600" cy="4572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Rectangle 161"/>
              <p:cNvSpPr/>
              <p:nvPr/>
            </p:nvSpPr>
            <p:spPr>
              <a:xfrm>
                <a:off x="7562561" y="3600450"/>
                <a:ext cx="228600" cy="762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3" name="Straight Connector 162"/>
              <p:cNvCxnSpPr/>
              <p:nvPr/>
            </p:nvCxnSpPr>
            <p:spPr>
              <a:xfrm>
                <a:off x="6029036" y="3933825"/>
                <a:ext cx="105756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/>
            </p:nvCxnSpPr>
            <p:spPr>
              <a:xfrm>
                <a:off x="1743075" y="3943350"/>
                <a:ext cx="1048328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5" name="Oval 164"/>
              <p:cNvSpPr/>
              <p:nvPr/>
            </p:nvSpPr>
            <p:spPr>
              <a:xfrm>
                <a:off x="3429000" y="3856081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Rectangle 165"/>
              <p:cNvSpPr/>
              <p:nvPr/>
            </p:nvSpPr>
            <p:spPr>
              <a:xfrm>
                <a:off x="1038225" y="3600450"/>
                <a:ext cx="228600" cy="762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2267528" y="3856081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5257800" y="3856081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6714836" y="3856081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0" name="Straight Connector 169"/>
              <p:cNvCxnSpPr/>
              <p:nvPr/>
            </p:nvCxnSpPr>
            <p:spPr>
              <a:xfrm>
                <a:off x="7410450" y="3933825"/>
                <a:ext cx="121920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1" name="Oval 170"/>
              <p:cNvSpPr/>
              <p:nvPr/>
            </p:nvSpPr>
            <p:spPr>
              <a:xfrm>
                <a:off x="8238836" y="3856081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2572328" y="3856081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1962728" y="3856081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Oval 173"/>
              <p:cNvSpPr/>
              <p:nvPr/>
            </p:nvSpPr>
            <p:spPr>
              <a:xfrm>
                <a:off x="743528" y="3856081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Oval 174"/>
              <p:cNvSpPr/>
              <p:nvPr/>
            </p:nvSpPr>
            <p:spPr>
              <a:xfrm>
                <a:off x="438728" y="3856081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Oval 175"/>
              <p:cNvSpPr/>
              <p:nvPr/>
            </p:nvSpPr>
            <p:spPr>
              <a:xfrm>
                <a:off x="1352550" y="3856081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Oval 176"/>
              <p:cNvSpPr/>
              <p:nvPr/>
            </p:nvSpPr>
            <p:spPr>
              <a:xfrm>
                <a:off x="6105236" y="3856081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Oval 177"/>
              <p:cNvSpPr/>
              <p:nvPr/>
            </p:nvSpPr>
            <p:spPr>
              <a:xfrm>
                <a:off x="6410036" y="3856081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Oval 178"/>
              <p:cNvSpPr/>
              <p:nvPr/>
            </p:nvSpPr>
            <p:spPr>
              <a:xfrm>
                <a:off x="7934036" y="3856081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0" name="Oval 179"/>
              <p:cNvSpPr/>
              <p:nvPr/>
            </p:nvSpPr>
            <p:spPr>
              <a:xfrm>
                <a:off x="3733800" y="3856081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Oval 180"/>
              <p:cNvSpPr/>
              <p:nvPr/>
            </p:nvSpPr>
            <p:spPr>
              <a:xfrm>
                <a:off x="4953000" y="3856081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Oval 181"/>
              <p:cNvSpPr/>
              <p:nvPr/>
            </p:nvSpPr>
            <p:spPr>
              <a:xfrm>
                <a:off x="4038600" y="3856081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3" name="Oval 182"/>
              <p:cNvSpPr/>
              <p:nvPr/>
            </p:nvSpPr>
            <p:spPr>
              <a:xfrm>
                <a:off x="4648200" y="3856081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4" name="Oval 183"/>
              <p:cNvSpPr/>
              <p:nvPr/>
            </p:nvSpPr>
            <p:spPr>
              <a:xfrm>
                <a:off x="1362075" y="3761219"/>
                <a:ext cx="152400" cy="4571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Oval 184"/>
              <p:cNvSpPr/>
              <p:nvPr/>
            </p:nvSpPr>
            <p:spPr>
              <a:xfrm>
                <a:off x="1352550" y="3551281"/>
                <a:ext cx="152400" cy="15240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6" name="Straight Connector 185"/>
              <p:cNvCxnSpPr/>
              <p:nvPr/>
            </p:nvCxnSpPr>
            <p:spPr>
              <a:xfrm>
                <a:off x="2800928" y="3648674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7" name="Oval 186"/>
              <p:cNvSpPr/>
              <p:nvPr/>
            </p:nvSpPr>
            <p:spPr>
              <a:xfrm>
                <a:off x="2724728" y="3551281"/>
                <a:ext cx="152400" cy="15240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Oval 187"/>
              <p:cNvSpPr/>
              <p:nvPr/>
            </p:nvSpPr>
            <p:spPr>
              <a:xfrm>
                <a:off x="2724728" y="3761219"/>
                <a:ext cx="152400" cy="4571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9" name="Straight Connector 188"/>
              <p:cNvCxnSpPr/>
              <p:nvPr/>
            </p:nvCxnSpPr>
            <p:spPr>
              <a:xfrm>
                <a:off x="4257964" y="3639149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0" name="Oval 189"/>
              <p:cNvSpPr/>
              <p:nvPr/>
            </p:nvSpPr>
            <p:spPr>
              <a:xfrm>
                <a:off x="4181764" y="3551281"/>
                <a:ext cx="152400" cy="15240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1" name="Straight Connector 190"/>
              <p:cNvCxnSpPr/>
              <p:nvPr/>
            </p:nvCxnSpPr>
            <p:spPr>
              <a:xfrm>
                <a:off x="4581236" y="3639149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2" name="Oval 191"/>
              <p:cNvSpPr/>
              <p:nvPr/>
            </p:nvSpPr>
            <p:spPr>
              <a:xfrm>
                <a:off x="4505036" y="3551281"/>
                <a:ext cx="152400" cy="15240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3" name="Straight Connector 192"/>
              <p:cNvCxnSpPr/>
              <p:nvPr/>
            </p:nvCxnSpPr>
            <p:spPr>
              <a:xfrm>
                <a:off x="6019800" y="3639149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4" name="Oval 193"/>
              <p:cNvSpPr/>
              <p:nvPr/>
            </p:nvSpPr>
            <p:spPr>
              <a:xfrm>
                <a:off x="5943600" y="3761219"/>
                <a:ext cx="152400" cy="4571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5" name="Oval 194"/>
              <p:cNvSpPr/>
              <p:nvPr/>
            </p:nvSpPr>
            <p:spPr>
              <a:xfrm>
                <a:off x="5943600" y="3551281"/>
                <a:ext cx="152400" cy="15240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6" name="Oval 195"/>
              <p:cNvSpPr/>
              <p:nvPr/>
            </p:nvSpPr>
            <p:spPr>
              <a:xfrm>
                <a:off x="7315200" y="3551281"/>
                <a:ext cx="152400" cy="15240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7" name="Oval 196"/>
              <p:cNvSpPr/>
              <p:nvPr/>
            </p:nvSpPr>
            <p:spPr>
              <a:xfrm>
                <a:off x="7324725" y="3761219"/>
                <a:ext cx="152400" cy="4571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8" name="Straight Connector 197"/>
              <p:cNvCxnSpPr/>
              <p:nvPr/>
            </p:nvCxnSpPr>
            <p:spPr>
              <a:xfrm>
                <a:off x="4458856" y="3334328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>
              <a:xfrm>
                <a:off x="4382656" y="3334328"/>
                <a:ext cx="0" cy="3048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0" name="Oval 199"/>
              <p:cNvSpPr/>
              <p:nvPr/>
            </p:nvSpPr>
            <p:spPr>
              <a:xfrm>
                <a:off x="4181764" y="3761409"/>
                <a:ext cx="152400" cy="4571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1" name="Oval 200"/>
              <p:cNvSpPr/>
              <p:nvPr/>
            </p:nvSpPr>
            <p:spPr>
              <a:xfrm>
                <a:off x="743528" y="3856081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Oval 201"/>
              <p:cNvSpPr/>
              <p:nvPr/>
            </p:nvSpPr>
            <p:spPr>
              <a:xfrm>
                <a:off x="1048328" y="3856081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3" name="Oval 202"/>
              <p:cNvSpPr/>
              <p:nvPr/>
            </p:nvSpPr>
            <p:spPr>
              <a:xfrm>
                <a:off x="4505036" y="3761409"/>
                <a:ext cx="152400" cy="4571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5" name="Oval 204"/>
              <p:cNvSpPr/>
              <p:nvPr/>
            </p:nvSpPr>
            <p:spPr>
              <a:xfrm>
                <a:off x="7324725" y="3856081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6" name="Oval 205"/>
              <p:cNvSpPr/>
              <p:nvPr/>
            </p:nvSpPr>
            <p:spPr>
              <a:xfrm>
                <a:off x="7629236" y="3856081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7" name="TextBox 206"/>
            <p:cNvSpPr txBox="1"/>
            <p:nvPr/>
          </p:nvSpPr>
          <p:spPr>
            <a:xfrm>
              <a:off x="972128" y="26289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9 cavities</a:t>
              </a:r>
              <a:endParaRPr lang="en-US" dirty="0"/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6943436" y="262902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9 cavities</a:t>
              </a:r>
              <a:endParaRPr lang="en-US" dirty="0"/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3124200" y="2629020"/>
              <a:ext cx="2895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4 cavities   </a:t>
              </a:r>
              <a:r>
                <a:rPr lang="en-US" sz="1600" dirty="0" smtClean="0">
                  <a:solidFill>
                    <a:srgbClr val="3366FF"/>
                  </a:solidFill>
                </a:rPr>
                <a:t>1 quad    </a:t>
              </a:r>
              <a:r>
                <a:rPr lang="en-US" dirty="0" smtClean="0"/>
                <a:t>4 cavities</a:t>
              </a:r>
              <a:endParaRPr lang="en-US" dirty="0"/>
            </a:p>
          </p:txBody>
        </p:sp>
      </p:grpSp>
      <p:sp>
        <p:nvSpPr>
          <p:cNvPr id="212" name="TextBox 211"/>
          <p:cNvSpPr txBox="1"/>
          <p:nvPr/>
        </p:nvSpPr>
        <p:spPr>
          <a:xfrm>
            <a:off x="4800600" y="990600"/>
            <a:ext cx="434340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/>
              <a:t>Unused power can be dumped to the loads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Power to ½ CM’s fully adjustable without affecting phases.</a:t>
            </a:r>
            <a:endParaRPr lang="en-US" dirty="0"/>
          </a:p>
        </p:txBody>
      </p:sp>
      <p:cxnSp>
        <p:nvCxnSpPr>
          <p:cNvPr id="3" name="直線コネクタ 2"/>
          <p:cNvCxnSpPr/>
          <p:nvPr/>
        </p:nvCxnSpPr>
        <p:spPr>
          <a:xfrm>
            <a:off x="152400" y="2196643"/>
            <a:ext cx="87122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3" name="直線コネクタ 102"/>
          <p:cNvCxnSpPr/>
          <p:nvPr/>
        </p:nvCxnSpPr>
        <p:spPr>
          <a:xfrm>
            <a:off x="429492" y="5281401"/>
            <a:ext cx="87122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3466624" y="4063076"/>
            <a:ext cx="52094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000000"/>
                </a:solidFill>
              </a:rPr>
              <a:t>Common Local power distribution</a:t>
            </a:r>
            <a:endParaRPr kumimoji="1" lang="ja-JP" altLang="en-US" sz="2800" b="1" dirty="0">
              <a:solidFill>
                <a:srgbClr val="000000"/>
              </a:solidFill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0" y="5096977"/>
            <a:ext cx="6172200" cy="1572830"/>
          </a:xfrm>
          <a:prstGeom prst="ellipse">
            <a:avLst/>
          </a:prstGeom>
          <a:noFill/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5281401"/>
            <a:ext cx="9141692" cy="88801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26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26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5064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タイトル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ja-JP" dirty="0" smtClean="0"/>
              <a:t>Cryogenics Unit Difference </a:t>
            </a:r>
            <a:br>
              <a:rPr kumimoji="1" lang="en-US" altLang="ja-JP" dirty="0" smtClean="0"/>
            </a:br>
            <a:r>
              <a:rPr kumimoji="1" lang="en-US" altLang="ja-JP" sz="2000" dirty="0" smtClean="0">
                <a:solidFill>
                  <a:srgbClr val="3366FF"/>
                </a:solidFill>
              </a:rPr>
              <a:t>between RDR</a:t>
            </a:r>
            <a:r>
              <a:rPr kumimoji="1" lang="en-US" altLang="ja-JP" sz="2000" dirty="0">
                <a:solidFill>
                  <a:srgbClr val="3366FF"/>
                </a:solidFill>
              </a:rPr>
              <a:t> </a:t>
            </a:r>
            <a:r>
              <a:rPr kumimoji="1" lang="en-US" altLang="ja-JP" sz="2000" dirty="0" smtClean="0">
                <a:solidFill>
                  <a:srgbClr val="3366FF"/>
                </a:solidFill>
              </a:rPr>
              <a:t>(~ DKS) and KCS</a:t>
            </a:r>
            <a:endParaRPr kumimoji="1" lang="ja-JP" altLang="en-US" sz="2000" dirty="0">
              <a:solidFill>
                <a:srgbClr val="3366FF"/>
              </a:solidFill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ILC GDE Cryo, Tom Peterson           1 Feb 2012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ILC cryo layout status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F68B-3178-D947-8E47-929AF0627523}" type="slidenum">
              <a:rPr lang="en-US" altLang="ja-JP" smtClean="0">
                <a:solidFill>
                  <a:srgbClr val="000000"/>
                </a:solidFill>
              </a:rPr>
              <a:pPr/>
              <a:t>7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2"/>
          <a:srcRect l="5426" r="7500"/>
          <a:stretch/>
        </p:blipFill>
        <p:spPr>
          <a:xfrm>
            <a:off x="496202" y="3333193"/>
            <a:ext cx="7961998" cy="1680142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3"/>
          <a:srcRect l="976" r="877"/>
          <a:stretch/>
        </p:blipFill>
        <p:spPr>
          <a:xfrm>
            <a:off x="486132" y="1141971"/>
            <a:ext cx="7962000" cy="1872000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20" name="テキスト ボックス 19"/>
          <p:cNvSpPr txBox="1"/>
          <p:nvPr/>
        </p:nvSpPr>
        <p:spPr>
          <a:xfrm>
            <a:off x="152967" y="914400"/>
            <a:ext cx="684803" cy="369332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RDR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52967" y="3148527"/>
            <a:ext cx="659293" cy="369332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KCS</a:t>
            </a:r>
            <a:endParaRPr kumimoji="1" lang="ja-JP" altLang="en-US" dirty="0"/>
          </a:p>
        </p:txBody>
      </p:sp>
      <p:sp>
        <p:nvSpPr>
          <p:cNvPr id="25" name="円/楕円 24"/>
          <p:cNvSpPr/>
          <p:nvPr/>
        </p:nvSpPr>
        <p:spPr bwMode="auto">
          <a:xfrm>
            <a:off x="7053483" y="1759012"/>
            <a:ext cx="892412" cy="592057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 Unicode MS" charset="0"/>
            </a:endParaRPr>
          </a:p>
        </p:txBody>
      </p:sp>
      <p:sp>
        <p:nvSpPr>
          <p:cNvPr id="26" name="円/楕円 25"/>
          <p:cNvSpPr/>
          <p:nvPr/>
        </p:nvSpPr>
        <p:spPr bwMode="auto">
          <a:xfrm>
            <a:off x="6313471" y="3876357"/>
            <a:ext cx="892412" cy="592057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 Unicode MS" charset="0"/>
            </a:endParaRPr>
          </a:p>
        </p:txBody>
      </p:sp>
      <p:cxnSp>
        <p:nvCxnSpPr>
          <p:cNvPr id="28" name="直線矢印コネクタ 27"/>
          <p:cNvCxnSpPr/>
          <p:nvPr/>
        </p:nvCxnSpPr>
        <p:spPr bwMode="auto">
          <a:xfrm>
            <a:off x="6770314" y="3148527"/>
            <a:ext cx="78944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テキスト ボックス 28"/>
          <p:cNvSpPr txBox="1"/>
          <p:nvPr/>
        </p:nvSpPr>
        <p:spPr>
          <a:xfrm>
            <a:off x="7594079" y="3039180"/>
            <a:ext cx="980181" cy="369332"/>
          </a:xfrm>
          <a:prstGeom prst="rect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Shifted) </a:t>
            </a:r>
            <a:endParaRPr kumimoji="1" lang="ja-JP" altLang="en-US" dirty="0"/>
          </a:p>
        </p:txBody>
      </p:sp>
      <p:sp>
        <p:nvSpPr>
          <p:cNvPr id="30" name="下カーブ矢印 29"/>
          <p:cNvSpPr/>
          <p:nvPr/>
        </p:nvSpPr>
        <p:spPr bwMode="auto">
          <a:xfrm>
            <a:off x="5474601" y="1029664"/>
            <a:ext cx="2239610" cy="386125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933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タイトル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ja-JP" dirty="0" smtClean="0"/>
              <a:t>Cryogenics Unit Difference </a:t>
            </a:r>
            <a:br>
              <a:rPr kumimoji="1" lang="en-US" altLang="ja-JP" dirty="0" smtClean="0"/>
            </a:br>
            <a:r>
              <a:rPr kumimoji="1" lang="en-US" altLang="ja-JP" sz="2000" dirty="0" smtClean="0">
                <a:solidFill>
                  <a:srgbClr val="3366FF"/>
                </a:solidFill>
              </a:rPr>
              <a:t>between RDR</a:t>
            </a:r>
            <a:r>
              <a:rPr kumimoji="1" lang="en-US" altLang="ja-JP" sz="2000" dirty="0">
                <a:solidFill>
                  <a:srgbClr val="3366FF"/>
                </a:solidFill>
              </a:rPr>
              <a:t> </a:t>
            </a:r>
            <a:r>
              <a:rPr kumimoji="1" lang="en-US" altLang="ja-JP" sz="2000" dirty="0" smtClean="0">
                <a:solidFill>
                  <a:srgbClr val="3366FF"/>
                </a:solidFill>
              </a:rPr>
              <a:t>(~ DKS) and KCS</a:t>
            </a:r>
            <a:endParaRPr kumimoji="1" lang="ja-JP" altLang="en-US" sz="2000" dirty="0">
              <a:solidFill>
                <a:srgbClr val="3366FF"/>
              </a:solidFill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ILC GDE Cryo, Tom Peterson           1 Feb 2012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ILC cryo layout status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F68B-3178-D947-8E47-929AF0627523}" type="slidenum">
              <a:rPr lang="en-US" altLang="ja-JP" smtClean="0">
                <a:solidFill>
                  <a:srgbClr val="000000"/>
                </a:solidFill>
              </a:rPr>
              <a:pPr/>
              <a:t>8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2"/>
          <a:srcRect l="5426" r="7500"/>
          <a:stretch/>
        </p:blipFill>
        <p:spPr>
          <a:xfrm>
            <a:off x="496202" y="3333193"/>
            <a:ext cx="7961998" cy="1680142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3"/>
          <a:srcRect l="976" r="877"/>
          <a:stretch/>
        </p:blipFill>
        <p:spPr>
          <a:xfrm>
            <a:off x="496202" y="1141971"/>
            <a:ext cx="7962000" cy="1872000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20" name="テキスト ボックス 19"/>
          <p:cNvSpPr txBox="1"/>
          <p:nvPr/>
        </p:nvSpPr>
        <p:spPr>
          <a:xfrm>
            <a:off x="152967" y="914400"/>
            <a:ext cx="684803" cy="369332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RDR</a:t>
            </a:r>
            <a:endParaRPr kumimoji="1" lang="ja-JP" altLang="en-US" dirty="0"/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938" y="4618025"/>
            <a:ext cx="7196140" cy="1383613"/>
          </a:xfrm>
          <a:prstGeom prst="rect">
            <a:avLst/>
          </a:prstGeom>
          <a:ln w="38100" cmpd="sng">
            <a:solidFill>
              <a:srgbClr val="008000"/>
            </a:solidFill>
          </a:ln>
        </p:spPr>
      </p:pic>
      <p:sp>
        <p:nvSpPr>
          <p:cNvPr id="24" name="テキスト ボックス 23"/>
          <p:cNvSpPr txBox="1"/>
          <p:nvPr/>
        </p:nvSpPr>
        <p:spPr>
          <a:xfrm>
            <a:off x="152967" y="3148527"/>
            <a:ext cx="659293" cy="369332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KCS</a:t>
            </a:r>
            <a:endParaRPr kumimoji="1" lang="ja-JP" altLang="en-US" dirty="0"/>
          </a:p>
        </p:txBody>
      </p:sp>
      <p:sp>
        <p:nvSpPr>
          <p:cNvPr id="25" name="円/楕円 24"/>
          <p:cNvSpPr/>
          <p:nvPr/>
        </p:nvSpPr>
        <p:spPr bwMode="auto">
          <a:xfrm>
            <a:off x="7053483" y="1759012"/>
            <a:ext cx="892412" cy="592057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 Unicode MS" charset="0"/>
            </a:endParaRPr>
          </a:p>
        </p:txBody>
      </p:sp>
      <p:sp>
        <p:nvSpPr>
          <p:cNvPr id="26" name="円/楕円 25"/>
          <p:cNvSpPr/>
          <p:nvPr/>
        </p:nvSpPr>
        <p:spPr bwMode="auto">
          <a:xfrm>
            <a:off x="6313471" y="3876357"/>
            <a:ext cx="892412" cy="592057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 Unicode MS" charset="0"/>
            </a:endParaRPr>
          </a:p>
        </p:txBody>
      </p:sp>
      <p:cxnSp>
        <p:nvCxnSpPr>
          <p:cNvPr id="28" name="直線矢印コネクタ 27"/>
          <p:cNvCxnSpPr/>
          <p:nvPr/>
        </p:nvCxnSpPr>
        <p:spPr bwMode="auto">
          <a:xfrm>
            <a:off x="6770314" y="3148527"/>
            <a:ext cx="78944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テキスト ボックス 28"/>
          <p:cNvSpPr txBox="1"/>
          <p:nvPr/>
        </p:nvSpPr>
        <p:spPr>
          <a:xfrm>
            <a:off x="7594079" y="3039180"/>
            <a:ext cx="980181" cy="369332"/>
          </a:xfrm>
          <a:prstGeom prst="rect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Shifted) </a:t>
            </a:r>
            <a:endParaRPr kumimoji="1" lang="ja-JP" altLang="en-US" dirty="0"/>
          </a:p>
        </p:txBody>
      </p:sp>
      <p:pic>
        <p:nvPicPr>
          <p:cNvPr id="15" name="Picture 3" descr="ILC-cryo-layout-RDR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145" b="31208"/>
          <a:stretch/>
        </p:blipFill>
        <p:spPr bwMode="auto">
          <a:xfrm>
            <a:off x="1447800" y="2346963"/>
            <a:ext cx="7687620" cy="1170896"/>
          </a:xfrm>
          <a:prstGeom prst="rect">
            <a:avLst/>
          </a:prstGeom>
          <a:noFill/>
          <a:ln w="38100" cmpd="sng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下カーブ矢印 15"/>
          <p:cNvSpPr/>
          <p:nvPr/>
        </p:nvSpPr>
        <p:spPr bwMode="auto">
          <a:xfrm>
            <a:off x="5474601" y="1029664"/>
            <a:ext cx="2239610" cy="386125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917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タイトル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ja-JP" dirty="0" smtClean="0"/>
              <a:t>Cryogenics Unit Difference </a:t>
            </a:r>
            <a:br>
              <a:rPr kumimoji="1" lang="en-US" altLang="ja-JP" dirty="0" smtClean="0"/>
            </a:br>
            <a:r>
              <a:rPr kumimoji="1" lang="en-US" altLang="ja-JP" sz="2000" dirty="0" smtClean="0">
                <a:solidFill>
                  <a:srgbClr val="3366FF"/>
                </a:solidFill>
              </a:rPr>
              <a:t>between RDR</a:t>
            </a:r>
            <a:r>
              <a:rPr kumimoji="1" lang="en-US" altLang="ja-JP" sz="2000" dirty="0">
                <a:solidFill>
                  <a:srgbClr val="3366FF"/>
                </a:solidFill>
              </a:rPr>
              <a:t> </a:t>
            </a:r>
            <a:r>
              <a:rPr kumimoji="1" lang="en-US" altLang="ja-JP" sz="2000" dirty="0" smtClean="0">
                <a:solidFill>
                  <a:srgbClr val="3366FF"/>
                </a:solidFill>
              </a:rPr>
              <a:t>(~ DKS) and KCS</a:t>
            </a:r>
            <a:endParaRPr kumimoji="1" lang="ja-JP" altLang="en-US" sz="2000" dirty="0">
              <a:solidFill>
                <a:srgbClr val="3366FF"/>
              </a:solidFill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ILC GDE Cryo, Tom Peterson           1 Feb 2012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ILC cryo layout status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F68B-3178-D947-8E47-929AF0627523}" type="slidenum">
              <a:rPr lang="en-US" altLang="ja-JP" smtClean="0">
                <a:solidFill>
                  <a:srgbClr val="000000"/>
                </a:solidFill>
              </a:rPr>
              <a:pPr/>
              <a:t>9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2"/>
          <a:srcRect l="5426" r="7500"/>
          <a:stretch/>
        </p:blipFill>
        <p:spPr>
          <a:xfrm>
            <a:off x="496202" y="3333193"/>
            <a:ext cx="7961998" cy="1680142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3"/>
          <a:srcRect l="976" r="877"/>
          <a:stretch/>
        </p:blipFill>
        <p:spPr>
          <a:xfrm>
            <a:off x="496202" y="1141971"/>
            <a:ext cx="7962000" cy="1872000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20" name="テキスト ボックス 19"/>
          <p:cNvSpPr txBox="1"/>
          <p:nvPr/>
        </p:nvSpPr>
        <p:spPr>
          <a:xfrm>
            <a:off x="152967" y="914400"/>
            <a:ext cx="684803" cy="369332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RDR</a:t>
            </a:r>
            <a:endParaRPr kumimoji="1" lang="ja-JP" altLang="en-US" dirty="0"/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938" y="4618025"/>
            <a:ext cx="7196140" cy="1383613"/>
          </a:xfrm>
          <a:prstGeom prst="rect">
            <a:avLst/>
          </a:prstGeom>
          <a:ln w="38100" cmpd="sng">
            <a:solidFill>
              <a:srgbClr val="008000"/>
            </a:solidFill>
          </a:ln>
        </p:spPr>
      </p:pic>
      <p:sp>
        <p:nvSpPr>
          <p:cNvPr id="24" name="テキスト ボックス 23"/>
          <p:cNvSpPr txBox="1"/>
          <p:nvPr/>
        </p:nvSpPr>
        <p:spPr>
          <a:xfrm>
            <a:off x="152967" y="3148527"/>
            <a:ext cx="659293" cy="369332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KCS</a:t>
            </a:r>
            <a:endParaRPr kumimoji="1" lang="ja-JP" altLang="en-US" dirty="0"/>
          </a:p>
        </p:txBody>
      </p:sp>
      <p:sp>
        <p:nvSpPr>
          <p:cNvPr id="25" name="円/楕円 24"/>
          <p:cNvSpPr/>
          <p:nvPr/>
        </p:nvSpPr>
        <p:spPr bwMode="auto">
          <a:xfrm>
            <a:off x="7053483" y="1759012"/>
            <a:ext cx="892412" cy="592057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 Unicode MS" charset="0"/>
            </a:endParaRPr>
          </a:p>
        </p:txBody>
      </p:sp>
      <p:sp>
        <p:nvSpPr>
          <p:cNvPr id="26" name="円/楕円 25"/>
          <p:cNvSpPr/>
          <p:nvPr/>
        </p:nvSpPr>
        <p:spPr bwMode="auto">
          <a:xfrm>
            <a:off x="6313471" y="3876357"/>
            <a:ext cx="892412" cy="592057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 Unicode MS" charset="0"/>
            </a:endParaRPr>
          </a:p>
        </p:txBody>
      </p:sp>
      <p:cxnSp>
        <p:nvCxnSpPr>
          <p:cNvPr id="28" name="直線矢印コネクタ 27"/>
          <p:cNvCxnSpPr/>
          <p:nvPr/>
        </p:nvCxnSpPr>
        <p:spPr bwMode="auto">
          <a:xfrm>
            <a:off x="6770314" y="3148527"/>
            <a:ext cx="78944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テキスト ボックス 28"/>
          <p:cNvSpPr txBox="1"/>
          <p:nvPr/>
        </p:nvSpPr>
        <p:spPr>
          <a:xfrm>
            <a:off x="7594079" y="3039180"/>
            <a:ext cx="980181" cy="369332"/>
          </a:xfrm>
          <a:prstGeom prst="rect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Shifted) </a:t>
            </a:r>
            <a:endParaRPr kumimoji="1" lang="ja-JP" altLang="en-US" dirty="0"/>
          </a:p>
        </p:txBody>
      </p:sp>
      <p:pic>
        <p:nvPicPr>
          <p:cNvPr id="15" name="Picture 3" descr="ILC-cryo-layout-RDR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145" b="31208"/>
          <a:stretch/>
        </p:blipFill>
        <p:spPr bwMode="auto">
          <a:xfrm>
            <a:off x="1447800" y="2179458"/>
            <a:ext cx="7687620" cy="1063988"/>
          </a:xfrm>
          <a:prstGeom prst="rect">
            <a:avLst/>
          </a:prstGeom>
          <a:noFill/>
          <a:ln w="38100" cmpd="sng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直線矢印コネクタ 5"/>
          <p:cNvCxnSpPr/>
          <p:nvPr/>
        </p:nvCxnSpPr>
        <p:spPr bwMode="auto">
          <a:xfrm flipV="1">
            <a:off x="7628668" y="4953993"/>
            <a:ext cx="0" cy="42895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dash"/>
            <a:round/>
            <a:headEnd type="oval" w="med" len="med"/>
            <a:tailEnd type="oval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テキスト ボックス 6"/>
          <p:cNvSpPr txBox="1"/>
          <p:nvPr/>
        </p:nvSpPr>
        <p:spPr>
          <a:xfrm>
            <a:off x="7968596" y="4712447"/>
            <a:ext cx="890914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Moving</a:t>
            </a:r>
            <a:r>
              <a:rPr lang="en-US" altLang="ja-JP" dirty="0" smtClean="0"/>
              <a:t> </a:t>
            </a:r>
            <a:endParaRPr lang="en-US" altLang="ja-JP" dirty="0" smtClean="0"/>
          </a:p>
          <a:p>
            <a:r>
              <a:rPr lang="en-US" altLang="ja-JP" dirty="0" smtClean="0"/>
              <a:t>Shaft? </a:t>
            </a:r>
            <a:endParaRPr kumimoji="1" lang="ja-JP" altLang="en-US" dirty="0"/>
          </a:p>
        </p:txBody>
      </p:sp>
      <p:sp>
        <p:nvSpPr>
          <p:cNvPr id="21" name="下カーブ矢印 20"/>
          <p:cNvSpPr/>
          <p:nvPr/>
        </p:nvSpPr>
        <p:spPr bwMode="auto">
          <a:xfrm>
            <a:off x="5474601" y="1029664"/>
            <a:ext cx="2239610" cy="386125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968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LC_GDE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Arial Unicode MS" pitchFamily="-111" charset="0"/>
            <a:cs typeface="Arial Unicode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Arial Unicode MS" pitchFamily="-111" charset="0"/>
            <a:cs typeface="Arial Unicode MS" pitchFamily="-111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16231</TotalTime>
  <Words>1180</Words>
  <Application>Microsoft Macintosh PowerPoint</Application>
  <PresentationFormat>画面に合わせる (4:3)</PresentationFormat>
  <Paragraphs>236</Paragraphs>
  <Slides>24</Slides>
  <Notes>2</Notes>
  <HiddenSlides>0</HiddenSlides>
  <MMClips>0</MMClips>
  <ScaleCrop>false</ScaleCrop>
  <HeadingPairs>
    <vt:vector size="6" baseType="variant">
      <vt:variant>
        <vt:lpstr>テーマ</vt:lpstr>
      </vt:variant>
      <vt:variant>
        <vt:i4>4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9" baseType="lpstr">
      <vt:lpstr>ホワイト</vt:lpstr>
      <vt:lpstr>ILC_GDE_Template</vt:lpstr>
      <vt:lpstr>Default Theme</vt:lpstr>
      <vt:lpstr>1_Default Theme</vt:lpstr>
      <vt:lpstr>ワークシート</vt:lpstr>
      <vt:lpstr>ML-SCRF: Monthly WebEx Meeting May 30, 2012</vt:lpstr>
      <vt:lpstr>ML &amp; SCRF Action/Meeting Plan (2012)</vt:lpstr>
      <vt:lpstr>Progress Integrated in Cavity Gradient Yield Updated, April., 24, 2012</vt:lpstr>
      <vt:lpstr>Yearly Progress in Cavity Gradient Yield as of April 24, 2012  </vt:lpstr>
      <vt:lpstr>RDR cryogenic layout, for reference</vt:lpstr>
      <vt:lpstr>PowerPoint プレゼンテーション</vt:lpstr>
      <vt:lpstr>Cryogenics Unit Difference  between RDR (~ DKS) and KCS</vt:lpstr>
      <vt:lpstr>Cryogenics Unit Difference  between RDR (~ DKS) and KCS</vt:lpstr>
      <vt:lpstr>Cryogenics Unit Difference  between RDR (~ DKS) and KCS</vt:lpstr>
      <vt:lpstr>KCS-ML Cryogenics Unit Layout </vt:lpstr>
      <vt:lpstr>DKS-ML Cryogenics Unit Layout</vt:lpstr>
      <vt:lpstr>Central Region Layout  </vt:lpstr>
      <vt:lpstr>Central Region Layout-2  </vt:lpstr>
      <vt:lpstr>Cryogenics Dedicated Meeting</vt:lpstr>
      <vt:lpstr>Re-naming requested in TDR advised by N.W</vt:lpstr>
      <vt:lpstr>Summary</vt:lpstr>
      <vt:lpstr>PAC  Summary and Recommendations</vt:lpstr>
      <vt:lpstr>Publication and Review</vt:lpstr>
      <vt:lpstr>Summary of ML and SCRF BTR (being uploaded to SCRF meeting Indico Agenda)</vt:lpstr>
      <vt:lpstr>Homework by KILC</vt:lpstr>
      <vt:lpstr>TDR Technical Volumes</vt:lpstr>
      <vt:lpstr>PowerPoint プレゼンテーション</vt:lpstr>
      <vt:lpstr>TDR Writing Status reported by J. K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for SCRF BTR January 19 -20, 2012 </dc:title>
  <dc:creator>Yamamoto Akira</dc:creator>
  <cp:lastModifiedBy>Yamamoto Akira</cp:lastModifiedBy>
  <cp:revision>256</cp:revision>
  <cp:lastPrinted>2011-12-01T14:01:52Z</cp:lastPrinted>
  <dcterms:created xsi:type="dcterms:W3CDTF">2012-01-05T08:51:56Z</dcterms:created>
  <dcterms:modified xsi:type="dcterms:W3CDTF">2012-05-30T12:50:21Z</dcterms:modified>
</cp:coreProperties>
</file>