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  <p:sldId id="264" r:id="rId3"/>
    <p:sldId id="262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1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7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5/30/12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J. </a:t>
            </a:r>
            <a:r>
              <a:rPr lang="en-US" dirty="0" smtClean="0"/>
              <a:t>Carwardine</a:t>
            </a:r>
          </a:p>
          <a:p>
            <a:r>
              <a:rPr lang="en-US" dirty="0" smtClean="0"/>
              <a:t>30 </a:t>
            </a:r>
            <a:r>
              <a:rPr lang="en-US" dirty="0" smtClean="0"/>
              <a:t>May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TDR </a:t>
            </a:r>
            <a:r>
              <a:rPr lang="en-US" dirty="0" smtClean="0"/>
              <a:t>Preparation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448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Revisions to TDR2 Outline (SCRF)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611875"/>
          </a:xfrm>
        </p:spPr>
        <p:txBody>
          <a:bodyPr/>
          <a:lstStyle/>
          <a:p>
            <a:r>
              <a:rPr lang="en-US" sz="1800" dirty="0" smtClean="0"/>
              <a:t>Motivation</a:t>
            </a:r>
            <a:r>
              <a:rPr lang="en-US" sz="1800" dirty="0" smtClean="0"/>
              <a:t>: to </a:t>
            </a:r>
            <a:r>
              <a:rPr lang="en-US" sz="1800" dirty="0" smtClean="0"/>
              <a:t>help guide the reader who wants to follow the design for one specific </a:t>
            </a:r>
            <a:r>
              <a:rPr lang="en-US" sz="1800" dirty="0" smtClean="0"/>
              <a:t>site, while still allowing the text to flow</a:t>
            </a:r>
            <a:endParaRPr lang="en-US" sz="1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12901"/>
              </p:ext>
            </p:extLst>
          </p:nvPr>
        </p:nvGraphicFramePr>
        <p:xfrm>
          <a:off x="685799" y="1757567"/>
          <a:ext cx="7772401" cy="4634823"/>
        </p:xfrm>
        <a:graphic>
          <a:graphicData uri="http://schemas.openxmlformats.org/drawingml/2006/table">
            <a:tbl>
              <a:tblPr/>
              <a:tblGrid>
                <a:gridCol w="274180"/>
                <a:gridCol w="536439"/>
                <a:gridCol w="5269020"/>
                <a:gridCol w="429151"/>
                <a:gridCol w="298021"/>
                <a:gridCol w="965590"/>
              </a:tblGrid>
              <a:tr h="214575">
                <a:tc>
                  <a:txBody>
                    <a:bodyPr/>
                    <a:lstStyle/>
                    <a:p>
                      <a:pPr algn="l" fontAlgn="b"/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 II: The ILC Baseline Reference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Introduction and overview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Paterson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General parameters and layout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1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[Editor]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SCRF Linac Technology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Yamomoto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 linac top-level parameters and general layout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Adolphsen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performance and production specifications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Yamamoto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integration (couplers, tuners etc.)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Hayano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Cryomodule design including quadrupole and cryogenic systems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Perini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 power source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Fukuda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0054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Low-level RF control concept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Carwardine/</a:t>
                      </a:r>
                      <a:r>
                        <a:rPr lang="en-US" sz="1300" b="0" i="0" u="sng" strike="noStrike" dirty="0" err="1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Michizono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and cryomodule testing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Hayano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Main linac layout for a flat topography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Layout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Adolphsen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Klystron cluster scheme RF power distribution system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Nantista?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0054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LLRF control for KCS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Carwardine/Michizono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Main linac layout for a mountain topography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Layout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Adolphsen?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Distributed Klystron scheme power distribution system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Fukuda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0054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LLRF control for DKS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Carwardine/</a:t>
                      </a:r>
                      <a:r>
                        <a:rPr lang="en-US" sz="1300" b="0" i="0" u="sng" strike="noStrike" dirty="0" err="1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Michizono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05547" y="6090936"/>
            <a:ext cx="4776537" cy="646331"/>
          </a:xfrm>
          <a:prstGeom prst="rect">
            <a:avLst/>
          </a:prstGeom>
          <a:solidFill>
            <a:srgbClr val="FF9178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Are there any areas where clarifications are needed with regard to reorganizing the text?</a:t>
            </a:r>
          </a:p>
        </p:txBody>
      </p:sp>
    </p:spTree>
    <p:extLst>
      <p:ext uri="{BB962C8B-B14F-4D97-AF65-F5344CB8AC3E}">
        <p14:creationId xmlns:p14="http://schemas.microsoft.com/office/powerpoint/2010/main" val="17823440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Deadlines</a:t>
            </a:r>
            <a:endParaRPr lang="en-GB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1167368"/>
              </p:ext>
            </p:extLst>
          </p:nvPr>
        </p:nvGraphicFramePr>
        <p:xfrm>
          <a:off x="292445" y="1202666"/>
          <a:ext cx="852509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5438"/>
                <a:gridCol w="3869652"/>
              </a:tblGrid>
              <a:tr h="370840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First-draft sections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•"/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r>
                        <a:rPr lang="en-GB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2400" b="1" baseline="0" dirty="0" smtClean="0">
                          <a:solidFill>
                            <a:schemeClr val="tx1"/>
                          </a:solidFill>
                        </a:rPr>
                        <a:t>April </a:t>
                      </a:r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*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aseline="0" dirty="0" smtClean="0"/>
                        <a:t>Progress report to GDE Director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12 July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Complete</a:t>
                      </a:r>
                      <a:r>
                        <a:rPr lang="en-GB" sz="2400" baseline="0" dirty="0" smtClean="0"/>
                        <a:t> edited draft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22 October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 (ILCWS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</a:rPr>
                        <a:t>12)</a:t>
                      </a:r>
                    </a:p>
                  </a:txBody>
                  <a:tcPr/>
                </a:tc>
              </a:tr>
              <a:tr h="446153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Final</a:t>
                      </a:r>
                      <a:r>
                        <a:rPr lang="en-GB" sz="2400" baseline="0" dirty="0" smtClean="0"/>
                        <a:t> draft (for PAC)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15 November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PAC review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15-16 December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33537" y="4417959"/>
            <a:ext cx="3022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GDE d</a:t>
            </a:r>
            <a:r>
              <a:rPr lang="en-GB" sz="2000" dirty="0" smtClean="0">
                <a:solidFill>
                  <a:srgbClr val="FF0000"/>
                </a:solidFill>
              </a:rPr>
              <a:t>rop</a:t>
            </a:r>
            <a:r>
              <a:rPr lang="en-GB" sz="2000" dirty="0" smtClean="0">
                <a:solidFill>
                  <a:srgbClr val="FF0000"/>
                </a:solidFill>
              </a:rPr>
              <a:t>-dead deadline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5211451" y="4049059"/>
            <a:ext cx="239607" cy="3689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0" y="6587952"/>
            <a:ext cx="2528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Revision of Nick’s slide from KILC</a:t>
            </a:r>
            <a:endParaRPr lang="en-US" sz="1200" i="1" dirty="0"/>
          </a:p>
        </p:txBody>
      </p:sp>
      <p:sp>
        <p:nvSpPr>
          <p:cNvPr id="11" name="Oval 10"/>
          <p:cNvSpPr/>
          <p:nvPr/>
        </p:nvSpPr>
        <p:spPr bwMode="auto">
          <a:xfrm>
            <a:off x="4578249" y="3436471"/>
            <a:ext cx="2808941" cy="61258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2425" y="4994284"/>
            <a:ext cx="7607414" cy="1323439"/>
          </a:xfrm>
          <a:prstGeom prst="rect">
            <a:avLst/>
          </a:prstGeom>
          <a:solidFill>
            <a:srgbClr val="FF9178"/>
          </a:solidFill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Editors’ tasks </a:t>
            </a:r>
            <a:r>
              <a:rPr lang="en-US" sz="2000" i="1" dirty="0" smtClean="0">
                <a:solidFill>
                  <a:srgbClr val="FF0000"/>
                </a:solidFill>
              </a:rPr>
              <a:t>prior to 22 October</a:t>
            </a:r>
            <a:r>
              <a:rPr lang="en-US" sz="2000" i="1" dirty="0" smtClean="0"/>
              <a:t>: checking entire content for technical consistency, revising text for a consistent style, consolidate content to meet page counts, validating references to TDD and external publications, checking figures,…</a:t>
            </a:r>
            <a:endParaRPr lang="en-US" sz="2000" i="1" dirty="0"/>
          </a:p>
        </p:txBody>
      </p:sp>
      <p:sp>
        <p:nvSpPr>
          <p:cNvPr id="14" name="Oval 13"/>
          <p:cNvSpPr/>
          <p:nvPr/>
        </p:nvSpPr>
        <p:spPr bwMode="auto">
          <a:xfrm>
            <a:off x="4722909" y="2529607"/>
            <a:ext cx="3499841" cy="612588"/>
          </a:xfrm>
          <a:prstGeom prst="ellipse">
            <a:avLst/>
          </a:prstGeom>
          <a:noFill/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4233" y="969206"/>
            <a:ext cx="2071450" cy="400110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Editors’ deadline</a:t>
            </a:r>
            <a:endParaRPr lang="en-US" sz="2000" dirty="0">
              <a:solidFill>
                <a:srgbClr val="00009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6804837" y="1445945"/>
            <a:ext cx="251588" cy="10836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3726332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Already we are well behind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Total </a:t>
            </a:r>
            <a:r>
              <a:rPr lang="en-US" sz="2400" dirty="0" smtClean="0"/>
              <a:t>sections in TDR outline: 121</a:t>
            </a:r>
            <a:endParaRPr lang="en-US" sz="2400" dirty="0" smtClean="0"/>
          </a:p>
          <a:p>
            <a:r>
              <a:rPr lang="en-US" sz="2400" dirty="0" smtClean="0"/>
              <a:t>Sections not </a:t>
            </a:r>
            <a:r>
              <a:rPr lang="en-US" sz="2400" dirty="0" smtClean="0"/>
              <a:t>submitted: </a:t>
            </a:r>
            <a:r>
              <a:rPr lang="en-US" sz="2400" dirty="0" smtClean="0">
                <a:solidFill>
                  <a:srgbClr val="FF0000"/>
                </a:solidFill>
              </a:rPr>
              <a:t>92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Sections without author promise dates: 73</a:t>
            </a:r>
            <a:endParaRPr lang="en-US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672095" y="3282489"/>
            <a:ext cx="4542530" cy="369332"/>
          </a:xfrm>
          <a:prstGeom prst="rect">
            <a:avLst/>
          </a:prstGeom>
          <a:solidFill>
            <a:srgbClr val="FF9178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This makes Editorial planning very difficult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6892292" y="2675391"/>
            <a:ext cx="197275" cy="5271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97911" y="4060332"/>
            <a:ext cx="7316714" cy="92333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i="1" dirty="0" smtClean="0"/>
              <a:t>Issues in writing the draft text…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/>
              <a:t>Still finalizing design details, still working on costing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/>
              <a:t>What else…?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7911" y="5270377"/>
            <a:ext cx="7316714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Might the editors help prepare the first draft, </a:t>
            </a:r>
            <a:r>
              <a:rPr lang="en-US" dirty="0" err="1" smtClean="0"/>
              <a:t>eg</a:t>
            </a:r>
            <a:r>
              <a:rPr lang="en-US" dirty="0" smtClean="0"/>
              <a:t> where text is largely updates of the RDR?</a:t>
            </a:r>
          </a:p>
        </p:txBody>
      </p:sp>
    </p:spTree>
    <p:extLst>
      <p:ext uri="{BB962C8B-B14F-4D97-AF65-F5344CB8AC3E}">
        <p14:creationId xmlns:p14="http://schemas.microsoft.com/office/powerpoint/2010/main" val="386778473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…Forge resources available</a:t>
            </a:r>
          </a:p>
          <a:p>
            <a:endParaRPr lang="en-US" i="1" dirty="0"/>
          </a:p>
          <a:p>
            <a:r>
              <a:rPr lang="en-US" i="1" dirty="0" smtClean="0"/>
              <a:t>…SCRF submission status</a:t>
            </a:r>
          </a:p>
          <a:p>
            <a:endParaRPr lang="en-US" i="1" dirty="0"/>
          </a:p>
          <a:p>
            <a:r>
              <a:rPr lang="en-US" i="1" dirty="0" smtClean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88159139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428</TotalTime>
  <Words>400</Words>
  <Application>Microsoft Macintosh PowerPoint</Application>
  <PresentationFormat>On-screen Show (4:3)</PresentationFormat>
  <Paragraphs>144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TDR Preparation Status</vt:lpstr>
      <vt:lpstr>Revisions to TDR2 Outline (SCRF)</vt:lpstr>
      <vt:lpstr>Deadlines</vt:lpstr>
      <vt:lpstr>Already we are well behind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KILC 12 and the TDR</dc:title>
  <dc:creator>Nicholas Walker</dc:creator>
  <cp:lastModifiedBy>John Carwardine</cp:lastModifiedBy>
  <cp:revision>35</cp:revision>
  <dcterms:created xsi:type="dcterms:W3CDTF">2012-04-22T23:33:21Z</dcterms:created>
  <dcterms:modified xsi:type="dcterms:W3CDTF">2012-05-30T13:42:17Z</dcterms:modified>
</cp:coreProperties>
</file>