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05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83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806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50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449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327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872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58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18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465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104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AFC68-2B55-47AD-9FC0-FAB3EDA86E68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D94F7-B0F7-475D-AAE7-1A2520AA4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31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Update (29/05/2012)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980728"/>
            <a:ext cx="8424936" cy="5544616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 smtClean="0"/>
              <a:t>MAD-X  for Windows XP in Oxford – can run it now ( some editing of files was required</a:t>
            </a:r>
          </a:p>
          <a:p>
            <a:r>
              <a:rPr lang="en-GB" sz="2800" dirty="0"/>
              <a:t> </a:t>
            </a:r>
            <a:r>
              <a:rPr lang="en-GB" sz="2800" dirty="0" smtClean="0"/>
              <a:t>MAD-X via SSH in DESY/CERN is running  but..</a:t>
            </a:r>
          </a:p>
          <a:p>
            <a:r>
              <a:rPr lang="en-GB" sz="2800" dirty="0" smtClean="0"/>
              <a:t>I can use converted BDS lattice to first step matching</a:t>
            </a:r>
          </a:p>
          <a:p>
            <a:r>
              <a:rPr lang="en-GB" sz="2800" dirty="0" smtClean="0"/>
              <a:t>Take 250 </a:t>
            </a:r>
            <a:r>
              <a:rPr lang="en-GB" sz="2800" dirty="0" err="1" smtClean="0"/>
              <a:t>GeV</a:t>
            </a:r>
            <a:r>
              <a:rPr lang="en-GB" sz="2800" dirty="0" smtClean="0"/>
              <a:t> </a:t>
            </a:r>
            <a:r>
              <a:rPr lang="en-GB" sz="2800" dirty="0" err="1" smtClean="0"/>
              <a:t>CoM</a:t>
            </a:r>
            <a:r>
              <a:rPr lang="en-GB" sz="2800" dirty="0" smtClean="0"/>
              <a:t>  settings the task is to:</a:t>
            </a:r>
          </a:p>
          <a:p>
            <a:r>
              <a:rPr lang="en-GB" sz="2800" dirty="0" smtClean="0"/>
              <a:t>match to the new </a:t>
            </a:r>
            <a:r>
              <a:rPr lang="el-GR" sz="2800" dirty="0" smtClean="0"/>
              <a:t>β</a:t>
            </a:r>
            <a:r>
              <a:rPr lang="en-GB" sz="2800" baseline="-25000" dirty="0" smtClean="0"/>
              <a:t>x</a:t>
            </a:r>
            <a:r>
              <a:rPr lang="en-GB" sz="2800" dirty="0" smtClean="0"/>
              <a:t> =13mm and </a:t>
            </a:r>
            <a:r>
              <a:rPr lang="el-GR" sz="2800" dirty="0" smtClean="0"/>
              <a:t>β</a:t>
            </a:r>
            <a:r>
              <a:rPr lang="en-GB" sz="2800" baseline="-25000" dirty="0" smtClean="0"/>
              <a:t>y</a:t>
            </a:r>
            <a:r>
              <a:rPr lang="en-GB" sz="2800" dirty="0" smtClean="0"/>
              <a:t> =0.41mm</a:t>
            </a:r>
          </a:p>
          <a:p>
            <a:r>
              <a:rPr lang="en-GB" sz="2800" dirty="0" smtClean="0"/>
              <a:t> and remove dispersion which is non=zero in the present lattice –should vary </a:t>
            </a:r>
            <a:r>
              <a:rPr lang="en-GB" sz="2800" dirty="0" err="1" smtClean="0"/>
              <a:t>quadrupoles</a:t>
            </a:r>
            <a:r>
              <a:rPr lang="en-GB" sz="2800" dirty="0" smtClean="0"/>
              <a:t> downstream</a:t>
            </a:r>
            <a:endParaRPr lang="en-GB" sz="2400" dirty="0"/>
          </a:p>
          <a:p>
            <a:r>
              <a:rPr lang="en-GB" sz="2400" dirty="0"/>
              <a:t>KQF3 := 0.01</a:t>
            </a:r>
            <a:r>
              <a:rPr lang="en-GB" sz="2400" dirty="0">
                <a:solidFill>
                  <a:srgbClr val="FF0000"/>
                </a:solidFill>
              </a:rPr>
              <a:t>15</a:t>
            </a:r>
            <a:r>
              <a:rPr lang="en-GB" sz="2400" dirty="0"/>
              <a:t>24797231</a:t>
            </a:r>
            <a:r>
              <a:rPr lang="en-GB" sz="2400" dirty="0" smtClean="0"/>
              <a:t>;             kqf3 =      0.01</a:t>
            </a:r>
            <a:r>
              <a:rPr lang="en-GB" sz="2400" dirty="0" smtClean="0">
                <a:solidFill>
                  <a:srgbClr val="FF0000"/>
                </a:solidFill>
              </a:rPr>
              <a:t>147</a:t>
            </a:r>
            <a:r>
              <a:rPr lang="en-GB" sz="2400" dirty="0" smtClean="0"/>
              <a:t>786643 ;</a:t>
            </a:r>
            <a:endParaRPr lang="en-GB" sz="2400" dirty="0"/>
          </a:p>
          <a:p>
            <a:r>
              <a:rPr lang="en-GB" sz="2400" dirty="0" smtClean="0"/>
              <a:t>KQD0 </a:t>
            </a:r>
            <a:r>
              <a:rPr lang="en-GB" sz="2400" dirty="0"/>
              <a:t>:= -0.1522</a:t>
            </a:r>
            <a:r>
              <a:rPr lang="en-GB" sz="2400" dirty="0">
                <a:solidFill>
                  <a:srgbClr val="FF0000"/>
                </a:solidFill>
              </a:rPr>
              <a:t>91</a:t>
            </a:r>
            <a:r>
              <a:rPr lang="en-GB" sz="2400" dirty="0"/>
              <a:t>79766</a:t>
            </a:r>
            <a:r>
              <a:rPr lang="en-GB" sz="2400" dirty="0" smtClean="0"/>
              <a:t>;             kqd0 = -0.1522</a:t>
            </a:r>
            <a:r>
              <a:rPr lang="en-GB" sz="2400" dirty="0" smtClean="0">
                <a:solidFill>
                  <a:srgbClr val="FF0000"/>
                </a:solidFill>
              </a:rPr>
              <a:t>52</a:t>
            </a:r>
            <a:r>
              <a:rPr lang="en-GB" sz="2400" dirty="0" smtClean="0"/>
              <a:t>5301 ;</a:t>
            </a:r>
            <a:endParaRPr lang="it-IT" sz="2800" i="1" dirty="0" smtClean="0">
              <a:solidFill>
                <a:srgbClr val="FF0000"/>
              </a:solidFill>
            </a:endParaRPr>
          </a:p>
          <a:p>
            <a:r>
              <a:rPr lang="en-GB" sz="2600" dirty="0" smtClean="0"/>
              <a:t>KQF1 := 0.072349</a:t>
            </a:r>
            <a:r>
              <a:rPr lang="en-GB" sz="2600" dirty="0" smtClean="0">
                <a:solidFill>
                  <a:srgbClr val="FF0000"/>
                </a:solidFill>
              </a:rPr>
              <a:t>09</a:t>
            </a:r>
            <a:r>
              <a:rPr lang="en-GB" sz="2600" dirty="0" smtClean="0"/>
              <a:t>233;           kqf1 =      0.072549</a:t>
            </a:r>
            <a:r>
              <a:rPr lang="en-GB" sz="2600" dirty="0" smtClean="0">
                <a:solidFill>
                  <a:srgbClr val="FF0000"/>
                </a:solidFill>
              </a:rPr>
              <a:t>16</a:t>
            </a:r>
            <a:r>
              <a:rPr lang="en-GB" sz="2600" dirty="0" smtClean="0"/>
              <a:t>217 </a:t>
            </a:r>
            <a:r>
              <a:rPr lang="en-GB" sz="2000" dirty="0" smtClean="0"/>
              <a:t>;</a:t>
            </a:r>
            <a:endParaRPr lang="it-IT" sz="2400" i="1" dirty="0" smtClean="0">
              <a:solidFill>
                <a:srgbClr val="FF0000"/>
              </a:solidFill>
            </a:endParaRPr>
          </a:p>
          <a:p>
            <a:r>
              <a:rPr lang="en-GB" sz="2600" dirty="0" smtClean="0"/>
              <a:t>KQF5 </a:t>
            </a:r>
            <a:r>
              <a:rPr lang="en-GB" sz="2600" dirty="0"/>
              <a:t>:= 0.01</a:t>
            </a:r>
            <a:r>
              <a:rPr lang="en-GB" sz="2600" dirty="0">
                <a:solidFill>
                  <a:srgbClr val="FF0000"/>
                </a:solidFill>
              </a:rPr>
              <a:t>106</a:t>
            </a:r>
            <a:r>
              <a:rPr lang="en-GB" sz="2600" dirty="0"/>
              <a:t>2408721</a:t>
            </a:r>
            <a:r>
              <a:rPr lang="en-GB" sz="2600" dirty="0" smtClean="0"/>
              <a:t>;         kqf5 =      0.01</a:t>
            </a:r>
            <a:r>
              <a:rPr lang="en-GB" sz="2600" dirty="0" smtClean="0">
                <a:solidFill>
                  <a:srgbClr val="FF0000"/>
                </a:solidFill>
              </a:rPr>
              <a:t>09</a:t>
            </a:r>
            <a:r>
              <a:rPr lang="en-GB" sz="2600" dirty="0" smtClean="0"/>
              <a:t>7346172 </a:t>
            </a:r>
            <a:r>
              <a:rPr lang="en-GB" sz="2800" dirty="0" smtClean="0"/>
              <a:t>;</a:t>
            </a:r>
            <a:r>
              <a:rPr lang="en-GB" sz="2000" dirty="0" smtClean="0"/>
              <a:t>           </a:t>
            </a:r>
          </a:p>
          <a:p>
            <a:r>
              <a:rPr lang="en-GB" sz="2600" dirty="0"/>
              <a:t>KQD4 := -</a:t>
            </a:r>
            <a:r>
              <a:rPr lang="en-GB" sz="2600" dirty="0" smtClean="0"/>
              <a:t>0.8</a:t>
            </a:r>
            <a:r>
              <a:rPr lang="en-GB" sz="2600" dirty="0" smtClean="0">
                <a:solidFill>
                  <a:srgbClr val="FF0000"/>
                </a:solidFill>
              </a:rPr>
              <a:t>58</a:t>
            </a:r>
            <a:r>
              <a:rPr lang="en-GB" sz="2600" dirty="0" smtClean="0"/>
              <a:t>256166518E-2;   </a:t>
            </a:r>
            <a:r>
              <a:rPr lang="en-GB" sz="2400" dirty="0" smtClean="0"/>
              <a:t>kqd4 =    -0.008</a:t>
            </a:r>
            <a:r>
              <a:rPr lang="en-GB" sz="2400" dirty="0" smtClean="0">
                <a:solidFill>
                  <a:srgbClr val="FF0000"/>
                </a:solidFill>
              </a:rPr>
              <a:t>60</a:t>
            </a:r>
            <a:r>
              <a:rPr lang="en-GB" sz="2400" dirty="0" smtClean="0"/>
              <a:t>5842666 ;</a:t>
            </a:r>
          </a:p>
          <a:p>
            <a:endParaRPr lang="it-IT" sz="24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l-GR" sz="2400" dirty="0" smtClean="0"/>
              <a:t>β</a:t>
            </a:r>
            <a:r>
              <a:rPr lang="en-GB" sz="2400" baseline="-25000" dirty="0" smtClean="0"/>
              <a:t>x</a:t>
            </a:r>
            <a:r>
              <a:rPr lang="en-GB" sz="2400" dirty="0" smtClean="0"/>
              <a:t> =</a:t>
            </a:r>
            <a:r>
              <a:rPr lang="it-IT" sz="2400" i="1" dirty="0" smtClean="0">
                <a:solidFill>
                  <a:srgbClr val="FF0000"/>
                </a:solidFill>
              </a:rPr>
              <a:t> 0.01299999482</a:t>
            </a:r>
            <a:r>
              <a:rPr lang="en-GB" sz="2400" dirty="0" smtClean="0"/>
              <a:t> ;</a:t>
            </a:r>
            <a:r>
              <a:rPr lang="it-IT" sz="2400" i="1" dirty="0" smtClean="0">
                <a:solidFill>
                  <a:srgbClr val="FF0000"/>
                </a:solidFill>
              </a:rPr>
              <a:t>    </a:t>
            </a:r>
            <a:r>
              <a:rPr lang="el-GR" sz="2400" dirty="0" smtClean="0"/>
              <a:t> β</a:t>
            </a:r>
            <a:r>
              <a:rPr lang="en-GB" sz="2400" baseline="-25000" dirty="0" smtClean="0"/>
              <a:t>y</a:t>
            </a:r>
            <a:r>
              <a:rPr lang="en-GB" sz="2400" dirty="0" smtClean="0"/>
              <a:t> =</a:t>
            </a:r>
            <a:r>
              <a:rPr lang="it-IT" sz="2400" i="1" dirty="0" smtClean="0">
                <a:solidFill>
                  <a:srgbClr val="FF0000"/>
                </a:solidFill>
              </a:rPr>
              <a:t> 0.0004105255407 </a:t>
            </a:r>
            <a:r>
              <a:rPr lang="en-GB" sz="2400" dirty="0" smtClean="0"/>
              <a:t>;         </a:t>
            </a:r>
            <a:r>
              <a:rPr lang="el-GR" sz="2400" dirty="0" smtClean="0"/>
              <a:t>α</a:t>
            </a:r>
            <a:r>
              <a:rPr lang="en-GB" sz="2400" baseline="-25000" dirty="0" smtClean="0"/>
              <a:t>x</a:t>
            </a:r>
            <a:r>
              <a:rPr lang="en-GB" sz="2400" dirty="0" smtClean="0"/>
              <a:t> =</a:t>
            </a:r>
            <a:r>
              <a:rPr lang="it-IT" sz="2400" i="1" dirty="0" smtClean="0">
                <a:solidFill>
                  <a:srgbClr val="FF0000"/>
                </a:solidFill>
              </a:rPr>
              <a:t>3.852111358e-010</a:t>
            </a:r>
            <a:r>
              <a:rPr lang="en-GB" sz="2400" dirty="0" smtClean="0"/>
              <a:t>;     </a:t>
            </a:r>
            <a:r>
              <a:rPr lang="el-GR" sz="2400" dirty="0" smtClean="0"/>
              <a:t>α</a:t>
            </a:r>
            <a:r>
              <a:rPr lang="en-GB" sz="2400" baseline="-25000" dirty="0" smtClean="0"/>
              <a:t>y</a:t>
            </a:r>
            <a:r>
              <a:rPr lang="en-GB" sz="2400" dirty="0" smtClean="0"/>
              <a:t> =</a:t>
            </a:r>
            <a:r>
              <a:rPr lang="it-IT" sz="2400" i="1" dirty="0" smtClean="0">
                <a:solidFill>
                  <a:srgbClr val="FF0000"/>
                </a:solidFill>
              </a:rPr>
              <a:t> 3.623848278e-010 </a:t>
            </a:r>
            <a:r>
              <a:rPr lang="en-GB" sz="2400" dirty="0" smtClean="0"/>
              <a:t>;</a:t>
            </a:r>
            <a:r>
              <a:rPr lang="it-IT" sz="2400" i="1" dirty="0" smtClean="0">
                <a:solidFill>
                  <a:srgbClr val="FF0000"/>
                </a:solidFill>
              </a:rPr>
              <a:t>          </a:t>
            </a:r>
            <a:r>
              <a:rPr lang="en-GB" sz="2400" dirty="0" err="1" smtClean="0"/>
              <a:t>Dx</a:t>
            </a:r>
            <a:r>
              <a:rPr lang="en-GB" sz="2400" dirty="0" smtClean="0"/>
              <a:t>=</a:t>
            </a:r>
            <a:r>
              <a:rPr lang="it-IT" sz="2400" i="1" dirty="0" smtClean="0">
                <a:solidFill>
                  <a:srgbClr val="FF0000"/>
                </a:solidFill>
              </a:rPr>
              <a:t>-1.285273381e-010 </a:t>
            </a:r>
            <a:endParaRPr lang="en-GB" sz="2400" dirty="0" smtClean="0"/>
          </a:p>
          <a:p>
            <a:pPr marL="0" indent="0">
              <a:buNone/>
            </a:pPr>
            <a:endParaRPr lang="en-GB" sz="2400" i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GB" sz="2400" i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GB" i="1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GB" i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GB" i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GB" i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GB" i="1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GB" i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92835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Update(cont.)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3600" dirty="0" smtClean="0"/>
              <a:t>When I use the full matching program  ( with call to Python)from Rogelio, some error message appears:</a:t>
            </a:r>
          </a:p>
          <a:p>
            <a:r>
              <a:rPr lang="en-GB" i="1" dirty="0" smtClean="0">
                <a:solidFill>
                  <a:srgbClr val="00B0F0"/>
                </a:solidFill>
              </a:rPr>
              <a:t>file "getSigmasMixed25.py", line 10, in ?</a:t>
            </a:r>
            <a:br>
              <a:rPr lang="en-GB" i="1" dirty="0" smtClean="0">
                <a:solidFill>
                  <a:srgbClr val="00B0F0"/>
                </a:solidFill>
              </a:rPr>
            </a:br>
            <a:r>
              <a:rPr lang="en-GB" i="1" dirty="0" smtClean="0">
                <a:solidFill>
                  <a:srgbClr val="00B0F0"/>
                </a:solidFill>
              </a:rPr>
              <a:t>    from mapclassGaussianDelta25 import *</a:t>
            </a:r>
            <a:br>
              <a:rPr lang="en-GB" i="1" dirty="0" smtClean="0">
                <a:solidFill>
                  <a:srgbClr val="00B0F0"/>
                </a:solidFill>
              </a:rPr>
            </a:br>
            <a:r>
              <a:rPr lang="en-GB" i="1" dirty="0" smtClean="0">
                <a:solidFill>
                  <a:srgbClr val="00B0F0"/>
                </a:solidFill>
              </a:rPr>
              <a:t>  File "/</a:t>
            </a:r>
            <a:r>
              <a:rPr lang="en-GB" i="1" dirty="0" err="1" smtClean="0">
                <a:solidFill>
                  <a:srgbClr val="00B0F0"/>
                </a:solidFill>
              </a:rPr>
              <a:t>afs</a:t>
            </a:r>
            <a:r>
              <a:rPr lang="en-GB" i="1" dirty="0" smtClean="0">
                <a:solidFill>
                  <a:srgbClr val="00B0F0"/>
                </a:solidFill>
              </a:rPr>
              <a:t>/desy.de/user/m/</a:t>
            </a:r>
            <a:r>
              <a:rPr lang="en-GB" i="1" dirty="0" err="1" smtClean="0">
                <a:solidFill>
                  <a:srgbClr val="00B0F0"/>
                </a:solidFill>
              </a:rPr>
              <a:t>malyshev</a:t>
            </a:r>
            <a:r>
              <a:rPr lang="en-GB" i="1" dirty="0" smtClean="0">
                <a:solidFill>
                  <a:srgbClr val="00B0F0"/>
                </a:solidFill>
              </a:rPr>
              <a:t>/private/ILC_BDS/</a:t>
            </a:r>
            <a:r>
              <a:rPr lang="en-GB" i="1" dirty="0" err="1" smtClean="0">
                <a:solidFill>
                  <a:srgbClr val="00B0F0"/>
                </a:solidFill>
              </a:rPr>
              <a:t>RepILCcopy</a:t>
            </a:r>
            <a:r>
              <a:rPr lang="en-GB" i="1" dirty="0" smtClean="0">
                <a:solidFill>
                  <a:srgbClr val="00B0F0"/>
                </a:solidFill>
              </a:rPr>
              <a:t>/mapclassGaussianDelta25.py", line 4, in ?    from </a:t>
            </a:r>
            <a:r>
              <a:rPr lang="en-GB" i="1" dirty="0" err="1" smtClean="0">
                <a:solidFill>
                  <a:srgbClr val="00B0F0"/>
                </a:solidFill>
              </a:rPr>
              <a:t>numpy</a:t>
            </a:r>
            <a:r>
              <a:rPr lang="en-GB" i="1" dirty="0" smtClean="0">
                <a:solidFill>
                  <a:srgbClr val="00B0F0"/>
                </a:solidFill>
              </a:rPr>
              <a:t> import *</a:t>
            </a:r>
            <a:br>
              <a:rPr lang="en-GB" i="1" dirty="0" smtClean="0">
                <a:solidFill>
                  <a:srgbClr val="00B0F0"/>
                </a:solidFill>
              </a:rPr>
            </a:br>
            <a:r>
              <a:rPr lang="en-GB" i="1" dirty="0" err="1" smtClean="0">
                <a:solidFill>
                  <a:srgbClr val="00B0F0"/>
                </a:solidFill>
              </a:rPr>
              <a:t>ImportError</a:t>
            </a:r>
            <a:r>
              <a:rPr lang="en-GB" i="1" dirty="0" smtClean="0">
                <a:solidFill>
                  <a:srgbClr val="00B0F0"/>
                </a:solidFill>
              </a:rPr>
              <a:t>: No module named </a:t>
            </a:r>
            <a:r>
              <a:rPr lang="en-GB" i="1" dirty="0" err="1" smtClean="0">
                <a:solidFill>
                  <a:srgbClr val="00B0F0"/>
                </a:solidFill>
              </a:rPr>
              <a:t>numpy</a:t>
            </a:r>
            <a:endParaRPr lang="en-GB" i="1" dirty="0" smtClean="0">
              <a:solidFill>
                <a:srgbClr val="00B0F0"/>
              </a:solidFill>
            </a:endParaRPr>
          </a:p>
          <a:p>
            <a:r>
              <a:rPr lang="en-GB" i="1" dirty="0" smtClean="0">
                <a:solidFill>
                  <a:srgbClr val="00B0F0"/>
                </a:solidFill>
              </a:rPr>
              <a:t> </a:t>
            </a:r>
            <a:r>
              <a:rPr lang="en-GB" i="1" dirty="0" smtClean="0">
                <a:solidFill>
                  <a:srgbClr val="FF0000"/>
                </a:solidFill>
              </a:rPr>
              <a:t>Nevertheless </a:t>
            </a:r>
          </a:p>
          <a:p>
            <a:r>
              <a:rPr lang="en-GB" dirty="0" smtClean="0"/>
              <a:t>./getSigmasMixed25.py  is running </a:t>
            </a:r>
            <a:br>
              <a:rPr lang="en-GB" dirty="0" smtClean="0"/>
            </a:br>
            <a:r>
              <a:rPr lang="en-GB" dirty="0" smtClean="0"/>
              <a:t>and I got a list of sigma values.  Thus some mistake in redirection  to CERN </a:t>
            </a:r>
            <a:r>
              <a:rPr lang="en-GB" dirty="0" err="1" smtClean="0"/>
              <a:t>afs</a:t>
            </a:r>
            <a:r>
              <a:rPr lang="en-GB" dirty="0" smtClean="0"/>
              <a:t> happens somewhere.</a:t>
            </a:r>
            <a:endParaRPr lang="en-GB" i="1" dirty="0" smtClean="0">
              <a:solidFill>
                <a:srgbClr val="FF0000"/>
              </a:solidFill>
            </a:endParaRP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55706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500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CoM</a:t>
            </a:r>
            <a:r>
              <a:rPr lang="en-GB" dirty="0" smtClean="0"/>
              <a:t>  final doublet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07971"/>
            <a:ext cx="752475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8040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250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CoM</a:t>
            </a:r>
            <a:r>
              <a:rPr lang="en-GB" dirty="0"/>
              <a:t> </a:t>
            </a:r>
            <a:r>
              <a:rPr lang="en-GB" dirty="0" smtClean="0"/>
              <a:t>(unmatched)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475252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47213"/>
            <a:ext cx="5112568" cy="2832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971600" y="764704"/>
            <a:ext cx="21602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187624" y="548680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283968" y="3429000"/>
            <a:ext cx="14401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99992" y="3284984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765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250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CoM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2000"/>
            <a:ext cx="6408711" cy="2633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861048"/>
            <a:ext cx="6395615" cy="277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1547664" y="404664"/>
            <a:ext cx="57606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185848" y="332656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46844" y="1124744"/>
            <a:ext cx="519350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84168" y="235456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</a:t>
            </a:r>
            <a:r>
              <a:rPr lang="en-GB" baseline="-25000" dirty="0" smtClean="0"/>
              <a:t>D0</a:t>
            </a:r>
            <a:r>
              <a:rPr lang="en-GB" dirty="0" smtClean="0"/>
              <a:t>=1/2of original+ 0.0235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923928" y="1052736"/>
            <a:ext cx="1901663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25591" y="873097"/>
            <a:ext cx="3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</a:t>
            </a:r>
            <a:r>
              <a:rPr lang="en-GB" baseline="-25000" dirty="0" smtClean="0"/>
              <a:t>QF1</a:t>
            </a:r>
            <a:r>
              <a:rPr lang="en-GB" dirty="0" smtClean="0"/>
              <a:t>= L</a:t>
            </a:r>
            <a:r>
              <a:rPr lang="en-GB" baseline="-25000" dirty="0" smtClean="0"/>
              <a:t>D0</a:t>
            </a:r>
            <a:r>
              <a:rPr lang="en-GB" dirty="0" smtClean="0"/>
              <a:t>=1/2of original-0.06135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259632" y="4077072"/>
            <a:ext cx="345638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3528" y="501317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</a:t>
            </a:r>
            <a:r>
              <a:rPr lang="en-GB" baseline="-25000" dirty="0" smtClean="0"/>
              <a:t>D0</a:t>
            </a:r>
            <a:r>
              <a:rPr lang="en-GB" dirty="0" smtClean="0"/>
              <a:t>=1/2of original-0.19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763688" y="4005064"/>
            <a:ext cx="4645023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259" y="6165304"/>
            <a:ext cx="2630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L</a:t>
            </a:r>
            <a:r>
              <a:rPr lang="en-GB" baseline="-25000" smtClean="0"/>
              <a:t>QF1</a:t>
            </a:r>
            <a:r>
              <a:rPr lang="en-GB" smtClean="0"/>
              <a:t>=1/2of </a:t>
            </a:r>
            <a:r>
              <a:rPr lang="en-GB" dirty="0" smtClean="0"/>
              <a:t>original-0.0784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779912" y="3665760"/>
            <a:ext cx="72008" cy="339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84286" y="3495095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730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2908919"/>
          </a:xfrm>
        </p:spPr>
        <p:txBody>
          <a:bodyPr/>
          <a:lstStyle/>
          <a:p>
            <a:r>
              <a:rPr lang="en-GB" dirty="0" smtClean="0"/>
              <a:t>Get MAD-X  matching program running  ( update Python in DESY or/and short visit to CERN?)</a:t>
            </a:r>
          </a:p>
          <a:p>
            <a:r>
              <a:rPr lang="en-GB" dirty="0" smtClean="0"/>
              <a:t>250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CoM</a:t>
            </a:r>
            <a:r>
              <a:rPr lang="en-GB" dirty="0" smtClean="0"/>
              <a:t> lattice optimisation over range of parameters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2860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231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Update (29/05/2012)  </vt:lpstr>
      <vt:lpstr>Update(cont.)</vt:lpstr>
      <vt:lpstr>500 GeV CoM  final doublet</vt:lpstr>
      <vt:lpstr>250 Gev CoM (unmatched)</vt:lpstr>
      <vt:lpstr>250 GeV CoM </vt:lpstr>
      <vt:lpstr>Plans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Update (29/05/2012)  </dc:title>
  <dc:creator>Larisa Malysheva</dc:creator>
  <cp:lastModifiedBy>Larisa Malysheva</cp:lastModifiedBy>
  <cp:revision>13</cp:revision>
  <dcterms:created xsi:type="dcterms:W3CDTF">2012-05-29T10:03:02Z</dcterms:created>
  <dcterms:modified xsi:type="dcterms:W3CDTF">2012-05-29T12:57:48Z</dcterms:modified>
</cp:coreProperties>
</file>