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2" r:id="rId4"/>
    <p:sldId id="263" r:id="rId5"/>
    <p:sldId id="271" r:id="rId6"/>
    <p:sldId id="272" r:id="rId7"/>
    <p:sldId id="268" r:id="rId8"/>
    <p:sldId id="264" r:id="rId9"/>
  </p:sldIdLst>
  <p:sldSz cx="9144000" cy="6858000" type="screen4x3"/>
  <p:notesSz cx="6792913" cy="99075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7679" cy="4950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45159" y="0"/>
            <a:ext cx="2947679" cy="4950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411840"/>
            <a:ext cx="2947679" cy="4950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45159" y="9411840"/>
            <a:ext cx="2947679" cy="4950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400"/>
            </a:pPr>
            <a:fld id="{55BBC9B1-7919-408D-92FE-D6EBF7E01E20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74700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Move="1" noResize="1"/>
          </p:cNvSpPr>
          <p:nvPr/>
        </p:nvSpPr>
        <p:spPr>
          <a:xfrm>
            <a:off x="0" y="0"/>
            <a:ext cx="6793200" cy="9907199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en-US" sz="16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3" name="Header Placeholder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4799" cy="495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lang="en-US" sz="1600" b="0" i="0" u="none" strike="noStrike" baseline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idx="1"/>
          </p:nvPr>
        </p:nvSpPr>
        <p:spPr>
          <a:xfrm>
            <a:off x="3848040" y="0"/>
            <a:ext cx="2944799" cy="495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lang="en-US" sz="1600" b="0" i="0" u="none" strike="noStrike" baseline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20879" y="742680"/>
            <a:ext cx="4952879" cy="37152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6" name="Notes Placeholder 5"/>
          <p:cNvSpPr txBox="1">
            <a:spLocks noGrp="1"/>
          </p:cNvSpPr>
          <p:nvPr>
            <p:ph type="body" sz="quarter" idx="3"/>
          </p:nvPr>
        </p:nvSpPr>
        <p:spPr>
          <a:xfrm>
            <a:off x="678960" y="4704840"/>
            <a:ext cx="5435640" cy="4458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endParaRPr lang="en-US"/>
          </a:p>
        </p:txBody>
      </p:sp>
      <p:sp>
        <p:nvSpPr>
          <p:cNvPr id="7" name="Footer Placeholder 6"/>
          <p:cNvSpPr txBox="1">
            <a:spLocks noGrp="1"/>
          </p:cNvSpPr>
          <p:nvPr>
            <p:ph type="ftr" sz="quarter" idx="4"/>
          </p:nvPr>
        </p:nvSpPr>
        <p:spPr>
          <a:xfrm>
            <a:off x="0" y="9408600"/>
            <a:ext cx="2944799" cy="495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/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lang="en-US" sz="1600" b="0" i="0" u="none" strike="noStrike" baseline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Slide Number Placeholder 7"/>
          <p:cNvSpPr txBox="1">
            <a:spLocks noGrp="1"/>
          </p:cNvSpPr>
          <p:nvPr>
            <p:ph type="sldNum" sz="quarter" idx="5"/>
          </p:nvPr>
        </p:nvSpPr>
        <p:spPr>
          <a:xfrm>
            <a:off x="3848040" y="9408600"/>
            <a:ext cx="2944799" cy="495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lang="en-GB" sz="1200" b="0" i="0" u="none" strike="noStrike" baseline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1D608E1-4F62-4544-B6B2-BED4EC251DE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03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1999" algn="l"/>
        <a:tab pos="5486399" algn="l"/>
        <a:tab pos="6400799" algn="l"/>
        <a:tab pos="7315200" algn="l"/>
        <a:tab pos="8229599" algn="l"/>
        <a:tab pos="9143999" algn="l"/>
        <a:tab pos="10058399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Arial" pitchFamily="18"/>
        <a:ea typeface="SimSun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59"/>
            <a:ext cx="6217560" cy="452628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216000" indent="-216000">
              <a:tabLst/>
            </a:pPr>
            <a:endParaRPr lang="en-US" sz="2000" kern="1200"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59"/>
            <a:ext cx="6217560" cy="452628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216000" indent="-216000">
              <a:tabLst/>
            </a:pPr>
            <a:endParaRPr lang="en-US" sz="2000" kern="1200"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59"/>
            <a:ext cx="6217560" cy="452628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216000" indent="-216000">
              <a:tabLst/>
            </a:pPr>
            <a:endParaRPr lang="en-US" sz="2000" kern="1200"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59"/>
            <a:ext cx="6217560" cy="452628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216000" indent="-216000">
              <a:tabLst/>
            </a:pPr>
            <a:endParaRPr lang="en-US" sz="2000" kern="1200"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59"/>
            <a:ext cx="6217560" cy="452628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216000" indent="-216000">
              <a:tabLst/>
            </a:pPr>
            <a:endParaRPr lang="en-US" sz="2000" kern="1200"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59"/>
            <a:ext cx="6217560" cy="452628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216000" indent="-216000">
              <a:tabLst/>
            </a:pPr>
            <a:endParaRPr lang="en-US" sz="2000" kern="1200"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747ED23-7C4D-4AE7-AD9A-A93CB5882833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0F3EC00-438A-4E75-A8E7-76707F936B0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64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0D11D9F-B325-4AB8-A7E5-396D584C8A89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E9FFC21-0911-429E-9913-585A125D9E2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57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99F9162-EE21-419D-8ACA-83DB2B4BA5EC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FDB8E9B-4FC3-4326-B8CA-A26E9220D3F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4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CB7DADF-678D-4B08-AACC-91723954C7BA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3C4B33-C4DF-404F-A9EA-0C0DBF5250B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60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7BB3FAC-3ECB-4348-99F6-98466503A908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52E6DB-C83E-4926-8296-88811F9F0F6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14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B3176CD-77C9-4F58-BBB8-5E3E631D8A4F}" type="datetime1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969F5D-B52A-4740-83A1-0E0A88F32CF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986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3085C92-8D16-417B-B2A9-4F8D2E47EE3E}" type="datetime1">
              <a:rPr lang="en-US" smtClean="0"/>
              <a:t>6/6/2012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B06B79-FFC3-4F0B-96F2-C6C6A4CD5EE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41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28966-0EAE-45EB-B064-D8411BAC63B6}" type="datetime1">
              <a:rPr lang="en-US" smtClean="0"/>
              <a:t>6/6/2012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A8D04FC-0732-4776-98A4-E9A1E3C505F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98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B67EB70-5DE3-4FDE-BE40-20AD00E795E9}" type="datetime1">
              <a:rPr lang="en-US" smtClean="0"/>
              <a:t>6/6/2012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9FD959-B82F-4A63-9EFE-4D05B5711A0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8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7B247-ACF1-47BD-BA8D-810B40CD1D28}" type="datetime1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4FA889-0BA0-4D92-8B2E-0E42399C78F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37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8C3791-1CB9-447F-89EC-8B75620204B2}" type="datetime1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E062459-FDB0-4781-9D35-9674662436A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68640" y="174960"/>
            <a:ext cx="8570520" cy="6527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  <a:effectLst>
            <a:outerShdw dist="152735" dir="2700000" algn="tl">
              <a:srgbClr val="808080"/>
            </a:outerShdw>
          </a:effectLst>
        </p:spPr>
        <p:txBody>
          <a:bodyPr lIns="0" tIns="0" rIns="0" bIns="0" anchor="ctr" anchorCtr="0"/>
          <a:lstStyle/>
          <a:p>
            <a:pPr lvl="0" rtl="0" hangingPunct="0">
              <a:buNone/>
              <a:tabLst/>
            </a:pPr>
            <a:endParaRPr lang="en-US" sz="2400" kern="1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the title text format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457200" y="1604519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8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9pPr>
          </a:lstStyle>
          <a:p>
            <a:pPr lvl="0"/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  <a:p>
            <a:pPr lvl="4"/>
            <a:r>
              <a:rPr lang="en-US"/>
              <a:t>Fifth Outline Level</a:t>
            </a:r>
          </a:p>
          <a:p>
            <a:pPr lvl="5"/>
            <a:r>
              <a:rPr lang="en-US"/>
              <a:t>Sixth Outline Level</a:t>
            </a:r>
          </a:p>
          <a:p>
            <a:pPr lvl="6"/>
            <a:r>
              <a:rPr lang="en-US"/>
              <a:t>Seventh Outline Level</a:t>
            </a:r>
          </a:p>
          <a:p>
            <a:pPr lvl="7"/>
            <a:r>
              <a:rPr lang="en-US"/>
              <a:t>Eighth Outline Level</a:t>
            </a:r>
          </a:p>
          <a:p>
            <a:pPr lvl="8"/>
            <a:r>
              <a:rPr lang="en-US"/>
              <a:t>Ninth Outline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2"/>
          </p:nvPr>
        </p:nvSpPr>
        <p:spPr>
          <a:xfrm>
            <a:off x="457200" y="6247440"/>
            <a:ext cx="2130119" cy="4726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D98F2194-1140-460E-83D7-9F4F9736A085}" type="datetime1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3"/>
          </p:nvPr>
        </p:nvSpPr>
        <p:spPr>
          <a:xfrm>
            <a:off x="3126959" y="6247440"/>
            <a:ext cx="2898360" cy="4726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ct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6555960" y="6247440"/>
            <a:ext cx="2130119" cy="4726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0F505F3E-C145-4087-B0F1-515E189E3C06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/>
  <p:txStyles>
    <p:titleStyle>
      <a:lvl1pPr marL="0" marR="0" lvl="0" indent="0" algn="ctr" rtl="0" hangingPunct="0">
        <a:buNone/>
        <a:tabLst/>
        <a:defRPr lang="en-US" sz="4400" b="0" i="0" u="none" strike="noStrike" kern="1200">
          <a:ln>
            <a:noFill/>
          </a:ln>
          <a:effectLst>
            <a:outerShdw dist="17961" dir="2700000">
              <a:scrgbClr r="0" g="0" b="0"/>
            </a:outerShdw>
          </a:effectLst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rtl="0" hangingPunct="0">
        <a:buSzPct val="45000"/>
        <a:buFont typeface="StarSymbol"/>
        <a:buChar char="●"/>
        <a:tabLst/>
        <a:defRPr lang="en-US"/>
      </a:lvl1pPr>
      <a:lvl2pPr marL="0" marR="0" lvl="1" indent="0" rtl="0" hangingPunct="0">
        <a:buSzPct val="75000"/>
        <a:buFont typeface="StarSymbol"/>
        <a:buChar char="–"/>
        <a:tabLst/>
        <a:defRPr lang="en-US"/>
      </a:lvl2pPr>
      <a:lvl3pPr marL="0" marR="0" lvl="2" indent="0" rtl="0" hangingPunct="0">
        <a:buSzPct val="45000"/>
        <a:buFont typeface="StarSymbol"/>
        <a:buChar char="●"/>
        <a:tabLst/>
        <a:defRPr lang="en-US"/>
      </a:lvl3pPr>
      <a:lvl4pPr marL="0" marR="0" lvl="3" indent="0" rtl="0" hangingPunct="0">
        <a:buSzPct val="75000"/>
        <a:buFont typeface="StarSymbol"/>
        <a:buChar char="–"/>
        <a:tabLst/>
        <a:defRPr lang="en-US"/>
      </a:lvl4pPr>
      <a:lvl5pPr marL="0" marR="0" lvl="4" indent="0" rtl="0" hangingPunct="0">
        <a:buSzPct val="45000"/>
        <a:buFont typeface="StarSymbol"/>
        <a:buChar char="●"/>
        <a:tabLst/>
        <a:defRPr lang="en-US"/>
      </a:lvl5pPr>
      <a:lvl6pPr marL="0" marR="0" lvl="5" indent="0" rtl="0" hangingPunct="0">
        <a:buSzPct val="45000"/>
        <a:buFont typeface="StarSymbol"/>
        <a:buChar char="●"/>
        <a:tabLst/>
        <a:defRPr lang="en-US"/>
      </a:lvl6pPr>
      <a:lvl7pPr marL="0" marR="0" lvl="6" indent="0" rtl="0" hangingPunct="0">
        <a:buSzPct val="45000"/>
        <a:buFont typeface="StarSymbol"/>
        <a:buChar char="●"/>
        <a:tabLst/>
        <a:defRPr lang="en-US"/>
      </a:lvl7pPr>
      <a:lvl8pPr marL="0" marR="0" lvl="7" indent="0" rtl="0" hangingPunct="0">
        <a:buSzPct val="45000"/>
        <a:buFont typeface="StarSymbol"/>
        <a:buChar char="●"/>
        <a:tabLst/>
        <a:defRPr lang="en-US"/>
      </a:lvl8pPr>
      <a:lvl9pPr marL="0" marR="0" lvl="8" indent="0" rtl="0" hangingPunct="0">
        <a:buSzPct val="45000"/>
        <a:buFont typeface="StarSymbol"/>
        <a:buChar char="●"/>
        <a:tabLst/>
        <a:defRPr lang="en-US"/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   International Workshop on Linear Colliders 2010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55240" y="-582480"/>
            <a:ext cx="8520120" cy="2090160"/>
          </a:xfrm>
        </p:spPr>
        <p:txBody>
          <a:bodyPr wrap="square" lIns="91440" tIns="45720" rIns="91440" bIns="45720" anchor="b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lnSpc>
                <a:spcPct val="80000"/>
              </a:lnSpc>
              <a:buNone/>
            </a:pPr>
            <a:r>
              <a:rPr lang="de-DE" sz="3200" b="1">
                <a:solidFill>
                  <a:srgbClr val="000000"/>
                </a:solidFill>
              </a:rPr>
              <a:t/>
            </a:r>
            <a:br>
              <a:rPr lang="de-DE" sz="3200" b="1">
                <a:solidFill>
                  <a:srgbClr val="000000"/>
                </a:solidFill>
              </a:rPr>
            </a:br>
            <a:r>
              <a:rPr lang="de-DE" sz="3200" b="1">
                <a:solidFill>
                  <a:srgbClr val="000000"/>
                </a:solidFill>
              </a:rPr>
              <a:t/>
            </a:r>
            <a:br>
              <a:rPr lang="de-DE" sz="3200" b="1">
                <a:solidFill>
                  <a:srgbClr val="000000"/>
                </a:solidFill>
              </a:rPr>
            </a:br>
            <a:r>
              <a:rPr lang="de-DE" sz="3200" b="1">
                <a:solidFill>
                  <a:srgbClr val="000000"/>
                </a:solidFill>
              </a:rPr>
              <a:t/>
            </a:r>
            <a:br>
              <a:rPr lang="de-DE" sz="3200" b="1">
                <a:solidFill>
                  <a:srgbClr val="000000"/>
                </a:solidFill>
              </a:rPr>
            </a:br>
            <a:r>
              <a:rPr lang="de-DE" sz="3200" b="1">
                <a:solidFill>
                  <a:srgbClr val="000000"/>
                </a:solidFill>
              </a:rPr>
              <a:t>Mechanical studies for a TPC at the ILC</a:t>
            </a:r>
            <a:r>
              <a:rPr lang="de-DE" sz="3600" b="1">
                <a:solidFill>
                  <a:srgbClr val="000000"/>
                </a:solidFill>
              </a:rPr>
              <a:t/>
            </a:r>
            <a:br>
              <a:rPr lang="de-DE" sz="3600" b="1">
                <a:solidFill>
                  <a:srgbClr val="000000"/>
                </a:solidFill>
              </a:rPr>
            </a:br>
            <a:endParaRPr lang="de-DE" sz="3600" b="1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240" y="1363320"/>
            <a:ext cx="8529480" cy="4860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spcBef>
                <a:spcPts val="0"/>
              </a:spcBef>
              <a:spcAft>
                <a:spcPts val="1500"/>
              </a:spcAft>
              <a:buNone/>
              <a:tabLst/>
            </a:pPr>
            <a:r>
              <a:rPr lang="de-DE" sz="2400" b="1" i="0" u="none" strike="noStrike" kern="1200">
                <a:ln>
                  <a:noFill/>
                </a:ln>
                <a:solidFill>
                  <a:srgbClr val="F28E00"/>
                </a:solidFill>
                <a:latin typeface="Arial" pitchFamily="18"/>
                <a:ea typeface="Arial Unicode MS" pitchFamily="2"/>
                <a:cs typeface="Tahoma" pitchFamily="2"/>
              </a:rPr>
              <a:t>I-DEAS for the ILD-TPC</a:t>
            </a:r>
          </a:p>
        </p:txBody>
      </p:sp>
      <p:sp>
        <p:nvSpPr>
          <p:cNvPr id="4" name="Text Box 35"/>
          <p:cNvSpPr/>
          <p:nvPr/>
        </p:nvSpPr>
        <p:spPr>
          <a:xfrm>
            <a:off x="4646520" y="4355999"/>
            <a:ext cx="4165559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de-DE" sz="1600" b="0" i="0" u="none" strike="noStrike" baseline="0" dirty="0" err="1">
                <a:ln>
                  <a:noFill/>
                </a:ln>
                <a:solidFill>
                  <a:srgbClr val="00A5EB"/>
                </a:solidFill>
                <a:latin typeface="Arial" pitchFamily="18"/>
                <a:ea typeface="SimSun" pitchFamily="2"/>
                <a:cs typeface="Mangal" pitchFamily="2"/>
              </a:rPr>
              <a:t>Ties</a:t>
            </a:r>
            <a:r>
              <a:rPr lang="de-DE" sz="1600" b="0" i="0" u="none" strike="noStrike" baseline="0" dirty="0">
                <a:ln>
                  <a:noFill/>
                </a:ln>
                <a:solidFill>
                  <a:srgbClr val="00A5EB"/>
                </a:solidFill>
                <a:latin typeface="Arial" pitchFamily="18"/>
                <a:ea typeface="SimSun" pitchFamily="2"/>
                <a:cs typeface="Mangal" pitchFamily="2"/>
              </a:rPr>
              <a:t> </a:t>
            </a:r>
            <a:r>
              <a:rPr lang="de-DE" sz="1600" b="0" i="0" u="none" strike="noStrike" baseline="0" dirty="0" smtClean="0">
                <a:ln>
                  <a:noFill/>
                </a:ln>
                <a:solidFill>
                  <a:srgbClr val="00A5EB"/>
                </a:solidFill>
                <a:latin typeface="Arial" pitchFamily="18"/>
                <a:ea typeface="SimSun" pitchFamily="2"/>
                <a:cs typeface="Mangal" pitchFamily="2"/>
              </a:rPr>
              <a:t>Behnke, Volker Prahl</a:t>
            </a:r>
            <a:endParaRPr lang="de-DE" sz="1600" b="0" i="0" u="none" strike="noStrike" baseline="0" dirty="0">
              <a:ln>
                <a:noFill/>
              </a:ln>
              <a:solidFill>
                <a:srgbClr val="00A5EB"/>
              </a:solidFill>
              <a:latin typeface="Arial" pitchFamily="18"/>
              <a:ea typeface="SimSun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de-DE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DESY </a:t>
            </a:r>
            <a:r>
              <a:rPr lang="de-DE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Hamburg</a:t>
            </a:r>
            <a:endParaRPr lang="de-DE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45000" y="5393880"/>
            <a:ext cx="7492680" cy="10022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2349FD-DA48-4C8E-ACD7-7F8A07BEF688}" type="datetime1">
              <a:rPr lang="en-US" smtClean="0"/>
              <a:t>6/6/2012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Overview of the 3D Placeholder mo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F687F19-9164-47FF-9FDD-4DEF55968B5C}" type="datetime1">
              <a:rPr lang="en-US" smtClean="0"/>
              <a:t>6/6/2012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595599" y="946080"/>
            <a:ext cx="6548400" cy="5088239"/>
            <a:chOff x="2595599" y="946080"/>
            <a:chExt cx="6548400" cy="5088239"/>
          </a:xfrm>
        </p:grpSpPr>
        <p:pic>
          <p:nvPicPr>
            <p:cNvPr id="3" name="Picture 8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595599" y="946080"/>
              <a:ext cx="6548400" cy="50878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2595599" y="946080"/>
              <a:ext cx="6548400" cy="50882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1999" algn="l"/>
                  <a:tab pos="5486399" algn="l"/>
                  <a:tab pos="6400799" algn="l"/>
                  <a:tab pos="7315200" algn="l"/>
                  <a:tab pos="8229599" algn="l"/>
                  <a:tab pos="9143999" algn="l"/>
                  <a:tab pos="10058399" algn="l"/>
                </a:tabLst>
              </a:pPr>
              <a:endPara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endParaRPr>
            </a:p>
          </p:txBody>
        </p:sp>
      </p:grp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291600" y="86040"/>
            <a:ext cx="8520120" cy="579239"/>
          </a:xfrm>
        </p:spPr>
        <p:txBody>
          <a:bodyPr wrap="square" lIns="91440" tIns="45720" rIns="91440" bIns="45720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de-DE" sz="3200"/>
              <a:t>The mechanical model</a:t>
            </a: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282240" y="977399"/>
            <a:ext cx="3002040" cy="4793040"/>
          </a:xfrm>
        </p:spPr>
        <p:txBody>
          <a:bodyPr wrap="square" lIns="91440" tIns="45720" rIns="91440" bIns="45720" anchor="t" anchorCtr="0"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8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9pPr>
          </a:lstStyle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  <a:latin typeface="Arial" pitchFamily="34"/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r>
              <a:rPr lang="de-DE" sz="1800">
                <a:solidFill>
                  <a:srgbClr val="000000"/>
                </a:solidFill>
                <a:latin typeface="Arial" pitchFamily="34"/>
              </a:rPr>
              <a:t>Detector components </a:t>
            </a:r>
            <a:br>
              <a:rPr lang="de-DE" sz="1800">
                <a:solidFill>
                  <a:srgbClr val="000000"/>
                </a:solidFill>
                <a:latin typeface="Arial" pitchFamily="34"/>
              </a:rPr>
            </a:br>
            <a:r>
              <a:rPr lang="de-DE" sz="1800">
                <a:solidFill>
                  <a:srgbClr val="000000"/>
                </a:solidFill>
                <a:latin typeface="Arial" pitchFamily="34"/>
              </a:rPr>
              <a:t>inside the magnet</a:t>
            </a: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  <a:latin typeface="Arial" pitchFamily="34"/>
            </a:endParaRPr>
          </a:p>
          <a:p>
            <a:pPr lvl="1">
              <a:buClr>
                <a:srgbClr val="808080"/>
              </a:buClr>
              <a:buSzPct val="100000"/>
              <a:buFont typeface="Wingdings" pitchFamily="2"/>
              <a:buChar char=""/>
            </a:pPr>
            <a:r>
              <a:rPr lang="de-DE">
                <a:solidFill>
                  <a:srgbClr val="000000"/>
                </a:solidFill>
                <a:latin typeface="Arial" pitchFamily="34"/>
              </a:rPr>
              <a:t>VTX</a:t>
            </a:r>
          </a:p>
          <a:p>
            <a:pPr lvl="1">
              <a:buClr>
                <a:srgbClr val="808080"/>
              </a:buClr>
              <a:buSzPct val="100000"/>
              <a:buFont typeface="Wingdings" pitchFamily="2"/>
              <a:buChar char=""/>
            </a:pPr>
            <a:r>
              <a:rPr lang="de-DE">
                <a:solidFill>
                  <a:srgbClr val="000000"/>
                </a:solidFill>
                <a:latin typeface="Arial" pitchFamily="34"/>
              </a:rPr>
              <a:t>Silicon</a:t>
            </a:r>
          </a:p>
          <a:p>
            <a:pPr lvl="1">
              <a:buClr>
                <a:srgbClr val="808080"/>
              </a:buClr>
              <a:buSzPct val="100000"/>
              <a:buFont typeface="Wingdings" pitchFamily="2"/>
              <a:buChar char=""/>
            </a:pPr>
            <a:r>
              <a:rPr lang="de-DE">
                <a:solidFill>
                  <a:srgbClr val="000000"/>
                </a:solidFill>
                <a:latin typeface="Arial" pitchFamily="34"/>
              </a:rPr>
              <a:t>TPC</a:t>
            </a:r>
          </a:p>
          <a:p>
            <a:pPr lvl="1">
              <a:buClr>
                <a:srgbClr val="808080"/>
              </a:buClr>
              <a:buSzPct val="100000"/>
              <a:buFont typeface="Wingdings" pitchFamily="2"/>
              <a:buChar char=""/>
            </a:pPr>
            <a:r>
              <a:rPr lang="de-DE">
                <a:solidFill>
                  <a:srgbClr val="000000"/>
                </a:solidFill>
                <a:latin typeface="Arial" pitchFamily="34"/>
              </a:rPr>
              <a:t>Calorimeters</a:t>
            </a: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  <a:latin typeface="Arial" pitchFamily="34"/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  <a:latin typeface="Arial" pitchFamily="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5154532"/>
            <a:ext cx="38441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model: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TPC supported from Coil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Inner detectors supported from TPC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062B0A1-57A1-4CA5-BB38-B6BEFC056B25}" type="datetime1">
              <a:rPr lang="en-US" smtClean="0"/>
              <a:t>6/6/2012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91600" y="103320"/>
            <a:ext cx="8520120" cy="544679"/>
          </a:xfrm>
        </p:spPr>
        <p:txBody>
          <a:bodyPr wrap="square" lIns="91440" tIns="45720" rIns="91440" bIns="45720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de-DE" sz="2800"/>
              <a:t>Design studies: mechanical properties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82240" y="4148279"/>
            <a:ext cx="3002040" cy="2289239"/>
          </a:xfrm>
        </p:spPr>
        <p:txBody>
          <a:bodyPr wrap="square" lIns="91440" tIns="45720" rIns="91440" bIns="45720" anchor="t" anchorCtr="0"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8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9pPr>
          </a:lstStyle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44480" y="727200"/>
            <a:ext cx="4397399" cy="3524399"/>
            <a:chOff x="744480" y="727200"/>
            <a:chExt cx="4397399" cy="352439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744480" y="727200"/>
              <a:ext cx="4397399" cy="35240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744480" y="727200"/>
              <a:ext cx="4397399" cy="3524399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1999" algn="l"/>
                  <a:tab pos="5486399" algn="l"/>
                  <a:tab pos="6400799" algn="l"/>
                  <a:tab pos="7315200" algn="l"/>
                  <a:tab pos="8229599" algn="l"/>
                  <a:tab pos="9143999" algn="l"/>
                  <a:tab pos="10058399" algn="l"/>
                </a:tabLst>
              </a:pPr>
              <a:endPara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endParaRPr>
            </a:p>
          </p:txBody>
        </p:sp>
      </p:grpSp>
      <p:sp>
        <p:nvSpPr>
          <p:cNvPr id="7" name="Text Box 5"/>
          <p:cNvSpPr/>
          <p:nvPr/>
        </p:nvSpPr>
        <p:spPr>
          <a:xfrm>
            <a:off x="6966000" y="2241719"/>
            <a:ext cx="1365119" cy="336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en-US" sz="16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8" name="Text Box 6"/>
          <p:cNvSpPr/>
          <p:nvPr/>
        </p:nvSpPr>
        <p:spPr>
          <a:xfrm>
            <a:off x="228600" y="1631880"/>
            <a:ext cx="1704960" cy="45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de-DE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Light weight Endplate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de-DE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by D.Peterson</a:t>
            </a:r>
          </a:p>
        </p:txBody>
      </p:sp>
      <p:sp>
        <p:nvSpPr>
          <p:cNvPr id="9" name="Text Box 9"/>
          <p:cNvSpPr/>
          <p:nvPr/>
        </p:nvSpPr>
        <p:spPr>
          <a:xfrm>
            <a:off x="1119239" y="6227639"/>
            <a:ext cx="1701719" cy="337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de-DE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PRC report 2010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398839" y="2324160"/>
            <a:ext cx="4597559" cy="3673800"/>
            <a:chOff x="4398839" y="2324160"/>
            <a:chExt cx="4597559" cy="3673800"/>
          </a:xfrm>
        </p:grpSpPr>
        <p:pic>
          <p:nvPicPr>
            <p:cNvPr id="11" name="Picture 4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4398839" y="2324160"/>
              <a:ext cx="4597559" cy="36734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398839" y="2324160"/>
              <a:ext cx="4597559" cy="36738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1999" algn="l"/>
                  <a:tab pos="5486399" algn="l"/>
                  <a:tab pos="6400799" algn="l"/>
                  <a:tab pos="7315200" algn="l"/>
                  <a:tab pos="8229599" algn="l"/>
                  <a:tab pos="9143999" algn="l"/>
                  <a:tab pos="10058399" algn="l"/>
                </a:tabLst>
              </a:pPr>
              <a:endPara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endParaRPr>
            </a:p>
          </p:txBody>
        </p:sp>
      </p:grpSp>
      <p:sp>
        <p:nvSpPr>
          <p:cNvPr id="13" name="Text Box 13"/>
          <p:cNvSpPr/>
          <p:nvPr/>
        </p:nvSpPr>
        <p:spPr>
          <a:xfrm>
            <a:off x="1116359" y="4513319"/>
            <a:ext cx="3256189" cy="157184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de-DE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FEM </a:t>
            </a:r>
            <a:r>
              <a:rPr lang="de-DE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Calculations</a:t>
            </a:r>
            <a:r>
              <a:rPr lang="de-DE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</a:t>
            </a:r>
            <a:r>
              <a:rPr lang="de-DE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by</a:t>
            </a:r>
            <a:r>
              <a:rPr lang="de-DE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CEA </a:t>
            </a:r>
            <a:r>
              <a:rPr lang="de-DE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Saclay</a:t>
            </a:r>
            <a:r>
              <a:rPr lang="de-DE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fr-FR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Deflection</a:t>
            </a:r>
            <a:r>
              <a:rPr lang="fr-FR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</a:t>
            </a:r>
            <a:r>
              <a:rPr lang="fr-FR" sz="16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O</a:t>
            </a:r>
            <a:r>
              <a:rPr lang="fr-FR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(150 µm) @ 3 </a:t>
            </a:r>
            <a:r>
              <a:rPr lang="fr-FR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mbar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fr-FR" sz="1600" dirty="0"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fr-FR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We</a:t>
            </a:r>
            <a:r>
              <a:rPr lang="fr-FR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</a:t>
            </a:r>
            <a:r>
              <a:rPr lang="fr-FR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still</a:t>
            </a:r>
            <a:r>
              <a:rPr lang="fr-FR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do not have a </a:t>
            </a:r>
            <a:r>
              <a:rPr lang="fr-FR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very</a:t>
            </a:r>
            <a:r>
              <a:rPr lang="fr-FR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good </a:t>
            </a:r>
            <a:br>
              <a:rPr lang="fr-FR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r>
              <a:rPr lang="fr-FR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understanding</a:t>
            </a:r>
            <a:r>
              <a:rPr lang="fr-FR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of the </a:t>
            </a:r>
            <a:r>
              <a:rPr lang="fr-FR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beviour</a:t>
            </a:r>
            <a:r>
              <a:rPr lang="fr-FR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of </a:t>
            </a:r>
            <a:r>
              <a:rPr lang="fr-FR" sz="1600" dirty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/>
            </a:r>
            <a:br>
              <a:rPr lang="fr-FR" sz="1600" dirty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r>
              <a:rPr lang="fr-FR" sz="1600" dirty="0" smtClean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the system.</a:t>
            </a:r>
            <a:endParaRPr lang="fr-FR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Overview of the 3D Placeholder model TPC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189A7FD-F752-44C4-A2EA-16112D466F80}" type="datetime1">
              <a:rPr lang="en-US" smtClean="0"/>
              <a:t>6/6/2012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95280" y="844559"/>
            <a:ext cx="5595839" cy="5029560"/>
            <a:chOff x="395280" y="844559"/>
            <a:chExt cx="5595839" cy="5029560"/>
          </a:xfrm>
        </p:grpSpPr>
        <p:pic>
          <p:nvPicPr>
            <p:cNvPr id="3" name="Picture 2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95280" y="844559"/>
              <a:ext cx="5595839" cy="5029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395280" y="844559"/>
              <a:ext cx="5595839" cy="50295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1999" algn="l"/>
                  <a:tab pos="5486399" algn="l"/>
                  <a:tab pos="6400799" algn="l"/>
                  <a:tab pos="7315200" algn="l"/>
                  <a:tab pos="8229599" algn="l"/>
                  <a:tab pos="9143999" algn="l"/>
                  <a:tab pos="10058399" algn="l"/>
                </a:tabLst>
              </a:pPr>
              <a:endPara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endParaRPr>
            </a:p>
          </p:txBody>
        </p:sp>
      </p:grp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291600" y="86040"/>
            <a:ext cx="8520120" cy="579239"/>
          </a:xfrm>
        </p:spPr>
        <p:txBody>
          <a:bodyPr wrap="square" lIns="91440" tIns="45720" rIns="91440" bIns="45720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de-DE" sz="3200"/>
              <a:t>Details of TPC design</a:t>
            </a: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282240" y="4148279"/>
            <a:ext cx="3002040" cy="2289239"/>
          </a:xfrm>
        </p:spPr>
        <p:txBody>
          <a:bodyPr wrap="square" lIns="91440" tIns="45720" rIns="91440" bIns="45720" anchor="t" anchorCtr="0"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8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9pPr>
          </a:lstStyle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</p:txBody>
      </p:sp>
      <p:sp>
        <p:nvSpPr>
          <p:cNvPr id="7" name="Text Box 20"/>
          <p:cNvSpPr/>
          <p:nvPr/>
        </p:nvSpPr>
        <p:spPr>
          <a:xfrm>
            <a:off x="5553000" y="1255679"/>
            <a:ext cx="3309839" cy="2711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98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800"/>
            </a:pPr>
            <a:r>
              <a: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Infrastructure ( Cables, Gaslines,  Cooling, Alignment ) C.Clerc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98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800"/>
            </a:pPr>
            <a:endParaRPr lang="de-DE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98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800"/>
            </a:pPr>
            <a:r>
              <a: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Boudaries for a design have been</a:t>
            </a:r>
            <a:br>
              <a: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r>
              <a: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defined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98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800"/>
            </a:pPr>
            <a:endParaRPr lang="de-DE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8" name="Line 23"/>
          <p:cNvSpPr/>
          <p:nvPr/>
        </p:nvSpPr>
        <p:spPr>
          <a:xfrm>
            <a:off x="1397159" y="6073919"/>
            <a:ext cx="3914641" cy="0"/>
          </a:xfrm>
          <a:prstGeom prst="line">
            <a:avLst/>
          </a:prstGeom>
          <a:noFill/>
          <a:ln w="12600">
            <a:solidFill>
              <a:srgbClr val="000000"/>
            </a:solidFill>
            <a:custDash>
              <a:ds d="100000" sp="100000"/>
              <a:ds d="805714" sp="100000"/>
            </a:custDash>
            <a:miter/>
          </a:ln>
        </p:spPr>
        <p:txBody>
          <a:bodyPr vert="horz" wrap="square" lIns="90000" tIns="46800" rIns="90000" bIns="46800" anchor="t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en-US" sz="16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9" name="Line 24"/>
          <p:cNvSpPr/>
          <p:nvPr/>
        </p:nvSpPr>
        <p:spPr>
          <a:xfrm>
            <a:off x="1768319" y="5105520"/>
            <a:ext cx="0" cy="1181159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en-US" sz="16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0" name="Line 25"/>
          <p:cNvSpPr/>
          <p:nvPr/>
        </p:nvSpPr>
        <p:spPr>
          <a:xfrm>
            <a:off x="4830840" y="5121359"/>
            <a:ext cx="0" cy="114300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en-US" sz="16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Material distribution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B67EB70-5DE3-4FDE-BE40-20AD00E795E9}" type="datetime1">
              <a:rPr lang="en-US" smtClean="0"/>
              <a:t>6/6/2012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900" y="1981200"/>
            <a:ext cx="5737549" cy="38869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186017"/>
            <a:ext cx="24148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40%X0 spike in the </a:t>
            </a:r>
            <a:br>
              <a:rPr lang="en-US" dirty="0" smtClean="0"/>
            </a:br>
            <a:r>
              <a:rPr lang="en-US" dirty="0" smtClean="0"/>
              <a:t>middle of the detector: </a:t>
            </a:r>
          </a:p>
          <a:p>
            <a:endParaRPr lang="en-US" dirty="0"/>
          </a:p>
          <a:p>
            <a:r>
              <a:rPr lang="en-US" dirty="0" smtClean="0"/>
              <a:t>Caused by the cathode </a:t>
            </a:r>
            <a:br>
              <a:rPr lang="en-US" dirty="0" smtClean="0"/>
            </a:br>
            <a:r>
              <a:rPr lang="en-US" dirty="0" smtClean="0"/>
              <a:t>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67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Support Rings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28966-0EAE-45EB-B064-D8411BAC63B6}" type="datetime1">
              <a:rPr lang="en-US" smtClean="0"/>
              <a:t>6/6/2012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4648200" y="-270342"/>
            <a:ext cx="7848600" cy="4032241"/>
            <a:chOff x="395280" y="844559"/>
            <a:chExt cx="5595839" cy="2514600"/>
          </a:xfrm>
        </p:grpSpPr>
        <p:pic>
          <p:nvPicPr>
            <p:cNvPr id="5" name="Picture 22"/>
            <p:cNvPicPr>
              <a:picLocks noChangeAspect="1"/>
            </p:cNvPicPr>
            <p:nvPr/>
          </p:nvPicPr>
          <p:blipFill rotWithShape="1">
            <a:blip r:embed="rId2">
              <a:lum/>
              <a:alphaModFix/>
            </a:blip>
            <a:srcRect t="21648" r="57714" b="50000"/>
            <a:stretch/>
          </p:blipFill>
          <p:spPr>
            <a:xfrm>
              <a:off x="395280" y="1933303"/>
              <a:ext cx="2366241" cy="14258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95280" y="844559"/>
              <a:ext cx="5595839" cy="340735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1999" algn="l"/>
                  <a:tab pos="5486399" algn="l"/>
                  <a:tab pos="6400799" algn="l"/>
                  <a:tab pos="7315200" algn="l"/>
                  <a:tab pos="8229599" algn="l"/>
                  <a:tab pos="9143999" algn="l"/>
                  <a:tab pos="10058399" algn="l"/>
                </a:tabLst>
              </a:pPr>
              <a:endPara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62000" y="2286000"/>
            <a:ext cx="39261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model: </a:t>
            </a:r>
          </a:p>
          <a:p>
            <a:r>
              <a:rPr lang="en-US" dirty="0" smtClean="0"/>
              <a:t>Massive Carbon-fiber support ring</a:t>
            </a:r>
          </a:p>
          <a:p>
            <a:endParaRPr lang="en-US" dirty="0"/>
          </a:p>
          <a:p>
            <a:r>
              <a:rPr lang="en-US" dirty="0" smtClean="0"/>
              <a:t>Proposed alternative model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Support ring from composite materials: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0" y="5041526"/>
            <a:ext cx="878139" cy="533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82920" y="5041526"/>
            <a:ext cx="858169" cy="533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88139" y="5041526"/>
            <a:ext cx="194781" cy="1587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05400" y="6019800"/>
            <a:ext cx="132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 foil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72200" y="5308226"/>
            <a:ext cx="2368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Support rings </a:t>
            </a:r>
            <a:br>
              <a:rPr lang="en-US" dirty="0" smtClean="0"/>
            </a:br>
            <a:r>
              <a:rPr lang="en-US" dirty="0" smtClean="0"/>
              <a:t>carbon – foam - carbon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882920" y="5041526"/>
            <a:ext cx="858169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76800" y="5516881"/>
            <a:ext cx="858169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810000" y="5516881"/>
            <a:ext cx="858169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810000" y="5029200"/>
            <a:ext cx="858169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49189" y="4431063"/>
            <a:ext cx="29608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1mm Carbon (0.35%)</a:t>
            </a:r>
          </a:p>
          <a:p>
            <a:r>
              <a:rPr lang="en-US" dirty="0" smtClean="0"/>
              <a:t>28mm Carbon Foam (0.5%)</a:t>
            </a:r>
          </a:p>
          <a:p>
            <a:r>
              <a:rPr lang="en-US" dirty="0" smtClean="0"/>
              <a:t>1 mm Carbon (0.35%)</a:t>
            </a:r>
          </a:p>
          <a:p>
            <a:endParaRPr lang="en-US" dirty="0"/>
          </a:p>
          <a:p>
            <a:r>
              <a:rPr lang="en-US" dirty="0" smtClean="0"/>
              <a:t>About 2% X0 (instead of 40%)</a:t>
            </a:r>
            <a:br>
              <a:rPr lang="en-US" dirty="0" smtClean="0"/>
            </a:br>
            <a:r>
              <a:rPr lang="en-US" dirty="0" smtClean="0"/>
              <a:t>for two rings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490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athode design and supp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26CF12C-A93D-49B9-B4DC-C706A6E57082}" type="datetime1">
              <a:rPr lang="en-US" smtClean="0"/>
              <a:t>6/6/2012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91600" y="86040"/>
            <a:ext cx="8520120" cy="579239"/>
          </a:xfrm>
        </p:spPr>
        <p:txBody>
          <a:bodyPr wrap="square" lIns="91440" tIns="45720" rIns="91440" bIns="45720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de-DE" sz="3200"/>
              <a:t>Cathode design and support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11159" y="996840"/>
            <a:ext cx="2654280" cy="4793040"/>
            <a:chOff x="911159" y="996840"/>
            <a:chExt cx="2654280" cy="4793040"/>
          </a:xfrm>
        </p:grpSpPr>
        <p:pic>
          <p:nvPicPr>
            <p:cNvPr id="4" name="Picture 7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t="43667"/>
            <a:stretch>
              <a:fillRect/>
            </a:stretch>
          </p:blipFill>
          <p:spPr>
            <a:xfrm>
              <a:off x="911159" y="2807280"/>
              <a:ext cx="2654280" cy="29822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911159" y="996840"/>
              <a:ext cx="2654280" cy="47930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1999" algn="l"/>
                  <a:tab pos="5486399" algn="l"/>
                  <a:tab pos="6400799" algn="l"/>
                  <a:tab pos="7315200" algn="l"/>
                  <a:tab pos="8229599" algn="l"/>
                  <a:tab pos="9143999" algn="l"/>
                  <a:tab pos="10058399" algn="l"/>
                </a:tabLst>
              </a:pPr>
              <a:endPara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endParaRPr>
            </a:p>
          </p:txBody>
        </p:sp>
      </p:grpSp>
      <p:sp>
        <p:nvSpPr>
          <p:cNvPr id="6" name="Text Box 13"/>
          <p:cNvSpPr/>
          <p:nvPr/>
        </p:nvSpPr>
        <p:spPr>
          <a:xfrm>
            <a:off x="574199" y="5987880"/>
            <a:ext cx="1183680" cy="337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de-DE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STAR TPC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320" y="1219320"/>
            <a:ext cx="3166199" cy="106379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Typical cathode design: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en-US" sz="16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Tensioned foil (mylar, CFC, …)</a:t>
            </a:r>
            <a:b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supported by inner and outer ring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7480" y="1447919"/>
            <a:ext cx="3119760" cy="42766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Design goals and problems: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72"/>
              <a:buBlip>
                <a:blip r:embed="rId4"/>
              </a:buBlip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Light weight, thin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72"/>
              <a:buBlip>
                <a:blip r:embed="rId4"/>
              </a:buBlip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72"/>
              <a:buBlip>
                <a:blip r:embed="rId4"/>
              </a:buBlip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Mechanically stable and robust</a:t>
            </a:r>
            <a:b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	(inaccessible)</a:t>
            </a:r>
            <a:b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72"/>
              <a:buBlip>
                <a:blip r:embed="rId4"/>
              </a:buBlip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Supply of HV non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trivial</a:t>
            </a:r>
            <a:b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endParaRPr lang="en-US" sz="16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72"/>
              <a:buBlip>
                <a:blip r:embed="rId4"/>
              </a:buBlip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Studies in laboratory support </a:t>
            </a:r>
            <a:br>
              <a:rPr lang="en-US" sz="1600" dirty="0" smtClean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r>
              <a:rPr lang="en-US" sz="1600" dirty="0" smtClean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this design: load is about 2kg/10cm outer radius</a:t>
            </a:r>
            <a:br>
              <a:rPr lang="en-US" sz="1600" dirty="0" smtClean="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endParaRPr lang="en-US" sz="1600" dirty="0" smtClean="0"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72"/>
              <a:buBlip>
                <a:blip r:embed="rId4"/>
              </a:buBlip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HV supply through special </a:t>
            </a:r>
            <a:b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HV cable,</a:t>
            </a:r>
            <a:r>
              <a:rPr lang="en-US" sz="16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OF about 14mm for </a:t>
            </a:r>
            <a:br>
              <a:rPr lang="en-US" sz="16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</a:br>
            <a:r>
              <a:rPr lang="en-US" sz="16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100 kV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Field Cage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1AE9147-CD2A-42C8-9B8E-C6656B57C7CF}" type="datetime1">
              <a:rPr lang="en-US" smtClean="0"/>
              <a:t>6/6/2012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91600" y="86040"/>
            <a:ext cx="8520120" cy="579239"/>
          </a:xfrm>
        </p:spPr>
        <p:txBody>
          <a:bodyPr wrap="square" lIns="91440" tIns="45720" rIns="91440" bIns="45720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de-DE" sz="3200"/>
              <a:t>Field Cage Design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82600" y="977399"/>
            <a:ext cx="4183199" cy="4793040"/>
          </a:xfrm>
        </p:spPr>
        <p:txBody>
          <a:bodyPr wrap="square" lIns="91440" tIns="45720" rIns="91440" bIns="45720" anchor="t" anchorCtr="0"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8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Comic Sans MS" pitchFamily="34"/>
                <a:ea typeface="Arial Unicode MS" pitchFamily="2"/>
                <a:cs typeface="Tahoma" pitchFamily="2"/>
              </a:defRPr>
            </a:lvl9pPr>
          </a:lstStyle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  <a:p>
            <a:pPr marL="264960" lvl="0" indent="-264960" hangingPunct="1">
              <a:spcAft>
                <a:spcPts val="1123"/>
              </a:spcAft>
              <a:buNone/>
            </a:pPr>
            <a:endParaRPr lang="de-DE" sz="1800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60439" y="2035079"/>
            <a:ext cx="6539040" cy="3518279"/>
            <a:chOff x="1360439" y="2035079"/>
            <a:chExt cx="6539040" cy="3518279"/>
          </a:xfrm>
        </p:grpSpPr>
        <p:pic>
          <p:nvPicPr>
            <p:cNvPr id="5" name="Picture 11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1360439" y="2035079"/>
              <a:ext cx="6539040" cy="3517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360439" y="2035079"/>
              <a:ext cx="6539040" cy="3518279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1999" algn="l"/>
                  <a:tab pos="5486399" algn="l"/>
                  <a:tab pos="6400799" algn="l"/>
                  <a:tab pos="7315200" algn="l"/>
                  <a:tab pos="8229599" algn="l"/>
                  <a:tab pos="9143999" algn="l"/>
                  <a:tab pos="10058399" algn="l"/>
                </a:tabLst>
              </a:pPr>
              <a:endPara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endParaRPr>
            </a:p>
          </p:txBody>
        </p:sp>
      </p:grpSp>
      <p:sp>
        <p:nvSpPr>
          <p:cNvPr id="7" name="Text Box 13"/>
          <p:cNvSpPr/>
          <p:nvPr/>
        </p:nvSpPr>
        <p:spPr>
          <a:xfrm>
            <a:off x="528839" y="1176480"/>
            <a:ext cx="6055919" cy="6425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800"/>
            </a:pPr>
            <a:r>
              <a: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Wallstructure Large Prototype TPC: HV stable up to 30 kV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  <a:defRPr sz="1800"/>
            </a:pPr>
            <a:r>
              <a: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rPr>
              <a:t> </a:t>
            </a:r>
            <a:r>
              <a: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" pitchFamily="2"/>
                <a:cs typeface="Arial" pitchFamily="2"/>
              </a:rPr>
              <a:t>→ extrapolate to ILD-TPC (</a:t>
            </a:r>
            <a:r>
              <a:rPr lang="de-DE" sz="1800" b="0" i="1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" pitchFamily="2"/>
                <a:cs typeface="Arial" pitchFamily="2"/>
              </a:rPr>
              <a:t>O</a:t>
            </a:r>
            <a:r>
              <a: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rial" pitchFamily="2"/>
                <a:cs typeface="Arial" pitchFamily="2"/>
              </a:rPr>
              <a:t>(100 kV))</a:t>
            </a:r>
          </a:p>
        </p:txBody>
      </p:sp>
      <p:sp>
        <p:nvSpPr>
          <p:cNvPr id="8" name="Line 14"/>
          <p:cNvSpPr/>
          <p:nvPr/>
        </p:nvSpPr>
        <p:spPr>
          <a:xfrm>
            <a:off x="1930319" y="3645000"/>
            <a:ext cx="0" cy="368279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1999" algn="l"/>
                <a:tab pos="5486399" algn="l"/>
                <a:tab pos="6400799" algn="l"/>
                <a:tab pos="7315200" algn="l"/>
                <a:tab pos="8229599" algn="l"/>
                <a:tab pos="9143999" algn="l"/>
                <a:tab pos="10058399" algn="l"/>
              </a:tabLst>
            </a:pPr>
            <a:endParaRPr lang="en-US" sz="16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5791200"/>
            <a:ext cx="5466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Estimate: Outer field cage 60mm, inner field cage 30mm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si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On-screen Show (4:3)</PresentationFormat>
  <Paragraphs>75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new_simple</vt:lpstr>
      <vt:lpstr>   Mechanical studies for a TPC at the ILC </vt:lpstr>
      <vt:lpstr>The mechanical model</vt:lpstr>
      <vt:lpstr>Design studies: mechanical properties</vt:lpstr>
      <vt:lpstr>Details of TPC design</vt:lpstr>
      <vt:lpstr>Material distribution</vt:lpstr>
      <vt:lpstr>Support Rings</vt:lpstr>
      <vt:lpstr>Cathode design and support</vt:lpstr>
      <vt:lpstr>Field Cage Design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sommera</dc:creator>
  <cp:lastModifiedBy>Behnke, Ties</cp:lastModifiedBy>
  <cp:revision>297</cp:revision>
  <dcterms:created xsi:type="dcterms:W3CDTF">2008-04-14T13:45:38Z</dcterms:created>
  <dcterms:modified xsi:type="dcterms:W3CDTF">2012-06-06T16:05:59Z</dcterms:modified>
</cp:coreProperties>
</file>