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72" r:id="rId4"/>
    <p:sldId id="275" r:id="rId5"/>
    <p:sldId id="276" r:id="rId6"/>
    <p:sldId id="270" r:id="rId7"/>
    <p:sldId id="271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23" autoAdjust="0"/>
  </p:normalViewPr>
  <p:slideViewPr>
    <p:cSldViewPr snapToGrid="0" snapToObjects="1">
      <p:cViewPr>
        <p:scale>
          <a:sx n="46" d="100"/>
          <a:sy n="46" d="100"/>
        </p:scale>
        <p:origin x="-121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213CB-A45D-4A36-8647-D4D451015666}" type="datetimeFigureOut">
              <a:rPr lang="en-US" smtClean="0"/>
              <a:t>2012-06-19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B67731-1CE3-4F88-9221-AC6D7E29F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18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67731-1CE3-4F88-9221-AC6D7E29F8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7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90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356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034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706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80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86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9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54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85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9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2012-06-18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3083CFB-0213-43B0-882B-2363431DBD1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2012-06-19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6B3CE66-4B81-493F-A1FC-1FFAD3BCE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03578" y="3886200"/>
            <a:ext cx="7162800" cy="1752600"/>
          </a:xfrm>
        </p:spPr>
        <p:txBody>
          <a:bodyPr/>
          <a:lstStyle/>
          <a:p>
            <a:r>
              <a:rPr lang="en-GB" dirty="0" smtClean="0"/>
              <a:t>AD &amp; I</a:t>
            </a:r>
          </a:p>
          <a:p>
            <a:r>
              <a:rPr lang="en-GB" dirty="0" smtClean="0"/>
              <a:t> 20 June, 2012</a:t>
            </a:r>
          </a:p>
          <a:p>
            <a:r>
              <a:rPr lang="en-GB" dirty="0" smtClean="0"/>
              <a:t>Marc Ross – for Emil </a:t>
            </a:r>
            <a:r>
              <a:rPr lang="en-GB" dirty="0" err="1" smtClean="0"/>
              <a:t>Huedem</a:t>
            </a:r>
            <a:r>
              <a:rPr lang="en-GB" dirty="0" smtClean="0"/>
              <a:t> (Fermilab)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Electrical Power Load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6785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"/>
          <a:stretch/>
        </p:blipFill>
        <p:spPr bwMode="auto">
          <a:xfrm>
            <a:off x="3890703" y="1641749"/>
            <a:ext cx="4374776" cy="3303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" y="1649506"/>
            <a:ext cx="3183388" cy="329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73512" y="2599766"/>
            <a:ext cx="112955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e-</a:t>
            </a:r>
          </a:p>
          <a:p>
            <a:r>
              <a:rPr lang="en-US" sz="1600" dirty="0" smtClean="0"/>
              <a:t>e+</a:t>
            </a:r>
          </a:p>
          <a:p>
            <a:r>
              <a:rPr lang="en-US" sz="1600" dirty="0" smtClean="0"/>
              <a:t>DR</a:t>
            </a:r>
          </a:p>
          <a:p>
            <a:r>
              <a:rPr lang="en-US" sz="1600" dirty="0" smtClean="0"/>
              <a:t>RTML</a:t>
            </a:r>
          </a:p>
          <a:p>
            <a:r>
              <a:rPr lang="en-US" sz="1600" dirty="0" smtClean="0"/>
              <a:t>Linac</a:t>
            </a:r>
          </a:p>
          <a:p>
            <a:r>
              <a:rPr lang="en-US" sz="1600" dirty="0" smtClean="0"/>
              <a:t>BDS</a:t>
            </a:r>
          </a:p>
          <a:p>
            <a:r>
              <a:rPr lang="en-US" sz="1600" dirty="0" smtClean="0"/>
              <a:t>Dump</a:t>
            </a:r>
          </a:p>
          <a:p>
            <a:r>
              <a:rPr lang="en-US" sz="1600" dirty="0" smtClean="0"/>
              <a:t>IR</a:t>
            </a:r>
          </a:p>
          <a:p>
            <a:r>
              <a:rPr lang="en-US" sz="1600" dirty="0" smtClean="0"/>
              <a:t>Total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824716" y="1177969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Thermal Load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74024" y="117796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Electrical Load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KCS Load Tables – 13.06.2012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027" y="5360894"/>
            <a:ext cx="7973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</a:rPr>
              <a:t>‘Peak Operating Load’ per system</a:t>
            </a:r>
          </a:p>
          <a:p>
            <a:endParaRPr lang="en-US" dirty="0" smtClean="0"/>
          </a:p>
          <a:p>
            <a:r>
              <a:rPr lang="en-US" dirty="0" smtClean="0"/>
              <a:t>System – by – System ‘worst case’ to be used to estimate equipment ratings</a:t>
            </a:r>
          </a:p>
        </p:txBody>
      </p:sp>
    </p:spTree>
    <p:extLst>
      <p:ext uri="{BB962C8B-B14F-4D97-AF65-F5344CB8AC3E}">
        <p14:creationId xmlns:p14="http://schemas.microsoft.com/office/powerpoint/2010/main" val="4267037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912" y="1182469"/>
            <a:ext cx="8354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dirty="0" smtClean="0">
                <a:solidFill>
                  <a:prstClr val="black"/>
                </a:solidFill>
              </a:rPr>
              <a:t>For </a:t>
            </a:r>
            <a:r>
              <a:rPr lang="en-US" sz="2000" b="1" dirty="0" smtClean="0">
                <a:solidFill>
                  <a:prstClr val="black"/>
                </a:solidFill>
              </a:rPr>
              <a:t>both main </a:t>
            </a:r>
            <a:r>
              <a:rPr lang="en-US" sz="2000" b="1" dirty="0" err="1" smtClean="0">
                <a:solidFill>
                  <a:prstClr val="black"/>
                </a:solidFill>
              </a:rPr>
              <a:t>linacs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defTabSz="914400"/>
            <a:endParaRPr lang="en-US" dirty="0" smtClean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Average </a:t>
            </a:r>
            <a:r>
              <a:rPr lang="en-US" b="1" dirty="0" err="1" smtClean="0">
                <a:solidFill>
                  <a:srgbClr val="000000"/>
                </a:solidFill>
              </a:rPr>
              <a:t>rf</a:t>
            </a:r>
            <a:r>
              <a:rPr lang="en-US" b="1" dirty="0" smtClean="0">
                <a:solidFill>
                  <a:srgbClr val="000000"/>
                </a:solidFill>
              </a:rPr>
              <a:t> power</a:t>
            </a:r>
            <a:r>
              <a:rPr lang="en-US" dirty="0" smtClean="0">
                <a:solidFill>
                  <a:prstClr val="black"/>
                </a:solidFill>
              </a:rPr>
              <a:t>:  413 klystrons × 10 MW × 1.652 ms × 5Hz = </a:t>
            </a:r>
            <a:r>
              <a:rPr lang="en-US" dirty="0" smtClean="0">
                <a:solidFill>
                  <a:srgbClr val="0000FF"/>
                </a:solidFill>
              </a:rPr>
              <a:t>34.11 MW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Average </a:t>
            </a:r>
            <a:r>
              <a:rPr lang="en-US" b="1" dirty="0" smtClean="0">
                <a:solidFill>
                  <a:prstClr val="black"/>
                </a:solidFill>
              </a:rPr>
              <a:t>beam power</a:t>
            </a:r>
            <a:r>
              <a:rPr lang="en-US" dirty="0" smtClean="0">
                <a:solidFill>
                  <a:prstClr val="black"/>
                </a:solidFill>
              </a:rPr>
              <a:t>: 2 × 5.785 mA × 235 GV × 726.6 </a:t>
            </a:r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prstClr val="black"/>
                </a:solidFill>
              </a:rPr>
              <a:t>s × 5Hz = </a:t>
            </a:r>
            <a:r>
              <a:rPr lang="en-US" u="sng" dirty="0" smtClean="0">
                <a:solidFill>
                  <a:srgbClr val="0000FF"/>
                </a:solidFill>
              </a:rPr>
              <a:t>9.878 MW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(28.96%)</a:t>
            </a: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>
                <a:solidFill>
                  <a:prstClr val="black"/>
                </a:solidFill>
              </a:rPr>
              <a:t>w</a:t>
            </a:r>
            <a:r>
              <a:rPr lang="en-US" dirty="0" smtClean="0">
                <a:solidFill>
                  <a:prstClr val="black"/>
                </a:solidFill>
              </a:rPr>
              <a:t>all plug–modulator pulse efficiency:  ~</a:t>
            </a:r>
            <a:r>
              <a:rPr lang="en-US" dirty="0" smtClean="0">
                <a:solidFill>
                  <a:srgbClr val="008000"/>
                </a:solidFill>
              </a:rPr>
              <a:t>90.3%</a:t>
            </a:r>
          </a:p>
          <a:p>
            <a:pPr defTabSz="914400"/>
            <a:r>
              <a:rPr lang="en-US" dirty="0">
                <a:solidFill>
                  <a:prstClr val="black"/>
                </a:solidFill>
              </a:rPr>
              <a:t>m</a:t>
            </a:r>
            <a:r>
              <a:rPr lang="en-US" dirty="0" smtClean="0">
                <a:solidFill>
                  <a:prstClr val="black"/>
                </a:solidFill>
              </a:rPr>
              <a:t>odulator pulse–HPRF efficiency:  ~</a:t>
            </a:r>
            <a:r>
              <a:rPr lang="en-US" dirty="0" smtClean="0">
                <a:solidFill>
                  <a:srgbClr val="008000"/>
                </a:solidFill>
              </a:rPr>
              <a:t>65%</a:t>
            </a:r>
            <a:r>
              <a:rPr lang="en-US" dirty="0" smtClean="0">
                <a:solidFill>
                  <a:prstClr val="black"/>
                </a:solidFill>
              </a:rPr>
              <a:t>  </a:t>
            </a:r>
            <a:r>
              <a:rPr lang="en-US" dirty="0" smtClean="0">
                <a:solidFill>
                  <a:prstClr val="black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dirty="0">
                <a:solidFill>
                  <a:prstClr val="black"/>
                </a:solidFill>
                <a:sym typeface="Wingdings"/>
              </a:rPr>
              <a:t>w</a:t>
            </a:r>
            <a:r>
              <a:rPr lang="en-US" dirty="0" smtClean="0">
                <a:solidFill>
                  <a:prstClr val="black"/>
                </a:solidFill>
              </a:rPr>
              <a:t>all </a:t>
            </a:r>
            <a:r>
              <a:rPr lang="en-US" dirty="0">
                <a:solidFill>
                  <a:prstClr val="black"/>
                </a:solidFill>
              </a:rPr>
              <a:t>plug – HPRF</a:t>
            </a:r>
            <a:r>
              <a:rPr lang="en-US" dirty="0" smtClean="0">
                <a:solidFill>
                  <a:prstClr val="black"/>
                </a:solidFill>
              </a:rPr>
              <a:t>:  </a:t>
            </a:r>
            <a:r>
              <a:rPr lang="en-US" dirty="0" smtClean="0">
                <a:solidFill>
                  <a:srgbClr val="0000FF"/>
                </a:solidFill>
              </a:rPr>
              <a:t>~58.7% </a:t>
            </a:r>
            <a:endParaRPr lang="en-US" dirty="0" smtClean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34.11 MW / 0.587 = </a:t>
            </a:r>
            <a:r>
              <a:rPr lang="en-US" u="sng" dirty="0" smtClean="0">
                <a:solidFill>
                  <a:srgbClr val="FF0000"/>
                </a:solidFill>
              </a:rPr>
              <a:t>58.11 MW AC</a:t>
            </a:r>
          </a:p>
          <a:p>
            <a:pPr defTabSz="914400"/>
            <a:r>
              <a:rPr lang="en-US" dirty="0" smtClean="0">
                <a:solidFill>
                  <a:srgbClr val="000000"/>
                </a:solidFill>
              </a:rPr>
              <a:t>58.11 MW(AC) – 9.878 MW(beam) = </a:t>
            </a:r>
            <a:r>
              <a:rPr lang="en-US" u="sng" dirty="0" smtClean="0">
                <a:solidFill>
                  <a:srgbClr val="FF0000"/>
                </a:solidFill>
              </a:rPr>
              <a:t>48.23 MW cooling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prstClr val="black"/>
              </a:solidFill>
            </a:endParaRPr>
          </a:p>
          <a:p>
            <a:pPr defTabSz="914400"/>
            <a:endParaRPr lang="en-US" u="sng" dirty="0" smtClean="0">
              <a:solidFill>
                <a:prstClr val="black"/>
              </a:solidFill>
            </a:endParaRPr>
          </a:p>
          <a:p>
            <a:pPr defTabSz="914400"/>
            <a:r>
              <a:rPr lang="en-US" u="sng" dirty="0" smtClean="0">
                <a:solidFill>
                  <a:prstClr val="black"/>
                </a:solidFill>
              </a:rPr>
              <a:t>Efficiencies: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.587	wall plug to </a:t>
            </a:r>
            <a:r>
              <a:rPr lang="en-US" dirty="0" err="1" smtClean="0">
                <a:solidFill>
                  <a:prstClr val="black"/>
                </a:solidFill>
              </a:rPr>
              <a:t>rf</a:t>
            </a:r>
            <a:endParaRPr lang="en-US" dirty="0" smtClean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.85826	klystron to shaft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.80075	shaft to cavity</a:t>
            </a:r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u="sng" dirty="0" smtClean="0">
                <a:solidFill>
                  <a:prstClr val="black"/>
                </a:solidFill>
              </a:rPr>
              <a:t>.4398</a:t>
            </a:r>
            <a:r>
              <a:rPr lang="en-US" dirty="0" smtClean="0">
                <a:solidFill>
                  <a:prstClr val="black"/>
                </a:solidFill>
              </a:rPr>
              <a:t>	cavity to beam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.1774</a:t>
            </a:r>
          </a:p>
          <a:p>
            <a:pPr defTabSz="914400"/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238944" y="76200"/>
            <a:ext cx="867645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/>
            <a:r>
              <a:rPr lang="en-US" sz="3600" dirty="0" smtClean="0">
                <a:solidFill>
                  <a:srgbClr val="800080"/>
                </a:solidFill>
              </a:rPr>
              <a:t>AC Power and Heat Loads (KCS)</a:t>
            </a:r>
          </a:p>
          <a:p>
            <a:pPr algn="ctr" defTabSz="914400"/>
            <a:r>
              <a:rPr lang="en-US" sz="2800" dirty="0" smtClean="0">
                <a:solidFill>
                  <a:srgbClr val="008000"/>
                </a:solidFill>
              </a:rPr>
              <a:t>Low Power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81800" y="32766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dirty="0" smtClean="0">
                <a:solidFill>
                  <a:srgbClr val="7030A0"/>
                </a:solidFill>
              </a:rPr>
              <a:t>17.0% efficient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2895600" y="4324267"/>
            <a:ext cx="304800" cy="4988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2895600" y="4857667"/>
            <a:ext cx="228600" cy="457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4365963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0.5038  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  49.62% lost </a:t>
            </a:r>
            <a:r>
              <a:rPr lang="en-US" i="1" dirty="0" smtClean="0">
                <a:solidFill>
                  <a:prstClr val="black"/>
                </a:solidFill>
                <a:sym typeface="Symbol"/>
              </a:rPr>
              <a:t>above ground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:   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~28.8 MW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4899363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0.3522  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  32.64% lost </a:t>
            </a:r>
            <a:r>
              <a:rPr lang="en-US" i="1" dirty="0" smtClean="0">
                <a:solidFill>
                  <a:prstClr val="black"/>
                </a:solidFill>
                <a:sym typeface="Symbol"/>
              </a:rPr>
              <a:t>below ground</a:t>
            </a:r>
            <a:r>
              <a:rPr lang="en-US" dirty="0" smtClean="0">
                <a:solidFill>
                  <a:prstClr val="black"/>
                </a:solidFill>
                <a:sym typeface="Symbol"/>
              </a:rPr>
              <a:t>:   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~19.0 MW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0" y="529726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 17.0%  into </a:t>
            </a:r>
            <a:r>
              <a:rPr lang="en-US" i="1" dirty="0" smtClean="0">
                <a:solidFill>
                  <a:prstClr val="black"/>
                </a:solidFill>
              </a:rPr>
              <a:t>beam</a:t>
            </a:r>
            <a:r>
              <a:rPr lang="en-US" dirty="0" smtClean="0">
                <a:solidFill>
                  <a:prstClr val="black"/>
                </a:solidFill>
              </a:rPr>
              <a:t> (dump):    ~9.88 MW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~0.74% missing?	                ~0.43 MW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5638800"/>
            <a:ext cx="2438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</a:rPr>
              <a:t>4.4% over?</a:t>
            </a:r>
          </a:p>
          <a:p>
            <a:pPr defTabSz="914400"/>
            <a:endParaRPr lang="en-US" sz="1400" dirty="0" smtClean="0">
              <a:solidFill>
                <a:prstClr val="black"/>
              </a:solidFill>
            </a:endParaRPr>
          </a:p>
          <a:p>
            <a:pPr defTabSz="914400"/>
            <a:r>
              <a:rPr lang="en-US" sz="1400" dirty="0" smtClean="0">
                <a:solidFill>
                  <a:prstClr val="black"/>
                </a:solidFill>
              </a:rPr>
              <a:t>1.06% extra </a:t>
            </a:r>
            <a:r>
              <a:rPr lang="en-US" sz="1400" dirty="0" err="1" smtClean="0">
                <a:solidFill>
                  <a:prstClr val="black"/>
                </a:solidFill>
              </a:rPr>
              <a:t>rf</a:t>
            </a:r>
            <a:r>
              <a:rPr lang="en-US" sz="1400" dirty="0" smtClean="0">
                <a:solidFill>
                  <a:prstClr val="black"/>
                </a:solidFill>
              </a:rPr>
              <a:t> units (3/282)</a:t>
            </a:r>
          </a:p>
          <a:p>
            <a:pPr defTabSz="914400"/>
            <a:r>
              <a:rPr lang="en-US" sz="1400" dirty="0" smtClean="0">
                <a:solidFill>
                  <a:prstClr val="black"/>
                </a:solidFill>
              </a:rPr>
              <a:t>1.45% extra generated</a:t>
            </a:r>
          </a:p>
          <a:p>
            <a:pPr defTabSz="914400"/>
            <a:r>
              <a:rPr lang="en-US" sz="1400" dirty="0" smtClean="0">
                <a:solidFill>
                  <a:prstClr val="black"/>
                </a:solidFill>
                <a:sym typeface="Symbol"/>
              </a:rPr>
              <a:t>	 2.53% extra</a:t>
            </a:r>
            <a:endParaRPr lang="en-US" sz="1400" dirty="0" smtClean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86000" y="3217652"/>
            <a:ext cx="1371600" cy="2286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0" y="6421582"/>
            <a:ext cx="14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Chris </a:t>
            </a:r>
            <a:r>
              <a:rPr lang="en-US" dirty="0" err="1" smtClean="0"/>
              <a:t>Nantista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0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"/>
          <a:stretch/>
        </p:blipFill>
        <p:spPr bwMode="auto">
          <a:xfrm>
            <a:off x="3890703" y="1620967"/>
            <a:ext cx="4374776" cy="3303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" y="1649506"/>
            <a:ext cx="3183388" cy="329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73512" y="2599766"/>
            <a:ext cx="112955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e-</a:t>
            </a:r>
          </a:p>
          <a:p>
            <a:r>
              <a:rPr lang="en-US" sz="1600" dirty="0" smtClean="0"/>
              <a:t>e+</a:t>
            </a:r>
          </a:p>
          <a:p>
            <a:r>
              <a:rPr lang="en-US" sz="1600" dirty="0" smtClean="0"/>
              <a:t>DR</a:t>
            </a:r>
          </a:p>
          <a:p>
            <a:r>
              <a:rPr lang="en-US" sz="1600" dirty="0" smtClean="0"/>
              <a:t>RTML</a:t>
            </a:r>
          </a:p>
          <a:p>
            <a:r>
              <a:rPr lang="en-US" sz="1600" dirty="0" smtClean="0"/>
              <a:t>Linac</a:t>
            </a:r>
          </a:p>
          <a:p>
            <a:r>
              <a:rPr lang="en-US" sz="1600" dirty="0" smtClean="0"/>
              <a:t>BDS</a:t>
            </a:r>
          </a:p>
          <a:p>
            <a:r>
              <a:rPr lang="en-US" sz="1600" dirty="0" smtClean="0"/>
              <a:t>Dump</a:t>
            </a:r>
          </a:p>
          <a:p>
            <a:r>
              <a:rPr lang="en-US" sz="1600" dirty="0" smtClean="0"/>
              <a:t>IR</a:t>
            </a:r>
          </a:p>
          <a:p>
            <a:r>
              <a:rPr lang="en-US" sz="1600" dirty="0" smtClean="0"/>
              <a:t>Total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824716" y="1177969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Thermal Load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74024" y="117796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Electrical Load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500 GeV </a:t>
            </a:r>
            <a:r>
              <a:rPr lang="en-US" dirty="0" err="1" smtClean="0"/>
              <a:t>E_cm</a:t>
            </a:r>
            <a:r>
              <a:rPr lang="en-US" dirty="0"/>
              <a:t> </a:t>
            </a:r>
            <a:r>
              <a:rPr lang="en-US" dirty="0" smtClean="0"/>
              <a:t>(5 Hz nominal)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10840" y="3789281"/>
            <a:ext cx="6224781" cy="273921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FF0000"/>
                </a:solidFill>
              </a:rPr>
              <a:t>Reduce ‘Peak </a:t>
            </a:r>
            <a:r>
              <a:rPr lang="en-US" sz="2000" b="1" u="sng" dirty="0">
                <a:solidFill>
                  <a:srgbClr val="FF0000"/>
                </a:solidFill>
              </a:rPr>
              <a:t>Operating Load’ per </a:t>
            </a:r>
            <a:r>
              <a:rPr lang="en-US" sz="2000" b="1" u="sng" dirty="0" smtClean="0">
                <a:solidFill>
                  <a:srgbClr val="FF0000"/>
                </a:solidFill>
              </a:rPr>
              <a:t>system </a:t>
            </a:r>
            <a:r>
              <a:rPr lang="en-US" sz="2000" b="1" u="sng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</a:p>
          <a:p>
            <a:pPr algn="ctr"/>
            <a:r>
              <a:rPr lang="en-US" sz="2000" b="1" u="sng" dirty="0" smtClean="0">
                <a:solidFill>
                  <a:srgbClr val="FF0000"/>
                </a:solidFill>
              </a:rPr>
              <a:t>5 Hz e- operation, longer damping cycle for e+</a:t>
            </a:r>
          </a:p>
          <a:p>
            <a:pPr algn="ctr"/>
            <a:r>
              <a:rPr lang="en-US" sz="2000" b="1" u="sng" dirty="0" smtClean="0">
                <a:solidFill>
                  <a:srgbClr val="FF0000"/>
                </a:solidFill>
              </a:rPr>
              <a:t>Approximate:</a:t>
            </a:r>
            <a:endParaRPr lang="en-US" sz="2000" b="1" u="sng" dirty="0">
              <a:solidFill>
                <a:srgbClr val="FF0000"/>
              </a:solidFill>
            </a:endParaRPr>
          </a:p>
          <a:p>
            <a:r>
              <a:rPr lang="en-US" sz="2800" dirty="0" smtClean="0"/>
              <a:t>e- RF reduced half; </a:t>
            </a:r>
            <a:r>
              <a:rPr lang="en-US" sz="2800" dirty="0" err="1" smtClean="0"/>
              <a:t>cryo</a:t>
            </a:r>
            <a:r>
              <a:rPr lang="en-US" sz="2800" dirty="0" smtClean="0"/>
              <a:t> less: 		0.8</a:t>
            </a:r>
          </a:p>
          <a:p>
            <a:r>
              <a:rPr lang="en-US" sz="2800" dirty="0" smtClean="0"/>
              <a:t>RTML RF reduced ¼; </a:t>
            </a:r>
            <a:r>
              <a:rPr lang="en-US" sz="2800" dirty="0" err="1" smtClean="0"/>
              <a:t>cryo</a:t>
            </a:r>
            <a:r>
              <a:rPr lang="en-US" sz="2800" dirty="0" smtClean="0"/>
              <a:t> less		1.2</a:t>
            </a:r>
          </a:p>
          <a:p>
            <a:r>
              <a:rPr lang="en-US" sz="2800" dirty="0" smtClean="0"/>
              <a:t>DR RF reduced ½; </a:t>
            </a:r>
            <a:r>
              <a:rPr lang="en-US" sz="2800" dirty="0" err="1" smtClean="0"/>
              <a:t>cryo</a:t>
            </a:r>
            <a:r>
              <a:rPr lang="en-US" sz="2800" dirty="0" smtClean="0"/>
              <a:t> 0.5MW		4.5</a:t>
            </a:r>
          </a:p>
          <a:p>
            <a:r>
              <a:rPr lang="en-US" sz="2800" dirty="0" smtClean="0"/>
              <a:t>TOTAL reduction: 6.5 MW</a:t>
            </a:r>
            <a:endParaRPr lang="en-US" sz="2800" dirty="0"/>
          </a:p>
        </p:txBody>
      </p:sp>
      <p:sp>
        <p:nvSpPr>
          <p:cNvPr id="2" name="Oval 1"/>
          <p:cNvSpPr/>
          <p:nvPr/>
        </p:nvSpPr>
        <p:spPr bwMode="auto">
          <a:xfrm>
            <a:off x="3173512" y="2599766"/>
            <a:ext cx="358582" cy="304799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200409" y="3092817"/>
            <a:ext cx="358582" cy="304799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191447" y="3347085"/>
            <a:ext cx="699255" cy="304799"/>
          </a:xfrm>
          <a:prstGeom prst="ellips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439891" y="4322618"/>
            <a:ext cx="942109" cy="836268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7579673" y="5029197"/>
            <a:ext cx="608357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71853" y="5673433"/>
            <a:ext cx="120898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162.5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89117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RDR numbers use 40W dynamic heat load per cavity - this has both beam and non-beam scaling contributions.  They give 2.52 MW </a:t>
            </a:r>
            <a:r>
              <a:rPr lang="en-US" sz="1800" dirty="0" err="1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 plant capacity.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For the 5 Hz Low Power - beam currents are nominally the same as RDR and the DYNAMIC RF contribution to the </a:t>
            </a:r>
            <a:r>
              <a:rPr lang="en-US" sz="1800" dirty="0" err="1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 heat load should scale as number of cavities.  This leads to an estimate (8 cavities per ring) of ~1.66 MW </a:t>
            </a:r>
            <a:r>
              <a:rPr lang="en-US" sz="1800" dirty="0" err="1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cryo</a:t>
            </a:r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 plant capacity.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For 10Hz Low power (WHICH IS WHAT CFS WANTS, there's no simple scaling) - Number of cavities is 12 for the positron ring and 10 for the electron ring.  However, the positron ring will only have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half the beam current, hence an adjusted power load which has not been calculated.  For the moment, Vic has penciled in 2.1 MW as a placeholder.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DR</a:t>
            </a:r>
            <a:r>
              <a:rPr lang="en-US" baseline="0" dirty="0" smtClean="0"/>
              <a:t> 5Hz/ 10Hz </a:t>
            </a:r>
            <a:r>
              <a:rPr lang="en-US" baseline="0" dirty="0" err="1" smtClean="0"/>
              <a:t>cryo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1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10 cavities, 54 wiggler magnets, on the e- side. 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12 cavities, 60 magnets, on the e+ side. 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Same unit static and dynamic heat loads as in the RDR. 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One cryogenic plant provides all the damping ring cooling at 4.5 K and 70 K. 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Same uncertainty and overcapacity factors as in RDR and same plant efficiency as in RDR.  </a:t>
            </a:r>
          </a:p>
          <a:p>
            <a:r>
              <a:rPr lang="en-US" sz="1800" b="1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Total installed plant size for all damping ring cryogenics (one cryogenic plant) is 1.45 MW.  </a:t>
            </a:r>
            <a:endParaRPr lang="en-US" sz="1800" dirty="0" smtClean="0">
              <a:solidFill>
                <a:srgbClr val="23346C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Comparison with RDR (just for reference).  </a:t>
            </a:r>
          </a:p>
          <a:p>
            <a:r>
              <a:rPr lang="en-US" sz="1800" dirty="0" smtClean="0">
                <a:solidFill>
                  <a:srgbClr val="23346C"/>
                </a:solidFill>
                <a:effectLst/>
                <a:latin typeface="+mn-lt"/>
                <a:ea typeface="+mn-ea"/>
                <a:cs typeface="+mn-cs"/>
              </a:rPr>
              <a:t>My conclusion for the RDR was two cryogenic plants at 1.13 MW each, for a total of 2.26 MW.  (See RDR Table 3.8-3, which is consistent with the numbers in my spreadsheets.)  So this present damping ring configuration requires 64% of the RDR damping ring power.   </a:t>
            </a:r>
          </a:p>
        </p:txBody>
      </p:sp>
    </p:spTree>
    <p:extLst>
      <p:ext uri="{BB962C8B-B14F-4D97-AF65-F5344CB8AC3E}">
        <p14:creationId xmlns:p14="http://schemas.microsoft.com/office/powerpoint/2010/main" val="38609653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77922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2243</TotalTime>
  <Words>310</Words>
  <Application>Microsoft Office PowerPoint</Application>
  <PresentationFormat>On-screen Show (4:3)</PresentationFormat>
  <Paragraphs>85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Theme</vt:lpstr>
      <vt:lpstr>Office Theme</vt:lpstr>
      <vt:lpstr>Electrical Power Load</vt:lpstr>
      <vt:lpstr>KCS Load Tables – 13.06.2012</vt:lpstr>
      <vt:lpstr>PowerPoint Presentation</vt:lpstr>
      <vt:lpstr>500 GeV E_cm (5 Hz nominal)</vt:lpstr>
      <vt:lpstr>DR 5Hz/ 10Hz cryo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L parameters update</dc:title>
  <dc:creator>Nicholas Walker</dc:creator>
  <cp:lastModifiedBy>Marc Ross x6772,8907 14602N</cp:lastModifiedBy>
  <cp:revision>47</cp:revision>
  <dcterms:created xsi:type="dcterms:W3CDTF">2012-02-22T09:26:46Z</dcterms:created>
  <dcterms:modified xsi:type="dcterms:W3CDTF">2012-06-20T12:49:53Z</dcterms:modified>
</cp:coreProperties>
</file>