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</p:sldMasterIdLst>
  <p:notesMasterIdLst>
    <p:notesMasterId r:id="rId39"/>
  </p:notesMasterIdLst>
  <p:sldIdLst>
    <p:sldId id="256" r:id="rId4"/>
    <p:sldId id="327" r:id="rId5"/>
    <p:sldId id="270" r:id="rId6"/>
    <p:sldId id="257" r:id="rId7"/>
    <p:sldId id="277" r:id="rId8"/>
    <p:sldId id="258" r:id="rId9"/>
    <p:sldId id="319" r:id="rId10"/>
    <p:sldId id="279" r:id="rId11"/>
    <p:sldId id="276" r:id="rId12"/>
    <p:sldId id="326" r:id="rId13"/>
    <p:sldId id="278" r:id="rId14"/>
    <p:sldId id="280" r:id="rId15"/>
    <p:sldId id="320" r:id="rId16"/>
    <p:sldId id="312" r:id="rId17"/>
    <p:sldId id="313" r:id="rId18"/>
    <p:sldId id="314" r:id="rId19"/>
    <p:sldId id="315" r:id="rId20"/>
    <p:sldId id="316" r:id="rId21"/>
    <p:sldId id="317" r:id="rId22"/>
    <p:sldId id="285" r:id="rId23"/>
    <p:sldId id="287" r:id="rId24"/>
    <p:sldId id="259" r:id="rId25"/>
    <p:sldId id="260" r:id="rId26"/>
    <p:sldId id="264" r:id="rId27"/>
    <p:sldId id="296" r:id="rId28"/>
    <p:sldId id="265" r:id="rId29"/>
    <p:sldId id="261" r:id="rId30"/>
    <p:sldId id="262" r:id="rId31"/>
    <p:sldId id="266" r:id="rId32"/>
    <p:sldId id="267" r:id="rId33"/>
    <p:sldId id="268" r:id="rId34"/>
    <p:sldId id="269" r:id="rId35"/>
    <p:sldId id="328" r:id="rId36"/>
    <p:sldId id="329" r:id="rId37"/>
    <p:sldId id="284" r:id="rId38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188" d="100"/>
          <a:sy n="188" d="100"/>
        </p:scale>
        <p:origin x="-9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notesMaster" Target="notesMasters/notes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C4CA58-E3CA-DE44-A43C-BACBDB40D51A}" type="datetimeFigureOut">
              <a:rPr kumimoji="1" lang="ja-JP" altLang="en-US" smtClean="0"/>
              <a:t>12/06/20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0DD52-59F1-214A-B686-B35BAE0A0B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1494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>
              <a:defRPr/>
            </a:pPr>
            <a:fld id="{E09B936F-2E8C-5C44-822B-6B5640071E6E}" type="slidenum">
              <a:rPr lang="en-US" altLang="ja-JP" sz="1200" smtClean="0"/>
              <a:pPr>
                <a:defRPr/>
              </a:pPr>
              <a:t>3</a:t>
            </a:fld>
            <a:endParaRPr lang="en-US" altLang="ja-JP" sz="120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kumimoji="0"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B1D30D47-7C5C-6D40-9C4A-2E56A44AA1A6}" type="slidenum">
              <a:rPr lang="en-US" altLang="ja-JP" sz="1200">
                <a:solidFill>
                  <a:prstClr val="black"/>
                </a:solidFill>
              </a:rPr>
              <a:pPr/>
              <a:t>4</a:t>
            </a:fld>
            <a:endParaRPr lang="en-US" altLang="ja-JP" sz="1200">
              <a:solidFill>
                <a:prstClr val="black"/>
              </a:solidFill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Short FD</a:t>
            </a:r>
            <a:r>
              <a:rPr lang="en-GB" baseline="0" dirty="0" smtClean="0"/>
              <a:t> effectively increases collimation depth (SR fan from FD). Universal FD (to prevent having to exchange cryostats) still requires proof of principle design.</a:t>
            </a:r>
            <a:endParaRPr lang="en-GB" dirty="0" smtClean="0"/>
          </a:p>
          <a:p>
            <a:r>
              <a:rPr lang="en-GB" dirty="0" smtClean="0"/>
              <a:t>Still many integration issues for</a:t>
            </a:r>
            <a:r>
              <a:rPr lang="en-GB" baseline="0" dirty="0" smtClean="0"/>
              <a:t> IR/MDI. Requires engineering studies (beyond TDR).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158CF-C497-8F4F-A94F-DD3560EC4F5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347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65A4-C62B-FC45-8305-DEBAEC5C543F}" type="datetimeFigureOut">
              <a:rPr kumimoji="1" lang="ja-JP" altLang="en-US" smtClean="0"/>
              <a:t>12/06/20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9718-ECED-BA42-80B9-699F1F9900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0173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65A4-C62B-FC45-8305-DEBAEC5C543F}" type="datetimeFigureOut">
              <a:rPr kumimoji="1" lang="ja-JP" altLang="en-US" smtClean="0"/>
              <a:t>12/06/20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9718-ECED-BA42-80B9-699F1F9900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170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65A4-C62B-FC45-8305-DEBAEC5C543F}" type="datetimeFigureOut">
              <a:rPr kumimoji="1" lang="ja-JP" altLang="en-US" smtClean="0"/>
              <a:t>12/06/20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9718-ECED-BA42-80B9-699F1F9900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79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5B36B-BFC9-432F-85B2-0E9A06D87A1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12/06/20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8ECD-5620-4391-AB59-8C85EA1EC89D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288268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5B36B-BFC9-432F-85B2-0E9A06D87A1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12/06/20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8ECD-5620-4391-AB59-8C85EA1EC89D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67776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5B36B-BFC9-432F-85B2-0E9A06D87A1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12/06/20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8ECD-5620-4391-AB59-8C85EA1EC89D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833973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5B36B-BFC9-432F-85B2-0E9A06D87A1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12/06/20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8ECD-5620-4391-AB59-8C85EA1EC89D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705901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5B36B-BFC9-432F-85B2-0E9A06D87A1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12/06/20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8ECD-5620-4391-AB59-8C85EA1EC89D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138584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5B36B-BFC9-432F-85B2-0E9A06D87A1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12/06/20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8ECD-5620-4391-AB59-8C85EA1EC89D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174040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5B36B-BFC9-432F-85B2-0E9A06D87A1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12/06/20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8ECD-5620-4391-AB59-8C85EA1EC89D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02559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5B36B-BFC9-432F-85B2-0E9A06D87A1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12/06/20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8ECD-5620-4391-AB59-8C85EA1EC89D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99691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65A4-C62B-FC45-8305-DEBAEC5C543F}" type="datetimeFigureOut">
              <a:rPr kumimoji="1" lang="ja-JP" altLang="en-US" smtClean="0"/>
              <a:t>12/06/20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9718-ECED-BA42-80B9-699F1F9900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4372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5B36B-BFC9-432F-85B2-0E9A06D87A1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12/06/20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8ECD-5620-4391-AB59-8C85EA1EC89D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46397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5B36B-BFC9-432F-85B2-0E9A06D87A1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12/06/20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8ECD-5620-4391-AB59-8C85EA1EC89D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849710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5B36B-BFC9-432F-85B2-0E9A06D87A1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12/06/20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8ECD-5620-4391-AB59-8C85EA1EC89D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25635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69342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77724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771900"/>
            <a:ext cx="77724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D449A-5D22-8E48-B970-6DBDA9E8E6DE}" type="datetime1">
              <a:rPr lang="en-US" altLang="ja-JP"/>
              <a:pPr>
                <a:defRPr/>
              </a:pPr>
              <a:t>12/06/20</a:t>
            </a:fld>
            <a:r>
              <a:rPr lang="en-US" altLang="ja-JP"/>
              <a:t>ILC GDE Cryo, Tom Peterson           31 May 2012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ILC cryo layout status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1D70C-5E4C-3F47-9924-68E85EE7CE5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390056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328E0C-70DF-A14B-8860-76F873C963CF}" type="datetime1">
              <a:rPr lang="ja-JP" altLang="en-US"/>
              <a:pPr/>
              <a:t>12/06/20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33F7B5-C60F-7849-BF54-B18FC6E35F0A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18409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FBAB3A-79A0-A840-890A-31DBB54E09DB}" type="datetime1">
              <a:rPr lang="ja-JP" altLang="en-US"/>
              <a:pPr/>
              <a:t>12/06/20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0BCA4F-8D3A-684D-B664-83B7B8E61908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2861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ADD5EC-6B85-3747-B8B2-79B943894901}" type="datetime1">
              <a:rPr lang="ja-JP" altLang="en-US"/>
              <a:pPr/>
              <a:t>12/06/20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EED3DF-595E-BC45-A123-4A8CC85C750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187242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6B3E7B-A05B-C243-8A89-E45824C7517B}" type="datetime1">
              <a:rPr lang="ja-JP" altLang="en-US"/>
              <a:pPr/>
              <a:t>12/06/20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C5ADC-5A58-5148-BAA3-622BD3E4DBC8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009892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7F486C-F043-C247-8863-A72366202F3B}" type="datetime1">
              <a:rPr lang="ja-JP" altLang="en-US"/>
              <a:pPr/>
              <a:t>12/06/20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AC69B2-B809-F049-8B3E-263F67669BBF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722191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2A9BD3-4901-3543-8CBA-6D405C9F1816}" type="datetime1">
              <a:rPr lang="ja-JP" altLang="en-US"/>
              <a:pPr/>
              <a:t>12/06/20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F8958-3816-9448-AB57-45244166C56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5573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65A4-C62B-FC45-8305-DEBAEC5C543F}" type="datetimeFigureOut">
              <a:rPr kumimoji="1" lang="ja-JP" altLang="en-US" smtClean="0"/>
              <a:t>12/06/20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9718-ECED-BA42-80B9-699F1F9900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4592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645BD2-7266-9645-ABBF-9CCCE5FE7B11}" type="datetime1">
              <a:rPr lang="ja-JP" altLang="en-US"/>
              <a:pPr/>
              <a:t>12/06/20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CB43C-A98D-244D-9194-E591A0F88D96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24946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1F98D7-64F8-1543-85EC-37ADE2080B81}" type="datetime1">
              <a:rPr lang="ja-JP" altLang="en-US"/>
              <a:pPr/>
              <a:t>12/06/20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7CAF95-D30F-8C4B-A89D-B12D03B5191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173922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D62BF3-055E-5544-A19D-D0A9FF5CDAD0}" type="datetime1">
              <a:rPr lang="ja-JP" altLang="en-US"/>
              <a:pPr/>
              <a:t>12/06/20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D571DC-F8B7-3040-9A8D-51D6926316AA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6994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2114C7-0078-B44B-AA12-B9137A390DB2}" type="datetime1">
              <a:rPr lang="ja-JP" altLang="en-US"/>
              <a:pPr/>
              <a:t>12/06/20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C50F2E-ADC1-3748-BE46-4906BAE378C4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56911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CE9220-C4DE-B340-848F-1EFA4C809D79}" type="datetime1">
              <a:rPr lang="ja-JP" altLang="en-US"/>
              <a:pPr/>
              <a:t>12/06/20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D2A0F-5369-2A4B-9B28-EBD66368767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249069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表プレースホルダー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41CF80-6144-0E4B-8432-EA30689E8B89}" type="datetime1">
              <a:rPr lang="ja-JP" altLang="en-US"/>
              <a:pPr/>
              <a:t>12/06/20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4261BB-6A4A-7248-A02C-921EF4A435C8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393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65A4-C62B-FC45-8305-DEBAEC5C543F}" type="datetimeFigureOut">
              <a:rPr kumimoji="1" lang="ja-JP" altLang="en-US" smtClean="0"/>
              <a:t>12/06/20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9718-ECED-BA42-80B9-699F1F9900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9922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65A4-C62B-FC45-8305-DEBAEC5C543F}" type="datetimeFigureOut">
              <a:rPr kumimoji="1" lang="ja-JP" altLang="en-US" smtClean="0"/>
              <a:t>12/06/20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9718-ECED-BA42-80B9-699F1F9900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4289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65A4-C62B-FC45-8305-DEBAEC5C543F}" type="datetimeFigureOut">
              <a:rPr kumimoji="1" lang="ja-JP" altLang="en-US" smtClean="0"/>
              <a:t>12/06/20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9718-ECED-BA42-80B9-699F1F9900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946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65A4-C62B-FC45-8305-DEBAEC5C543F}" type="datetimeFigureOut">
              <a:rPr kumimoji="1" lang="ja-JP" altLang="en-US" smtClean="0"/>
              <a:t>12/06/20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9718-ECED-BA42-80B9-699F1F9900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730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65A4-C62B-FC45-8305-DEBAEC5C543F}" type="datetimeFigureOut">
              <a:rPr kumimoji="1" lang="ja-JP" altLang="en-US" smtClean="0"/>
              <a:t>12/06/20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9718-ECED-BA42-80B9-699F1F9900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3156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65A4-C62B-FC45-8305-DEBAEC5C543F}" type="datetimeFigureOut">
              <a:rPr kumimoji="1" lang="ja-JP" altLang="en-US" smtClean="0"/>
              <a:t>12/06/20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9718-ECED-BA42-80B9-699F1F9900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441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F65A4-C62B-FC45-8305-DEBAEC5C543F}" type="datetimeFigureOut">
              <a:rPr kumimoji="1" lang="ja-JP" altLang="en-US" smtClean="0"/>
              <a:t>12/06/20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F9718-ECED-BA42-80B9-699F1F9900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0186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FDF5B36B-BFC9-432F-85B2-0E9A06D87A1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defTabSz="914400"/>
              <a:t>12/06/20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FF798ECD-5620-4391-AB59-8C85EA1EC89D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defTabSz="914400"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88829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4209DBEE-1B93-E24B-9D44-237F3E4E1792}" type="datetime1"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12/06/20</a:t>
            </a:fld>
            <a:endParaRPr lang="ja-JP" alt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ＭＳ Ｐゴシック" pitchFamily="50" charset="-128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latin typeface="Arial" charset="0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96801E92-CFC9-F449-8644-04990BAD8A4A}" type="slidenum"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ja-JP" alt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404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pitchFamily="50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pitchFamily="50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pitchFamily="50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pitchFamily="50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4207" y="1299561"/>
            <a:ext cx="7772400" cy="1470025"/>
          </a:xfrm>
          <a:solidFill>
            <a:srgbClr val="CCFFCC"/>
          </a:solidFill>
          <a:ln>
            <a:solidFill>
              <a:srgbClr val="008000"/>
            </a:solidFill>
          </a:ln>
        </p:spPr>
        <p:txBody>
          <a:bodyPr>
            <a:normAutofit/>
          </a:bodyPr>
          <a:lstStyle/>
          <a:p>
            <a:r>
              <a:rPr kumimoji="1" lang="en-US" altLang="ja-JP" sz="4000" b="1" dirty="0" smtClean="0"/>
              <a:t>ILC Central Region Cryogenics for </a:t>
            </a:r>
            <a:br>
              <a:rPr kumimoji="1" lang="en-US" altLang="ja-JP" sz="4000" b="1" dirty="0" smtClean="0"/>
            </a:br>
            <a:r>
              <a:rPr kumimoji="1" lang="en-US" altLang="ja-JP" sz="4000" b="1" dirty="0" smtClean="0"/>
              <a:t>DR, </a:t>
            </a:r>
            <a:r>
              <a:rPr lang="en-US" altLang="ja-JP" sz="4000" b="1" dirty="0" smtClean="0"/>
              <a:t>BDS/MDI, and Detectors </a:t>
            </a:r>
            <a:endParaRPr kumimoji="1" lang="ja-JP" altLang="en-US" sz="4000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en-US" altLang="ja-JP" dirty="0" smtClean="0">
                <a:solidFill>
                  <a:srgbClr val="3366FF"/>
                </a:solidFill>
              </a:rPr>
              <a:t>Akira Yamamoto (GDE-PM) </a:t>
            </a:r>
          </a:p>
          <a:p>
            <a:r>
              <a:rPr lang="en-US" altLang="ja-JP" dirty="0"/>
              <a:t>i</a:t>
            </a:r>
            <a:r>
              <a:rPr lang="en-US" altLang="ja-JP" dirty="0" smtClean="0"/>
              <a:t>n cooperation with </a:t>
            </a:r>
          </a:p>
          <a:p>
            <a:r>
              <a:rPr lang="en-US" altLang="ja-JP" dirty="0" smtClean="0"/>
              <a:t>SCRF, BDS, DR, Detector groups, and PMs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GDE-ADI meeting, June 20, 2012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53500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536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ILC-TDR: CFS Electric Power Balance 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9" t="8374" r="-89" b="10285"/>
          <a:stretch/>
        </p:blipFill>
        <p:spPr>
          <a:xfrm>
            <a:off x="385046" y="1185170"/>
            <a:ext cx="8420281" cy="5292862"/>
          </a:xfrm>
          <a:ln>
            <a:solidFill>
              <a:srgbClr val="3366FF"/>
            </a:solidFill>
          </a:ln>
        </p:spPr>
      </p:pic>
      <p:sp>
        <p:nvSpPr>
          <p:cNvPr id="9" name="正方形/長方形 8"/>
          <p:cNvSpPr/>
          <p:nvPr/>
        </p:nvSpPr>
        <p:spPr>
          <a:xfrm>
            <a:off x="7248324" y="2080536"/>
            <a:ext cx="391801" cy="486359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7252110" y="2854395"/>
            <a:ext cx="391801" cy="486359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上矢印 10"/>
          <p:cNvSpPr/>
          <p:nvPr/>
        </p:nvSpPr>
        <p:spPr>
          <a:xfrm flipV="1">
            <a:off x="7302363" y="925433"/>
            <a:ext cx="249943" cy="358015"/>
          </a:xfrm>
          <a:prstGeom prst="up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978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806323EE-1BF0-694E-B105-C2E8E5C688EB}" type="slidenum">
              <a:rPr kumimoji="0" lang="en-US" altLang="ja-JP" sz="1400"/>
              <a:pPr/>
              <a:t>11</a:t>
            </a:fld>
            <a:endParaRPr kumimoji="0" lang="en-US" altLang="ja-JP" sz="140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kumimoji="0" lang="en-US" altLang="ja-JP" sz="3200">
                <a:latin typeface="Arial" charset="0"/>
                <a:cs typeface="Arial Unicode MS" charset="0"/>
              </a:rPr>
              <a:t>Helium pipe sizes for remote compressor locations</a:t>
            </a:r>
            <a:r>
              <a:rPr kumimoji="0" lang="en-US" altLang="ja-JP">
                <a:latin typeface="Arial" charset="0"/>
                <a:cs typeface="Arial Unicode MS" charset="0"/>
              </a:rPr>
              <a:t> </a:t>
            </a:r>
          </a:p>
        </p:txBody>
      </p:sp>
      <p:sp>
        <p:nvSpPr>
          <p:cNvPr id="2662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3200400"/>
            <a:ext cx="8001000" cy="2971800"/>
          </a:xfrm>
        </p:spPr>
        <p:txBody>
          <a:bodyPr/>
          <a:lstStyle/>
          <a:p>
            <a:r>
              <a:rPr kumimoji="0" lang="en-US" altLang="ja-JP" sz="2000" dirty="0">
                <a:latin typeface="Arial" charset="0"/>
                <a:cs typeface="Arial Unicode MS" charset="0"/>
              </a:rPr>
              <a:t>Piping from the central campus to relatively small cryogenic plants such as boosters is not a problem </a:t>
            </a:r>
          </a:p>
          <a:p>
            <a:pPr lvl="1"/>
            <a:r>
              <a:rPr lang="en-US" altLang="ja-JP" sz="1800" dirty="0">
                <a:latin typeface="Arial" charset="0"/>
                <a:cs typeface="Arial Unicode MS" charset="0"/>
              </a:rPr>
              <a:t>3 1/2 inch (100 mm) pipe installed cost </a:t>
            </a:r>
            <a:r>
              <a:rPr lang="en-US" altLang="ja-JP" sz="1800" dirty="0" err="1">
                <a:latin typeface="Arial" charset="0"/>
                <a:cs typeface="Arial Unicode MS" charset="0"/>
              </a:rPr>
              <a:t>est</a:t>
            </a:r>
            <a:r>
              <a:rPr lang="en-US" altLang="ja-JP" sz="1800" dirty="0">
                <a:latin typeface="Arial" charset="0"/>
                <a:cs typeface="Arial Unicode MS" charset="0"/>
              </a:rPr>
              <a:t> in 2006 is $148/meter</a:t>
            </a:r>
          </a:p>
          <a:p>
            <a:pPr lvl="1"/>
            <a:r>
              <a:rPr lang="en-US" altLang="ja-JP" sz="1800" dirty="0">
                <a:latin typeface="Arial" charset="0"/>
                <a:cs typeface="Arial Unicode MS" charset="0"/>
              </a:rPr>
              <a:t>6 inch (150 mm) pipe installed cost in 2006 is $275/meter</a:t>
            </a:r>
          </a:p>
          <a:p>
            <a:pPr lvl="1"/>
            <a:r>
              <a:rPr lang="en-US" altLang="ja-JP" sz="1800" dirty="0">
                <a:latin typeface="Arial" charset="0"/>
                <a:cs typeface="Arial Unicode MS" charset="0"/>
              </a:rPr>
              <a:t>12 inch (300 mm) pipe installed cost </a:t>
            </a:r>
            <a:r>
              <a:rPr lang="en-US" altLang="ja-JP" sz="1800" dirty="0" err="1">
                <a:latin typeface="Arial" charset="0"/>
                <a:cs typeface="Arial Unicode MS" charset="0"/>
              </a:rPr>
              <a:t>est</a:t>
            </a:r>
            <a:r>
              <a:rPr lang="en-US" altLang="ja-JP" sz="1800" dirty="0">
                <a:latin typeface="Arial" charset="0"/>
                <a:cs typeface="Arial Unicode MS" charset="0"/>
              </a:rPr>
              <a:t> in 2006 is $716/meter </a:t>
            </a:r>
          </a:p>
          <a:p>
            <a:r>
              <a:rPr kumimoji="0" lang="en-US" altLang="ja-JP" sz="2000" dirty="0">
                <a:latin typeface="Arial" charset="0"/>
                <a:cs typeface="Arial Unicode MS" charset="0"/>
              </a:rPr>
              <a:t>Main </a:t>
            </a:r>
            <a:r>
              <a:rPr kumimoji="0" lang="en-US" altLang="ja-JP" sz="2000" dirty="0" err="1">
                <a:latin typeface="Arial" charset="0"/>
                <a:cs typeface="Arial Unicode MS" charset="0"/>
              </a:rPr>
              <a:t>Linac</a:t>
            </a:r>
            <a:r>
              <a:rPr kumimoji="0" lang="en-US" altLang="ja-JP" sz="2000" dirty="0">
                <a:latin typeface="Arial" charset="0"/>
                <a:cs typeface="Arial Unicode MS" charset="0"/>
              </a:rPr>
              <a:t> compressors may be located away from cold boxes with room temperature piping </a:t>
            </a:r>
          </a:p>
          <a:p>
            <a:pPr lvl="1"/>
            <a:r>
              <a:rPr lang="en-US" altLang="ja-JP" sz="1800" dirty="0">
                <a:latin typeface="Arial" charset="0"/>
                <a:cs typeface="Arial Unicode MS" charset="0"/>
              </a:rPr>
              <a:t>Need to check cost tradeoffs for large pipes versus locations of compressors </a:t>
            </a:r>
          </a:p>
        </p:txBody>
      </p:sp>
      <p:pic>
        <p:nvPicPr>
          <p:cNvPr id="26628" name="Picture 6" descr="HeliumPipeSizes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066800"/>
            <a:ext cx="7772400" cy="2047875"/>
          </a:xfrm>
        </p:spPr>
      </p:pic>
      <p:sp>
        <p:nvSpPr>
          <p:cNvPr id="26629" name="Date Placeholder 4"/>
          <p:cNvSpPr txBox="1">
            <a:spLocks noGrp="1"/>
          </p:cNvSpPr>
          <p:nvPr/>
        </p:nvSpPr>
        <p:spPr bwMode="auto">
          <a:xfrm>
            <a:off x="381000" y="6324600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fontAlgn="base"/>
            <a:r>
              <a:rPr kumimoji="0" lang="en-US" altLang="ja-JP" sz="1200"/>
              <a:t>ILC GDE Cryo, Tom Peterson        31 May 2012</a:t>
            </a:r>
          </a:p>
        </p:txBody>
      </p:sp>
      <p:sp>
        <p:nvSpPr>
          <p:cNvPr id="2" name="角丸四角形 1"/>
          <p:cNvSpPr/>
          <p:nvPr/>
        </p:nvSpPr>
        <p:spPr>
          <a:xfrm>
            <a:off x="3897748" y="2323715"/>
            <a:ext cx="884930" cy="925433"/>
          </a:xfrm>
          <a:prstGeom prst="roundRect">
            <a:avLst/>
          </a:prstGeom>
          <a:noFill/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9419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BC197F83-42DE-024C-9757-E628A536AD42}" type="slidenum">
              <a:rPr kumimoji="0" lang="en-US" altLang="ja-JP" sz="1400"/>
              <a:pPr/>
              <a:t>12</a:t>
            </a:fld>
            <a:endParaRPr kumimoji="0" lang="en-US" altLang="ja-JP" sz="1400"/>
          </a:p>
        </p:txBody>
      </p:sp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200"/>
              <a:t>ILC GDE Cryo, Tom Peterson           31 May 2012</a:t>
            </a:r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600">
                <a:solidFill>
                  <a:srgbClr val="23346C"/>
                </a:solidFill>
              </a:rPr>
              <a:t>ILC cryo layout status</a:t>
            </a:r>
          </a:p>
        </p:txBody>
      </p:sp>
      <p:sp>
        <p:nvSpPr>
          <p:cNvPr id="28676" name="Slide Number Placeholder 5"/>
          <p:cNvSpPr txBox="1">
            <a:spLocks noGrp="1"/>
          </p:cNvSpPr>
          <p:nvPr/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r" fontAlgn="base"/>
            <a:fld id="{734F99DA-2B70-4743-8094-0674522D1376}" type="slidenum">
              <a:rPr kumimoji="0" lang="en-US" altLang="ja-JP" sz="1400"/>
              <a:pPr algn="r" fontAlgn="base"/>
              <a:t>12</a:t>
            </a:fld>
            <a:endParaRPr kumimoji="0" lang="en-US" altLang="ja-JP" sz="1400"/>
          </a:p>
        </p:txBody>
      </p:sp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kumimoji="0" lang="en-US" altLang="ja-JP" dirty="0" smtClean="0">
                <a:latin typeface="Arial" charset="0"/>
                <a:cs typeface="Arial Unicode MS" charset="0"/>
              </a:rPr>
              <a:t>Tom’s Conclusions</a:t>
            </a:r>
            <a:br>
              <a:rPr kumimoji="0" lang="en-US" altLang="ja-JP" dirty="0" smtClean="0">
                <a:latin typeface="Arial" charset="0"/>
                <a:cs typeface="Arial Unicode MS" charset="0"/>
              </a:rPr>
            </a:br>
            <a:r>
              <a:rPr kumimoji="0" lang="en-US" altLang="ja-JP" sz="3100" dirty="0" smtClean="0">
                <a:solidFill>
                  <a:srgbClr val="3366FF"/>
                </a:solidFill>
                <a:latin typeface="Arial" charset="0"/>
                <a:cs typeface="Arial Unicode MS" charset="0"/>
              </a:rPr>
              <a:t>as of May 31, 2012</a:t>
            </a:r>
            <a:endParaRPr kumimoji="0" lang="en-US" altLang="ja-JP" sz="3100" dirty="0">
              <a:solidFill>
                <a:srgbClr val="3366FF"/>
              </a:solidFill>
              <a:latin typeface="Arial" charset="0"/>
              <a:cs typeface="Arial Unicode MS" charset="0"/>
            </a:endParaRPr>
          </a:p>
        </p:txBody>
      </p:sp>
      <p:sp>
        <p:nvSpPr>
          <p:cNvPr id="286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eaLnBrk="1" hangingPunct="1">
              <a:lnSpc>
                <a:spcPct val="120000"/>
              </a:lnSpc>
            </a:pPr>
            <a:r>
              <a:rPr kumimoji="0" lang="en-US" altLang="ja-JP" dirty="0">
                <a:latin typeface="Arial" charset="0"/>
                <a:cs typeface="Arial Unicode MS" charset="0"/>
              </a:rPr>
              <a:t>Piping to 5 </a:t>
            </a:r>
            <a:r>
              <a:rPr kumimoji="0" lang="en-US" altLang="ja-JP" dirty="0" err="1">
                <a:latin typeface="Arial" charset="0"/>
                <a:cs typeface="Arial Unicode MS" charset="0"/>
              </a:rPr>
              <a:t>GeV</a:t>
            </a:r>
            <a:r>
              <a:rPr kumimoji="0" lang="en-US" altLang="ja-JP" dirty="0">
                <a:latin typeface="Arial" charset="0"/>
                <a:cs typeface="Arial Unicode MS" charset="0"/>
              </a:rPr>
              <a:t> booster </a:t>
            </a:r>
            <a:r>
              <a:rPr kumimoji="0" lang="en-US" altLang="ja-JP" dirty="0" err="1">
                <a:latin typeface="Arial" charset="0"/>
                <a:cs typeface="Arial Unicode MS" charset="0"/>
              </a:rPr>
              <a:t>linacs</a:t>
            </a:r>
            <a:r>
              <a:rPr kumimoji="0" lang="en-US" altLang="ja-JP" dirty="0">
                <a:latin typeface="Arial" charset="0"/>
                <a:cs typeface="Arial Unicode MS" charset="0"/>
              </a:rPr>
              <a:t> and other central region cryogenics from one central compressor location looks practical </a:t>
            </a:r>
          </a:p>
          <a:p>
            <a:pPr eaLnBrk="1" hangingPunct="1">
              <a:lnSpc>
                <a:spcPct val="120000"/>
              </a:lnSpc>
            </a:pPr>
            <a:r>
              <a:rPr kumimoji="0" lang="en-US" altLang="ja-JP" dirty="0">
                <a:latin typeface="Arial" charset="0"/>
                <a:cs typeface="Arial Unicode MS" charset="0"/>
              </a:rPr>
              <a:t>Next step is detailing cryogenic supply to </a:t>
            </a:r>
            <a:r>
              <a:rPr kumimoji="0" lang="en-US" altLang="ja-JP" dirty="0" err="1">
                <a:latin typeface="Arial" charset="0"/>
                <a:cs typeface="Arial Unicode MS" charset="0"/>
              </a:rPr>
              <a:t>undulators</a:t>
            </a:r>
            <a:r>
              <a:rPr kumimoji="0" lang="en-US" altLang="ja-JP" dirty="0">
                <a:latin typeface="Arial" charset="0"/>
                <a:cs typeface="Arial Unicode MS" charset="0"/>
              </a:rPr>
              <a:t> and some of the small isolated devices in the central region </a:t>
            </a:r>
          </a:p>
          <a:p>
            <a:pPr lvl="1" eaLnBrk="1" hangingPunct="1">
              <a:lnSpc>
                <a:spcPct val="120000"/>
              </a:lnSpc>
            </a:pPr>
            <a:r>
              <a:rPr lang="en-US" altLang="ja-JP" dirty="0">
                <a:latin typeface="Arial" charset="0"/>
                <a:cs typeface="Arial Unicode MS" charset="0"/>
              </a:rPr>
              <a:t>Energy compressor, spin rotator solenoids </a:t>
            </a:r>
          </a:p>
          <a:p>
            <a:pPr lvl="1" eaLnBrk="1" hangingPunct="1">
              <a:lnSpc>
                <a:spcPct val="120000"/>
              </a:lnSpc>
            </a:pPr>
            <a:r>
              <a:rPr lang="en-US" altLang="ja-JP" dirty="0">
                <a:latin typeface="Arial" charset="0"/>
                <a:cs typeface="Arial Unicode MS" charset="0"/>
              </a:rPr>
              <a:t>Add those cryogenic cooling powers to total </a:t>
            </a:r>
          </a:p>
          <a:p>
            <a:pPr eaLnBrk="1" hangingPunct="1">
              <a:lnSpc>
                <a:spcPct val="120000"/>
              </a:lnSpc>
            </a:pPr>
            <a:r>
              <a:rPr kumimoji="0" lang="en-US" altLang="ja-JP" dirty="0">
                <a:latin typeface="Arial" charset="0"/>
                <a:cs typeface="Arial Unicode MS" charset="0"/>
              </a:rPr>
              <a:t>Document helium warm pipe lengths and cold transfer line lengths </a:t>
            </a:r>
          </a:p>
          <a:p>
            <a:pPr lvl="1" eaLnBrk="1" hangingPunct="1">
              <a:lnSpc>
                <a:spcPct val="120000"/>
              </a:lnSpc>
            </a:pPr>
            <a:r>
              <a:rPr lang="en-US" altLang="ja-JP" dirty="0">
                <a:latin typeface="Arial" charset="0"/>
                <a:cs typeface="Arial Unicode MS" charset="0"/>
              </a:rPr>
              <a:t>Refine total heat load estimates </a:t>
            </a:r>
          </a:p>
          <a:p>
            <a:pPr lvl="1" eaLnBrk="1" hangingPunct="1">
              <a:lnSpc>
                <a:spcPct val="120000"/>
              </a:lnSpc>
            </a:pPr>
            <a:r>
              <a:rPr lang="en-US" altLang="ja-JP" dirty="0">
                <a:latin typeface="Arial" charset="0"/>
                <a:cs typeface="Arial Unicode MS" charset="0"/>
              </a:rPr>
              <a:t>Include in cost estimates </a:t>
            </a:r>
          </a:p>
        </p:txBody>
      </p:sp>
    </p:spTree>
    <p:extLst>
      <p:ext uri="{BB962C8B-B14F-4D97-AF65-F5344CB8AC3E}">
        <p14:creationId xmlns:p14="http://schemas.microsoft.com/office/powerpoint/2010/main" val="3722636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Detector Hall CFS Review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818" y="1371600"/>
            <a:ext cx="4091139" cy="4800600"/>
          </a:xfrm>
        </p:spPr>
        <p:txBody>
          <a:bodyPr/>
          <a:lstStyle/>
          <a:p>
            <a:r>
              <a:rPr lang="en-US" sz="1800" dirty="0" smtClean="0"/>
              <a:t>Review Questions:</a:t>
            </a:r>
          </a:p>
          <a:p>
            <a:pPr lvl="1"/>
            <a:r>
              <a:rPr lang="en-US" sz="1600" dirty="0" smtClean="0"/>
              <a:t>Criteria understood?</a:t>
            </a:r>
          </a:p>
          <a:p>
            <a:pPr lvl="1"/>
            <a:r>
              <a:rPr lang="en-US" sz="1600" dirty="0" smtClean="0"/>
              <a:t>Design satisfy the criteria?</a:t>
            </a:r>
          </a:p>
          <a:p>
            <a:pPr lvl="1"/>
            <a:r>
              <a:rPr lang="en-US" sz="1600" dirty="0" smtClean="0"/>
              <a:t>What are the cost-drivers?</a:t>
            </a:r>
          </a:p>
          <a:p>
            <a:pPr lvl="1"/>
            <a:r>
              <a:rPr lang="en-US" sz="1600" dirty="0" smtClean="0"/>
              <a:t>What are the outstanding issues?</a:t>
            </a:r>
          </a:p>
          <a:p>
            <a:endParaRPr lang="en-US" sz="1800" dirty="0" smtClean="0"/>
          </a:p>
          <a:p>
            <a:r>
              <a:rPr lang="en-US" sz="1800" dirty="0" smtClean="0"/>
              <a:t>Presentations:</a:t>
            </a:r>
          </a:p>
          <a:p>
            <a:pPr lvl="1"/>
            <a:r>
              <a:rPr lang="en-US" sz="1600" dirty="0" smtClean="0">
                <a:solidFill>
                  <a:srgbClr val="0000FF"/>
                </a:solidFill>
              </a:rPr>
              <a:t>Alignment</a:t>
            </a:r>
            <a:r>
              <a:rPr lang="en-US" sz="1600" dirty="0" smtClean="0"/>
              <a:t> requirements (special tunnels)</a:t>
            </a:r>
          </a:p>
          <a:p>
            <a:pPr lvl="1"/>
            <a:r>
              <a:rPr lang="en-US" sz="1600" dirty="0" smtClean="0"/>
              <a:t>Underground </a:t>
            </a:r>
            <a:r>
              <a:rPr lang="en-US" sz="1600" dirty="0" smtClean="0">
                <a:solidFill>
                  <a:srgbClr val="0000FF"/>
                </a:solidFill>
              </a:rPr>
              <a:t>Assembly</a:t>
            </a:r>
            <a:r>
              <a:rPr lang="en-US" sz="1600" dirty="0" smtClean="0"/>
              <a:t> schemes</a:t>
            </a:r>
          </a:p>
          <a:p>
            <a:pPr lvl="1"/>
            <a:r>
              <a:rPr lang="en-US" sz="1600" dirty="0" smtClean="0">
                <a:solidFill>
                  <a:srgbClr val="0000FF"/>
                </a:solidFill>
              </a:rPr>
              <a:t>Cryogenic systems</a:t>
            </a:r>
          </a:p>
          <a:p>
            <a:pPr lvl="1"/>
            <a:r>
              <a:rPr lang="en-US" sz="1600" dirty="0" smtClean="0"/>
              <a:t>Cost roll-up</a:t>
            </a:r>
          </a:p>
          <a:p>
            <a:pPr lvl="1"/>
            <a:endParaRPr lang="en-US" sz="1600" dirty="0" smtClean="0"/>
          </a:p>
          <a:p>
            <a:r>
              <a:rPr lang="en-US" sz="1800" dirty="0" smtClean="0"/>
              <a:t>Report to be written. </a:t>
            </a:r>
            <a:endParaRPr lang="en-US" sz="1800" dirty="0"/>
          </a:p>
        </p:txBody>
      </p:sp>
      <p:pic>
        <p:nvPicPr>
          <p:cNvPr id="4" name="Picture 2" descr="C:\Users\Go ORUKAWA\Documents\110401地下開発\ILC\120320 CERN\3D\Case8wSND-d02_2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6282" y="3990180"/>
            <a:ext cx="3979999" cy="2204515"/>
          </a:xfrm>
          <a:prstGeom prst="rect">
            <a:avLst/>
          </a:prstGeom>
          <a:noFill/>
        </p:spPr>
      </p:pic>
      <p:pic>
        <p:nvPicPr>
          <p:cNvPr id="6" name="Picture 3" descr="US-EU-detector-hall-3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04" y="1371600"/>
            <a:ext cx="3752889" cy="2272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5"/>
          <p:cNvSpPr txBox="1"/>
          <p:nvPr/>
        </p:nvSpPr>
        <p:spPr>
          <a:xfrm>
            <a:off x="1852035" y="1539054"/>
            <a:ext cx="1988124" cy="523220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Flat-topography </a:t>
            </a:r>
          </a:p>
          <a:p>
            <a:r>
              <a:rPr lang="en-GB" sz="1400" dirty="0" smtClean="0">
                <a:solidFill>
                  <a:srgbClr val="0000FF"/>
                </a:solidFill>
              </a:rPr>
              <a:t>detector hall concept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6051" y="6282137"/>
            <a:ext cx="3618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Mountainous topography </a:t>
            </a:r>
            <a:r>
              <a:rPr lang="en-US" altLang="ja-JP" sz="1600" dirty="0"/>
              <a:t>d</a:t>
            </a:r>
            <a:r>
              <a:rPr kumimoji="1" lang="en-US" altLang="ja-JP" sz="1600" dirty="0" smtClean="0"/>
              <a:t>etector hall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677081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SiD Cryo Update</a:t>
            </a:r>
          </a:p>
          <a:p>
            <a:r>
              <a:rPr lang="en-US" smtClean="0"/>
              <a:t>Wes Craddock / SLAC</a:t>
            </a: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>
                <a:solidFill>
                  <a:srgbClr val="FF0000"/>
                </a:solidFill>
                <a:latin typeface="Arial Black" pitchFamily="34" charset="0"/>
              </a:rPr>
              <a:t>SLD/ILD Engineering and Detector</a:t>
            </a:r>
          </a:p>
          <a:p>
            <a:pPr algn="ctr"/>
            <a:r>
              <a:rPr lang="en-US" sz="3200">
                <a:solidFill>
                  <a:srgbClr val="FF0000"/>
                </a:solidFill>
                <a:latin typeface="Arial Black" pitchFamily="34" charset="0"/>
              </a:rPr>
              <a:t>Interface Working Meeting</a:t>
            </a:r>
            <a:br>
              <a:rPr lang="en-US" sz="3200">
                <a:solidFill>
                  <a:srgbClr val="FF0000"/>
                </a:solidFill>
                <a:latin typeface="Arial Black" pitchFamily="34" charset="0"/>
              </a:rPr>
            </a:br>
            <a:r>
              <a:rPr lang="en-US" sz="3200">
                <a:solidFill>
                  <a:srgbClr val="FF0000"/>
                </a:solidFill>
                <a:latin typeface="Arial Black" pitchFamily="34" charset="0"/>
              </a:rPr>
              <a:t>SiD Cyrogenics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2514600" y="2819400"/>
            <a:ext cx="388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b="1"/>
              <a:t>Wes Craddock</a:t>
            </a:r>
          </a:p>
          <a:p>
            <a:pPr algn="ctr">
              <a:spcBef>
                <a:spcPct val="20000"/>
              </a:spcBef>
            </a:pPr>
            <a:r>
              <a:rPr lang="en-US" b="1"/>
              <a:t>SLAC</a:t>
            </a:r>
          </a:p>
          <a:p>
            <a:pPr algn="ctr">
              <a:spcBef>
                <a:spcPct val="20000"/>
              </a:spcBef>
            </a:pPr>
            <a:r>
              <a:rPr lang="en-US" b="1"/>
              <a:t>December 12, 2011</a:t>
            </a:r>
          </a:p>
        </p:txBody>
      </p:sp>
    </p:spTree>
    <p:extLst>
      <p:ext uri="{BB962C8B-B14F-4D97-AF65-F5344CB8AC3E}">
        <p14:creationId xmlns:p14="http://schemas.microsoft.com/office/powerpoint/2010/main" val="1072109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SiD Solenoid Status Update</a:t>
            </a:r>
          </a:p>
          <a:p>
            <a:r>
              <a:rPr lang="en-US" smtClean="0"/>
              <a:t>Wes Craddock / SLAC</a:t>
            </a:r>
          </a:p>
        </p:txBody>
      </p:sp>
      <p:pic>
        <p:nvPicPr>
          <p:cNvPr id="14338" name="Picture 4" descr="cryo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57200"/>
            <a:ext cx="8004175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6408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SiD Solenoid Status Update</a:t>
            </a:r>
          </a:p>
          <a:p>
            <a:r>
              <a:rPr lang="en-US" smtClean="0"/>
              <a:t>Wes Craddock / SLAC</a:t>
            </a:r>
          </a:p>
        </p:txBody>
      </p:sp>
      <p:pic>
        <p:nvPicPr>
          <p:cNvPr id="15362" name="Picture 6" descr="img200"/>
          <p:cNvPicPr>
            <a:picLocks noChangeAspect="1" noChangeArrowheads="1"/>
          </p:cNvPicPr>
          <p:nvPr/>
        </p:nvPicPr>
        <p:blipFill>
          <a:blip r:embed="rId2" cstate="print"/>
          <a:srcRect b="4575"/>
          <a:stretch>
            <a:fillRect/>
          </a:stretch>
        </p:blipFill>
        <p:spPr bwMode="auto">
          <a:xfrm>
            <a:off x="463550" y="461963"/>
            <a:ext cx="7842250" cy="586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54732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SiD Solenoid Status Update</a:t>
            </a:r>
          </a:p>
          <a:p>
            <a:r>
              <a:rPr lang="en-US" smtClean="0"/>
              <a:t>Wes Craddock / SLAC</a:t>
            </a:r>
          </a:p>
        </p:txBody>
      </p:sp>
      <p:pic>
        <p:nvPicPr>
          <p:cNvPr id="16386" name="Picture 4" descr="img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263" y="0"/>
            <a:ext cx="7980362" cy="656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96564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858000" y="6400800"/>
            <a:ext cx="2209800" cy="381000"/>
          </a:xfrm>
          <a:noFill/>
        </p:spPr>
        <p:txBody>
          <a:bodyPr/>
          <a:lstStyle/>
          <a:p>
            <a:r>
              <a:rPr lang="en-US" smtClean="0"/>
              <a:t>SiD Cryo Update</a:t>
            </a:r>
          </a:p>
          <a:p>
            <a:r>
              <a:rPr lang="en-US" smtClean="0"/>
              <a:t>Wes Craddock / SLAC</a:t>
            </a:r>
          </a:p>
        </p:txBody>
      </p:sp>
      <p:pic>
        <p:nvPicPr>
          <p:cNvPr id="4" name="Picture 3" descr="SiD Cryo Flow Diagram3.bmp"/>
          <p:cNvPicPr>
            <a:picLocks noChangeAspect="1"/>
          </p:cNvPicPr>
          <p:nvPr/>
        </p:nvPicPr>
        <p:blipFill>
          <a:blip r:embed="rId2" cstate="print"/>
          <a:srcRect r="59195"/>
          <a:stretch>
            <a:fillRect/>
          </a:stretch>
        </p:blipFill>
        <p:spPr>
          <a:xfrm>
            <a:off x="2133600" y="1"/>
            <a:ext cx="52964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143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563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en-US" sz="3800" dirty="0" err="1" smtClean="0">
                <a:solidFill>
                  <a:srgbClr val="0070C0"/>
                </a:solidFill>
              </a:rPr>
              <a:t>SiD</a:t>
            </a:r>
            <a:r>
              <a:rPr lang="en-US" sz="3800" dirty="0" smtClean="0">
                <a:solidFill>
                  <a:srgbClr val="0070C0"/>
                </a:solidFill>
              </a:rPr>
              <a:t> </a:t>
            </a:r>
            <a:r>
              <a:rPr lang="en-US" sz="3800" dirty="0" err="1" smtClean="0">
                <a:solidFill>
                  <a:srgbClr val="0070C0"/>
                </a:solidFill>
              </a:rPr>
              <a:t>Cryo</a:t>
            </a:r>
            <a:r>
              <a:rPr lang="en-US" sz="3800" dirty="0" smtClean="0">
                <a:solidFill>
                  <a:srgbClr val="0070C0"/>
                </a:solidFill>
              </a:rPr>
              <a:t>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609600" indent="-609600" eaLnBrk="1" hangingPunct="1">
              <a:buFontTx/>
              <a:buNone/>
            </a:pPr>
            <a:r>
              <a:rPr lang="en-US" b="1" dirty="0" smtClean="0"/>
              <a:t>QDO:</a:t>
            </a:r>
          </a:p>
          <a:p>
            <a:pPr marL="609600" indent="-609600" eaLnBrk="1" hangingPunct="1">
              <a:buFontTx/>
              <a:buAutoNum type="arabicParenR"/>
            </a:pPr>
            <a:r>
              <a:rPr lang="en-US" sz="1800" dirty="0" smtClean="0"/>
              <a:t>Can we use only one </a:t>
            </a:r>
            <a:r>
              <a:rPr lang="en-US" sz="1800" dirty="0" err="1" smtClean="0"/>
              <a:t>LHe</a:t>
            </a:r>
            <a:r>
              <a:rPr lang="en-US" sz="1800" dirty="0" smtClean="0"/>
              <a:t> supply to QD0?  Do we really need LN2 and a separate </a:t>
            </a:r>
            <a:r>
              <a:rPr lang="en-US" sz="1800" dirty="0" err="1" smtClean="0"/>
              <a:t>cooldown</a:t>
            </a:r>
            <a:r>
              <a:rPr lang="en-US" sz="1800" dirty="0" smtClean="0"/>
              <a:t> line?  </a:t>
            </a:r>
            <a:endParaRPr lang="en-US" sz="1800" dirty="0" smtClean="0"/>
          </a:p>
          <a:p>
            <a:pPr marL="1009650" lvl="1" indent="-609600">
              <a:buFontTx/>
              <a:buAutoNum type="arabicParenR"/>
            </a:pPr>
            <a:r>
              <a:rPr lang="en-US" sz="1400" dirty="0" smtClean="0">
                <a:solidFill>
                  <a:srgbClr val="3366FF"/>
                </a:solidFill>
              </a:rPr>
              <a:t>Comment by AY: to be discussed later, not LN2 use. </a:t>
            </a:r>
            <a:endParaRPr lang="en-US" sz="1400" dirty="0" smtClean="0">
              <a:solidFill>
                <a:srgbClr val="3366FF"/>
              </a:solidFill>
            </a:endParaRPr>
          </a:p>
          <a:p>
            <a:pPr marL="609600" indent="-609600" eaLnBrk="1" hangingPunct="1">
              <a:buFontTx/>
              <a:buAutoNum type="arabicParenR"/>
            </a:pPr>
            <a:r>
              <a:rPr lang="en-US" sz="1800" dirty="0" smtClean="0"/>
              <a:t>Does the </a:t>
            </a:r>
            <a:r>
              <a:rPr lang="en-US" sz="1800" dirty="0" err="1" smtClean="0"/>
              <a:t>LHe</a:t>
            </a:r>
            <a:r>
              <a:rPr lang="en-US" sz="1800" dirty="0" smtClean="0"/>
              <a:t> connection from the </a:t>
            </a:r>
            <a:r>
              <a:rPr lang="en-US" sz="1800" dirty="0" err="1" smtClean="0"/>
              <a:t>LHe</a:t>
            </a:r>
            <a:r>
              <a:rPr lang="en-US" sz="1800" dirty="0" smtClean="0"/>
              <a:t> storage </a:t>
            </a:r>
            <a:r>
              <a:rPr lang="en-US" sz="1800" dirty="0" err="1" smtClean="0"/>
              <a:t>dewar</a:t>
            </a:r>
            <a:r>
              <a:rPr lang="en-US" sz="1800" dirty="0" smtClean="0"/>
              <a:t> to QD0 every need to be removed for detector servicing</a:t>
            </a:r>
            <a:r>
              <a:rPr lang="en-US" sz="1800" dirty="0" smtClean="0"/>
              <a:t>?</a:t>
            </a:r>
          </a:p>
          <a:p>
            <a:pPr marL="1009650" lvl="1" indent="-609600">
              <a:buFontTx/>
              <a:buAutoNum type="arabicParenR"/>
            </a:pPr>
            <a:r>
              <a:rPr lang="en-US" sz="1400" dirty="0" smtClean="0">
                <a:solidFill>
                  <a:srgbClr val="3366FF"/>
                </a:solidFill>
              </a:rPr>
              <a:t>Comment by AY:  we need to understand better the detector opening scenario. </a:t>
            </a:r>
            <a:endParaRPr lang="en-US" sz="1400" dirty="0" smtClean="0">
              <a:solidFill>
                <a:srgbClr val="3366FF"/>
              </a:solidFill>
            </a:endParaRPr>
          </a:p>
          <a:p>
            <a:pPr marL="609600" indent="-609600" eaLnBrk="1" hangingPunct="1">
              <a:buFontTx/>
              <a:buAutoNum type="arabicParenR"/>
            </a:pPr>
            <a:r>
              <a:rPr lang="en-US" sz="1800" dirty="0" smtClean="0"/>
              <a:t>What is the routing of the 4 K </a:t>
            </a:r>
            <a:r>
              <a:rPr lang="en-US" sz="1800" dirty="0" err="1" smtClean="0"/>
              <a:t>LHe</a:t>
            </a:r>
            <a:r>
              <a:rPr lang="en-US" sz="1800" dirty="0" smtClean="0"/>
              <a:t> line to QD0?  Is it rigid, flex or a combination</a:t>
            </a:r>
            <a:r>
              <a:rPr lang="en-US" sz="1800" dirty="0" smtClean="0"/>
              <a:t>?</a:t>
            </a:r>
          </a:p>
          <a:p>
            <a:pPr marL="1009650" lvl="1" indent="-609600">
              <a:buFontTx/>
              <a:buAutoNum type="arabicParenR"/>
            </a:pPr>
            <a:r>
              <a:rPr lang="en-US" sz="1400" dirty="0" smtClean="0">
                <a:solidFill>
                  <a:srgbClr val="3366FF"/>
                </a:solidFill>
              </a:rPr>
              <a:t>Comment by AY:  rigid is better for stability, but probably combination, </a:t>
            </a:r>
            <a:endParaRPr lang="en-US" sz="1400" dirty="0" smtClean="0">
              <a:solidFill>
                <a:srgbClr val="3366FF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en-US" b="1" dirty="0" smtClean="0"/>
              <a:t>QDO 2K Vacuum Pumping System:</a:t>
            </a:r>
          </a:p>
          <a:p>
            <a:pPr marL="609600" indent="-609600" eaLnBrk="1" hangingPunct="1">
              <a:buFontTx/>
              <a:buAutoNum type="arabicParenR"/>
            </a:pPr>
            <a:r>
              <a:rPr lang="en-US" sz="1800" dirty="0" smtClean="0"/>
              <a:t>Is it possible to use the ILC vacuum pumping </a:t>
            </a:r>
            <a:r>
              <a:rPr lang="en-US" sz="1800" dirty="0" smtClean="0"/>
              <a:t>system </a:t>
            </a:r>
            <a:r>
              <a:rPr lang="en-US" sz="1800" dirty="0" smtClean="0">
                <a:solidFill>
                  <a:srgbClr val="3366FF"/>
                </a:solidFill>
              </a:rPr>
              <a:t>???</a:t>
            </a:r>
          </a:p>
          <a:p>
            <a:pPr marL="1009650" lvl="1" indent="-609600">
              <a:buFontTx/>
              <a:buAutoNum type="arabicParenR"/>
            </a:pPr>
            <a:r>
              <a:rPr lang="en-US" sz="1400" dirty="0" smtClean="0">
                <a:solidFill>
                  <a:srgbClr val="3366FF"/>
                </a:solidFill>
              </a:rPr>
              <a:t>Comment by AY: Probably independent line for </a:t>
            </a:r>
            <a:r>
              <a:rPr lang="en-US" sz="1400" dirty="0" err="1" smtClean="0">
                <a:solidFill>
                  <a:srgbClr val="3366FF"/>
                </a:solidFill>
              </a:rPr>
              <a:t>reliablity</a:t>
            </a:r>
            <a:r>
              <a:rPr lang="en-US" sz="1400" dirty="0" smtClean="0">
                <a:solidFill>
                  <a:srgbClr val="3366FF"/>
                </a:solidFill>
              </a:rPr>
              <a:t> to each other. </a:t>
            </a:r>
            <a:endParaRPr lang="en-US" sz="1400" dirty="0" smtClean="0">
              <a:solidFill>
                <a:srgbClr val="3366FF"/>
              </a:solidFill>
            </a:endParaRPr>
          </a:p>
          <a:p>
            <a:pPr marL="609600" indent="-609600" eaLnBrk="1" hangingPunct="1">
              <a:buFontTx/>
              <a:buAutoNum type="arabicParenR"/>
            </a:pPr>
            <a:r>
              <a:rPr lang="en-US" sz="1800" dirty="0" smtClean="0"/>
              <a:t>How is the 2 K suction line made and run, rigid or </a:t>
            </a:r>
            <a:r>
              <a:rPr lang="en-US" sz="1800" dirty="0" smtClean="0"/>
              <a:t>flex</a:t>
            </a:r>
            <a:r>
              <a:rPr lang="en-US" sz="1800" dirty="0" smtClean="0">
                <a:solidFill>
                  <a:srgbClr val="3366FF"/>
                </a:solidFill>
              </a:rPr>
              <a:t>???</a:t>
            </a:r>
          </a:p>
          <a:p>
            <a:pPr marL="1009650" lvl="1" indent="-609600">
              <a:buFontTx/>
              <a:buAutoNum type="arabicParenR"/>
            </a:pPr>
            <a:r>
              <a:rPr lang="en-US" sz="1400" dirty="0" smtClean="0">
                <a:solidFill>
                  <a:srgbClr val="3366FF"/>
                </a:solidFill>
              </a:rPr>
              <a:t>Comment by AY: at least it should be </a:t>
            </a:r>
            <a:r>
              <a:rPr lang="en-US" sz="1400" dirty="0" smtClean="0">
                <a:solidFill>
                  <a:srgbClr val="3366FF"/>
                </a:solidFill>
              </a:rPr>
              <a:t>vacuum </a:t>
            </a:r>
            <a:r>
              <a:rPr lang="en-US" sz="1400" dirty="0" smtClean="0">
                <a:solidFill>
                  <a:srgbClr val="3366FF"/>
                </a:solidFill>
              </a:rPr>
              <a:t>isolated transfer-line. </a:t>
            </a:r>
            <a:endParaRPr lang="en-US" sz="1400" dirty="0" smtClean="0">
              <a:solidFill>
                <a:srgbClr val="3366FF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en-US" b="1" dirty="0" smtClean="0"/>
              <a:t>LN2 System:</a:t>
            </a:r>
          </a:p>
          <a:p>
            <a:pPr marL="609600" indent="-609600" eaLnBrk="1" hangingPunct="1">
              <a:buFontTx/>
              <a:buAutoNum type="arabicParenR"/>
            </a:pPr>
            <a:r>
              <a:rPr lang="en-US" sz="1800" dirty="0" smtClean="0"/>
              <a:t>What is the elevation of the LN2 tank?  If it is at a great elevation, a pressure reduction system is needed</a:t>
            </a:r>
            <a:r>
              <a:rPr lang="en-US" sz="1800" dirty="0" smtClean="0"/>
              <a:t>.</a:t>
            </a:r>
          </a:p>
          <a:p>
            <a:pPr marL="1009650" lvl="1" indent="-609600">
              <a:buFontTx/>
              <a:buAutoNum type="arabicParenR"/>
            </a:pPr>
            <a:r>
              <a:rPr lang="en-US" sz="1400" dirty="0" smtClean="0">
                <a:solidFill>
                  <a:srgbClr val="3366FF"/>
                </a:solidFill>
              </a:rPr>
              <a:t>Comment by AY:  </a:t>
            </a:r>
            <a:r>
              <a:rPr lang="en-US" sz="1400" dirty="0" smtClean="0"/>
              <a:t>We will </a:t>
            </a:r>
            <a:r>
              <a:rPr lang="en-US" sz="1400" dirty="0" smtClean="0">
                <a:solidFill>
                  <a:srgbClr val="FF0000"/>
                </a:solidFill>
              </a:rPr>
              <a:t>not plan to use LN2 </a:t>
            </a:r>
            <a:r>
              <a:rPr lang="en-US" sz="1400" dirty="0" smtClean="0">
                <a:solidFill>
                  <a:srgbClr val="000000"/>
                </a:solidFill>
              </a:rPr>
              <a:t>because of safety in long, underground  tunnel.</a:t>
            </a:r>
            <a:endParaRPr lang="en-US" sz="1400" dirty="0" smtClean="0">
              <a:solidFill>
                <a:srgbClr val="000000"/>
              </a:solidFill>
            </a:endParaRPr>
          </a:p>
          <a:p>
            <a:pPr marL="609600" indent="-609600" eaLnBrk="1" hangingPunct="1">
              <a:buFontTx/>
              <a:buAutoNum type="arabicParenR"/>
            </a:pPr>
            <a:endParaRPr lang="en-US" sz="1800" dirty="0" smtClean="0"/>
          </a:p>
          <a:p>
            <a:pPr marL="609600" indent="-609600" eaLnBrk="1" hangingPunct="1">
              <a:buFontTx/>
              <a:buNone/>
            </a:pPr>
            <a:endParaRPr lang="en-US" b="1" dirty="0" smtClean="0"/>
          </a:p>
        </p:txBody>
      </p:sp>
      <p:sp>
        <p:nvSpPr>
          <p:cNvPr id="1843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SiD Solenoid Status Update</a:t>
            </a:r>
          </a:p>
          <a:p>
            <a:r>
              <a:rPr lang="en-US" smtClean="0"/>
              <a:t>Wes Craddock / SLAC</a:t>
            </a:r>
          </a:p>
        </p:txBody>
      </p:sp>
    </p:spTree>
    <p:extLst>
      <p:ext uri="{BB962C8B-B14F-4D97-AF65-F5344CB8AC3E}">
        <p14:creationId xmlns:p14="http://schemas.microsoft.com/office/powerpoint/2010/main" val="2659861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This is outcome from Intensive Meetings, since early 2012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February 	GDE, ADI and cryogenics meetings</a:t>
            </a:r>
          </a:p>
          <a:p>
            <a:r>
              <a:rPr kumimoji="1" lang="en-US" altLang="ja-JP" dirty="0" smtClean="0"/>
              <a:t>March: 	GDE Cryogenics Meeting 	</a:t>
            </a:r>
          </a:p>
          <a:p>
            <a:r>
              <a:rPr lang="en-US" altLang="ja-JP" dirty="0" smtClean="0"/>
              <a:t>April:	 	KILC12, Central Region Session</a:t>
            </a:r>
          </a:p>
          <a:p>
            <a:r>
              <a:rPr lang="en-US" altLang="ja-JP" dirty="0" smtClean="0"/>
              <a:t>May :		GDE/Detector C</a:t>
            </a:r>
            <a:r>
              <a:rPr kumimoji="1" lang="en-US" altLang="ja-JP" dirty="0" smtClean="0"/>
              <a:t>ryogenics Meeting</a:t>
            </a:r>
          </a:p>
          <a:p>
            <a:r>
              <a:rPr lang="en-US" altLang="ja-JP" dirty="0" smtClean="0"/>
              <a:t>May: 		GDE ADI meeting</a:t>
            </a:r>
            <a:r>
              <a:rPr kumimoji="1" lang="en-US" altLang="ja-JP" dirty="0" smtClean="0"/>
              <a:t> </a:t>
            </a:r>
          </a:p>
          <a:p>
            <a:r>
              <a:rPr lang="en-US" altLang="ja-JP" dirty="0" smtClean="0"/>
              <a:t>June: 		MDI/Detector Cryogenics Meetings (2~3) 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Today:	</a:t>
            </a:r>
            <a:r>
              <a:rPr lang="en-US" altLang="ja-JP" dirty="0" smtClean="0"/>
              <a:t>	GDE ADI meeting</a:t>
            </a: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i="1" dirty="0" smtClean="0">
                <a:solidFill>
                  <a:srgbClr val="3366FF"/>
                </a:solidFill>
              </a:rPr>
              <a:t>We would thank everyone’s much effort and contribution for better understanding and discussions. </a:t>
            </a:r>
            <a:endParaRPr kumimoji="1" lang="ja-JP" altLang="en-US" i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321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85262EE-A0AA-EA42-9019-71D81E9DBABE}" type="slidenum">
              <a:rPr lang="ja-JP" altLang="en-US">
                <a:solidFill>
                  <a:srgbClr val="898989"/>
                </a:solidFill>
              </a:rPr>
              <a:pPr eaLnBrk="1" hangingPunct="1"/>
              <a:t>20</a:t>
            </a:fld>
            <a:endParaRPr lang="ja-JP" altLang="en-US">
              <a:solidFill>
                <a:srgbClr val="898989"/>
              </a:solidFill>
            </a:endParaRPr>
          </a:p>
        </p:txBody>
      </p:sp>
      <p:sp>
        <p:nvSpPr>
          <p:cNvPr id="2051" name="タイトル 1"/>
          <p:cNvSpPr>
            <a:spLocks noGrp="1"/>
          </p:cNvSpPr>
          <p:nvPr>
            <p:ph type="ctrTitle"/>
          </p:nvPr>
        </p:nvSpPr>
        <p:spPr>
          <a:xfrm>
            <a:off x="323850" y="1268413"/>
            <a:ext cx="8569325" cy="1901825"/>
          </a:xfrm>
        </p:spPr>
        <p:txBody>
          <a:bodyPr/>
          <a:lstStyle/>
          <a:p>
            <a:pPr eaLnBrk="1" hangingPunct="1"/>
            <a:r>
              <a:rPr lang="en-US" altLang="ja-JP" sz="3200" b="1">
                <a:solidFill>
                  <a:srgbClr val="003300"/>
                </a:solidFill>
                <a:latin typeface="Arial" charset="0"/>
                <a:ea typeface="ＭＳ Ｐゴシック" charset="0"/>
              </a:rPr>
              <a:t>Cryogenic System of Interaction Region</a:t>
            </a:r>
            <a:br>
              <a:rPr lang="en-US" altLang="ja-JP" sz="3200" b="1">
                <a:solidFill>
                  <a:srgbClr val="003300"/>
                </a:solidFill>
                <a:latin typeface="Arial" charset="0"/>
                <a:ea typeface="ＭＳ Ｐゴシック" charset="0"/>
              </a:rPr>
            </a:br>
            <a:r>
              <a:rPr lang="en-US" altLang="ja-JP" sz="3200" b="1">
                <a:solidFill>
                  <a:srgbClr val="003300"/>
                </a:solidFill>
                <a:latin typeface="Arial" charset="0"/>
                <a:ea typeface="ＭＳ Ｐゴシック" charset="0"/>
              </a:rPr>
              <a:t>(SiD, ILD, QD0, QF1, Crab Cavity)</a:t>
            </a:r>
            <a:br>
              <a:rPr lang="en-US" altLang="ja-JP" sz="3200" b="1">
                <a:solidFill>
                  <a:srgbClr val="003300"/>
                </a:solidFill>
                <a:latin typeface="Arial" charset="0"/>
                <a:ea typeface="ＭＳ Ｐゴシック" charset="0"/>
              </a:rPr>
            </a:br>
            <a:r>
              <a:rPr lang="en-US" altLang="ja-JP" sz="3200" b="1">
                <a:solidFill>
                  <a:srgbClr val="003300"/>
                </a:solidFill>
                <a:latin typeface="Arial" charset="0"/>
                <a:ea typeface="ＭＳ Ｐゴシック" charset="0"/>
              </a:rPr>
              <a:t>in the Japanese Mountain</a:t>
            </a:r>
            <a:r>
              <a:rPr lang="ja-JP" altLang="en-US" sz="3200" b="1">
                <a:solidFill>
                  <a:srgbClr val="003300"/>
                </a:solidFill>
                <a:latin typeface="Arial" charset="0"/>
                <a:ea typeface="ＭＳ Ｐゴシック" charset="0"/>
              </a:rPr>
              <a:t> </a:t>
            </a:r>
            <a:r>
              <a:rPr lang="en-US" altLang="ja-JP" sz="3200" b="1">
                <a:solidFill>
                  <a:srgbClr val="003300"/>
                </a:solidFill>
                <a:latin typeface="Arial" charset="0"/>
                <a:ea typeface="ＭＳ Ｐゴシック" charset="0"/>
              </a:rPr>
              <a:t>Site</a:t>
            </a:r>
            <a:endParaRPr lang="ja-JP" altLang="en-US" sz="3200" b="1">
              <a:solidFill>
                <a:srgbClr val="0033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2052" name="サブタイトル 2"/>
          <p:cNvSpPr>
            <a:spLocks noGrp="1"/>
          </p:cNvSpPr>
          <p:nvPr>
            <p:ph type="subTitle" idx="1"/>
          </p:nvPr>
        </p:nvSpPr>
        <p:spPr>
          <a:xfrm>
            <a:off x="395288" y="3644900"/>
            <a:ext cx="8353425" cy="2663825"/>
          </a:xfrm>
        </p:spPr>
        <p:txBody>
          <a:bodyPr/>
          <a:lstStyle/>
          <a:p>
            <a:pPr eaLnBrk="1" hangingPunct="1"/>
            <a:r>
              <a:rPr lang="en-US" altLang="ja-JP" sz="2400" b="1" dirty="0">
                <a:solidFill>
                  <a:srgbClr val="898989"/>
                </a:solidFill>
                <a:latin typeface="Arial" charset="0"/>
                <a:ea typeface="ＭＳ Ｐゴシック" charset="0"/>
              </a:rPr>
              <a:t>WebEx meeting : ILC Central Region Cryogenics </a:t>
            </a:r>
            <a:br>
              <a:rPr lang="en-US" altLang="ja-JP" sz="2400" b="1" dirty="0">
                <a:solidFill>
                  <a:srgbClr val="898989"/>
                </a:solidFill>
                <a:latin typeface="Arial" charset="0"/>
                <a:ea typeface="ＭＳ Ｐゴシック" charset="0"/>
              </a:rPr>
            </a:br>
            <a:r>
              <a:rPr lang="en-US" altLang="ja-JP" sz="2400" b="1" dirty="0">
                <a:solidFill>
                  <a:srgbClr val="898989"/>
                </a:solidFill>
                <a:latin typeface="Arial" charset="0"/>
                <a:ea typeface="ＭＳ Ｐゴシック" charset="0"/>
              </a:rPr>
              <a:t>June </a:t>
            </a:r>
            <a:r>
              <a:rPr lang="en-US" altLang="ja-JP" sz="2400" b="1" dirty="0" smtClean="0">
                <a:solidFill>
                  <a:srgbClr val="898989"/>
                </a:solidFill>
                <a:latin typeface="Arial" charset="0"/>
                <a:ea typeface="ＭＳ Ｐゴシック" charset="0"/>
              </a:rPr>
              <a:t>1, 2012</a:t>
            </a:r>
          </a:p>
          <a:p>
            <a:pPr eaLnBrk="1" hangingPunct="1"/>
            <a:r>
              <a:rPr lang="en-US" altLang="ja-JP" sz="2400" b="1" dirty="0" smtClean="0">
                <a:solidFill>
                  <a:srgbClr val="898989"/>
                </a:solidFill>
                <a:latin typeface="Arial" charset="0"/>
                <a:ea typeface="ＭＳ Ｐゴシック" charset="0"/>
              </a:rPr>
              <a:t>Updated, June 13, 2012 </a:t>
            </a:r>
            <a:endParaRPr lang="en-US" altLang="ja-JP" sz="2400" b="1" dirty="0">
              <a:solidFill>
                <a:srgbClr val="898989"/>
              </a:solidFill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 altLang="ja-JP" sz="2400" b="1" dirty="0">
                <a:solidFill>
                  <a:srgbClr val="898989"/>
                </a:solidFill>
                <a:latin typeface="Arial" charset="0"/>
                <a:ea typeface="ＭＳ Ｐゴシック" charset="0"/>
              </a:rPr>
              <a:t/>
            </a:r>
            <a:br>
              <a:rPr lang="en-US" altLang="ja-JP" sz="2400" b="1" dirty="0">
                <a:solidFill>
                  <a:srgbClr val="898989"/>
                </a:solidFill>
                <a:latin typeface="Arial" charset="0"/>
                <a:ea typeface="ＭＳ Ｐゴシック" charset="0"/>
              </a:rPr>
            </a:br>
            <a:r>
              <a:rPr lang="en-US" altLang="ja-JP" sz="2400" b="1" dirty="0" smtClean="0">
                <a:solidFill>
                  <a:srgbClr val="898989"/>
                </a:solidFill>
                <a:latin typeface="Arial" charset="0"/>
                <a:ea typeface="ＭＳ Ｐゴシック" charset="0"/>
              </a:rPr>
              <a:t>KEK IPNS</a:t>
            </a:r>
            <a:r>
              <a:rPr lang="en-US" altLang="ja-JP" sz="2400" b="1" dirty="0">
                <a:solidFill>
                  <a:srgbClr val="898989"/>
                </a:solidFill>
                <a:latin typeface="Arial" charset="0"/>
                <a:ea typeface="ＭＳ Ｐゴシック" charset="0"/>
              </a:rPr>
              <a:t>/Cryogenic Group</a:t>
            </a:r>
            <a:endParaRPr lang="ja-JP" altLang="en-US" sz="2400" b="1" dirty="0">
              <a:solidFill>
                <a:srgbClr val="898989"/>
              </a:solidFill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 altLang="ja-JP" sz="2400" b="1" dirty="0">
                <a:solidFill>
                  <a:srgbClr val="898989"/>
                </a:solidFill>
                <a:latin typeface="Arial" charset="0"/>
                <a:ea typeface="ＭＳ Ｐゴシック" charset="0"/>
              </a:rPr>
              <a:t>T. Okamura, Y. </a:t>
            </a:r>
            <a:r>
              <a:rPr lang="en-US" altLang="ja-JP" sz="2400" b="1" dirty="0" err="1">
                <a:solidFill>
                  <a:srgbClr val="898989"/>
                </a:solidFill>
                <a:latin typeface="Arial" charset="0"/>
                <a:ea typeface="ＭＳ Ｐゴシック" charset="0"/>
              </a:rPr>
              <a:t>Makida</a:t>
            </a:r>
            <a:r>
              <a:rPr lang="en-US" altLang="ja-JP" sz="2400" b="1" dirty="0">
                <a:solidFill>
                  <a:srgbClr val="898989"/>
                </a:solidFill>
                <a:latin typeface="Arial" charset="0"/>
                <a:ea typeface="ＭＳ Ｐゴシック" charset="0"/>
              </a:rPr>
              <a:t>, </a:t>
            </a:r>
            <a:r>
              <a:rPr lang="en-US" altLang="ja-JP" sz="2400" b="1" dirty="0" smtClean="0">
                <a:solidFill>
                  <a:srgbClr val="898989"/>
                </a:solidFill>
                <a:latin typeface="Arial" charset="0"/>
                <a:ea typeface="ＭＳ Ｐゴシック" charset="0"/>
              </a:rPr>
              <a:t>and M</a:t>
            </a:r>
            <a:r>
              <a:rPr lang="en-US" altLang="ja-JP" sz="2400" b="1" dirty="0">
                <a:solidFill>
                  <a:srgbClr val="898989"/>
                </a:solidFill>
                <a:latin typeface="Arial" charset="0"/>
                <a:ea typeface="ＭＳ Ｐゴシック" charset="0"/>
              </a:rPr>
              <a:t>. Kawai</a:t>
            </a:r>
          </a:p>
          <a:p>
            <a:pPr eaLnBrk="1" hangingPunct="1"/>
            <a:endParaRPr lang="en-US" altLang="ja-JP" sz="2800" dirty="0">
              <a:solidFill>
                <a:srgbClr val="898989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978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706438"/>
          </a:xfrm>
        </p:spPr>
        <p:txBody>
          <a:bodyPr/>
          <a:lstStyle/>
          <a:p>
            <a:r>
              <a:rPr lang="en-US" altLang="ja-JP" sz="2800" b="1">
                <a:solidFill>
                  <a:srgbClr val="003300"/>
                </a:solidFill>
                <a:latin typeface="Arial" charset="0"/>
                <a:ea typeface="ＭＳ Ｐゴシック" charset="0"/>
              </a:rPr>
              <a:t>Overall layout of Interaction Region</a:t>
            </a:r>
            <a:endParaRPr lang="ja-JP" altLang="en-US" sz="2800" b="1">
              <a:solidFill>
                <a:srgbClr val="0033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0BBCC5F-F90F-9C49-BC95-BBD123D27472}" type="slidenum">
              <a:rPr lang="ja-JP" altLang="en-US">
                <a:solidFill>
                  <a:srgbClr val="898989"/>
                </a:solidFill>
              </a:rPr>
              <a:pPr eaLnBrk="1" hangingPunct="1"/>
              <a:t>21</a:t>
            </a:fld>
            <a:endParaRPr lang="ja-JP" altLang="en-US">
              <a:solidFill>
                <a:srgbClr val="898989"/>
              </a:solidFill>
            </a:endParaRPr>
          </a:p>
        </p:txBody>
      </p:sp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96975"/>
            <a:ext cx="8064500" cy="503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101" name="テキスト ボックス 1"/>
          <p:cNvSpPr txBox="1">
            <a:spLocks noChangeArrowheads="1"/>
          </p:cNvSpPr>
          <p:nvPr/>
        </p:nvSpPr>
        <p:spPr bwMode="auto">
          <a:xfrm>
            <a:off x="1509713" y="1557338"/>
            <a:ext cx="16473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dirty="0" smtClean="0">
                <a:solidFill>
                  <a:srgbClr val="FFFF00"/>
                </a:solidFill>
              </a:rPr>
              <a:t>Damping </a:t>
            </a:r>
            <a:r>
              <a:rPr lang="en-US" altLang="ja-JP" dirty="0">
                <a:solidFill>
                  <a:srgbClr val="FFFF00"/>
                </a:solidFill>
              </a:rPr>
              <a:t>Ring</a:t>
            </a:r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4102" name="テキスト ボックス 5"/>
          <p:cNvSpPr txBox="1">
            <a:spLocks noChangeArrowheads="1"/>
          </p:cNvSpPr>
          <p:nvPr/>
        </p:nvSpPr>
        <p:spPr bwMode="auto">
          <a:xfrm>
            <a:off x="561975" y="4797425"/>
            <a:ext cx="13001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>
                <a:solidFill>
                  <a:srgbClr val="FFFF00"/>
                </a:solidFill>
              </a:rPr>
              <a:t>Main Linac</a:t>
            </a:r>
            <a:endParaRPr lang="ja-JP" altLang="en-US">
              <a:solidFill>
                <a:srgbClr val="FFFF00"/>
              </a:solidFill>
            </a:endParaRPr>
          </a:p>
        </p:txBody>
      </p:sp>
      <p:sp>
        <p:nvSpPr>
          <p:cNvPr id="4103" name="テキスト ボックス 6"/>
          <p:cNvSpPr txBox="1">
            <a:spLocks noChangeArrowheads="1"/>
          </p:cNvSpPr>
          <p:nvPr/>
        </p:nvSpPr>
        <p:spPr bwMode="auto">
          <a:xfrm>
            <a:off x="1670050" y="5862638"/>
            <a:ext cx="59039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ja-JP">
                <a:solidFill>
                  <a:srgbClr val="FFFF00"/>
                </a:solidFill>
              </a:rPr>
              <a:t>Experimental Hall </a:t>
            </a:r>
          </a:p>
          <a:p>
            <a:pPr algn="ctr" eaLnBrk="1" hangingPunct="1"/>
            <a:endParaRPr lang="en-US" altLang="ja-JP">
              <a:solidFill>
                <a:srgbClr val="404040"/>
              </a:solidFill>
            </a:endParaRPr>
          </a:p>
          <a:p>
            <a:pPr algn="ctr" eaLnBrk="1" hangingPunct="1"/>
            <a:r>
              <a:rPr lang="en-US" altLang="ja-JP">
                <a:solidFill>
                  <a:srgbClr val="404040"/>
                </a:solidFill>
              </a:rPr>
              <a:t>(Superconducting instruments SID, ILD, QD0, QF1, CC)</a:t>
            </a:r>
            <a:endParaRPr lang="ja-JP" altLang="en-US">
              <a:solidFill>
                <a:srgbClr val="404040"/>
              </a:solidFill>
            </a:endParaRPr>
          </a:p>
        </p:txBody>
      </p:sp>
      <p:sp>
        <p:nvSpPr>
          <p:cNvPr id="4104" name="テキスト ボックス 7"/>
          <p:cNvSpPr txBox="1">
            <a:spLocks noChangeArrowheads="1"/>
          </p:cNvSpPr>
          <p:nvPr/>
        </p:nvSpPr>
        <p:spPr bwMode="auto">
          <a:xfrm>
            <a:off x="4787900" y="3644900"/>
            <a:ext cx="2300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>
                <a:solidFill>
                  <a:srgbClr val="FFFF00"/>
                </a:solidFill>
              </a:rPr>
              <a:t>Compressor Cavern</a:t>
            </a:r>
            <a:endParaRPr lang="ja-JP" altLang="en-US">
              <a:solidFill>
                <a:srgbClr val="FFFF00"/>
              </a:solidFill>
            </a:endParaRPr>
          </a:p>
        </p:txBody>
      </p:sp>
      <p:sp>
        <p:nvSpPr>
          <p:cNvPr id="4105" name="テキスト ボックス 9"/>
          <p:cNvSpPr txBox="1">
            <a:spLocks noChangeArrowheads="1"/>
          </p:cNvSpPr>
          <p:nvPr/>
        </p:nvSpPr>
        <p:spPr bwMode="auto">
          <a:xfrm>
            <a:off x="4859338" y="2565400"/>
            <a:ext cx="18272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>
                <a:solidFill>
                  <a:srgbClr val="FFFF00"/>
                </a:solidFill>
              </a:rPr>
              <a:t>CB room for DR</a:t>
            </a:r>
            <a:endParaRPr lang="ja-JP" altLang="en-US">
              <a:solidFill>
                <a:srgbClr val="FFFF00"/>
              </a:solidFill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 flipV="1">
            <a:off x="3779838" y="5445125"/>
            <a:ext cx="612775" cy="417513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1776413" y="5070475"/>
            <a:ext cx="306387" cy="15875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2082800" y="1925638"/>
            <a:ext cx="249238" cy="566737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H="1" flipV="1">
            <a:off x="4716463" y="2565400"/>
            <a:ext cx="215900" cy="17780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H="1" flipV="1">
            <a:off x="4652963" y="3625850"/>
            <a:ext cx="215900" cy="17780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正方形/長方形 1"/>
          <p:cNvSpPr/>
          <p:nvPr/>
        </p:nvSpPr>
        <p:spPr>
          <a:xfrm>
            <a:off x="2843213" y="2349500"/>
            <a:ext cx="3095625" cy="444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112" name="テキスト ボックス 1"/>
          <p:cNvSpPr txBox="1">
            <a:spLocks noChangeArrowheads="1"/>
          </p:cNvSpPr>
          <p:nvPr/>
        </p:nvSpPr>
        <p:spPr bwMode="auto">
          <a:xfrm>
            <a:off x="2339975" y="1849438"/>
            <a:ext cx="4467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>
                <a:solidFill>
                  <a:srgbClr val="FFFF00"/>
                </a:solidFill>
              </a:rPr>
              <a:t>Superconducting equipment (RF, Wiggler)</a:t>
            </a:r>
            <a:endParaRPr lang="ja-JP" altLang="en-US">
              <a:solidFill>
                <a:srgbClr val="FFFF00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356100" y="4981575"/>
            <a:ext cx="53975" cy="57308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84942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2A78735-31EC-E54E-83B6-985383EEF625}" type="slidenum">
              <a:rPr lang="ja-JP" altLang="en-US">
                <a:solidFill>
                  <a:srgbClr val="898989"/>
                </a:solidFill>
              </a:rPr>
              <a:pPr eaLnBrk="1" hangingPunct="1"/>
              <a:t>22</a:t>
            </a:fld>
            <a:endParaRPr lang="ja-JP" altLang="en-US">
              <a:solidFill>
                <a:srgbClr val="898989"/>
              </a:solidFill>
            </a:endParaRPr>
          </a:p>
        </p:txBody>
      </p:sp>
      <p:pic>
        <p:nvPicPr>
          <p:cNvPr id="2051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412875"/>
            <a:ext cx="6832600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052" name="Rectangle 2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706437"/>
          </a:xfrm>
        </p:spPr>
        <p:txBody>
          <a:bodyPr/>
          <a:lstStyle/>
          <a:p>
            <a:r>
              <a:rPr lang="en-US" altLang="ja-JP" sz="2800" b="1">
                <a:solidFill>
                  <a:srgbClr val="003300"/>
                </a:solidFill>
                <a:latin typeface="Arial" charset="0"/>
                <a:ea typeface="ＭＳ Ｐゴシック" charset="0"/>
              </a:rPr>
              <a:t>Cryogenic overall block diagram example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79388" y="836613"/>
            <a:ext cx="8186737" cy="175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srgbClr val="003300"/>
                </a:solidFill>
              </a:rPr>
              <a:t>Cryogenic system for IR including dumping rings is composed of four sections.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srgbClr val="003300"/>
                </a:solidFill>
              </a:rPr>
              <a:t> 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srgbClr val="003300"/>
                </a:solidFill>
              </a:rPr>
              <a:t> 1. Compressor cavern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srgbClr val="003300"/>
                </a:solidFill>
              </a:rPr>
              <a:t> 2. CB cavern for DR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srgbClr val="003300"/>
                </a:solidFill>
              </a:rPr>
              <a:t> 3. Experimental Hall for detectors.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srgbClr val="003300"/>
                </a:solidFill>
              </a:rPr>
              <a:t> 4. Helium buffer tank section.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8263" y="6165850"/>
            <a:ext cx="891222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</a:rPr>
              <a:t>All compressors for SiD/ILD, QD0, QF1 and CC are installed</a:t>
            </a:r>
          </a:p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</a:rPr>
              <a:t> in the compressor cavern. </a:t>
            </a: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68263" y="6184900"/>
            <a:ext cx="8912225" cy="620713"/>
          </a:xfrm>
          <a:prstGeom prst="rect">
            <a:avLst/>
          </a:prstGeom>
          <a:noFill/>
          <a:ln w="1587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625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9925"/>
          </a:xfrm>
        </p:spPr>
        <p:txBody>
          <a:bodyPr/>
          <a:lstStyle/>
          <a:p>
            <a:r>
              <a:rPr lang="en-US" altLang="ja-JP" sz="2800" b="1" dirty="0">
                <a:latin typeface="Arial" charset="0"/>
                <a:ea typeface="ＭＳ Ｐゴシック" charset="0"/>
              </a:rPr>
              <a:t>Baseline design of central </a:t>
            </a:r>
            <a:r>
              <a:rPr lang="en-US" altLang="ja-JP" sz="2800" b="1" dirty="0" smtClean="0">
                <a:latin typeface="Arial" charset="0"/>
                <a:ea typeface="ＭＳ Ｐゴシック" charset="0"/>
              </a:rPr>
              <a:t>region</a:t>
            </a:r>
            <a:br>
              <a:rPr lang="en-US" altLang="ja-JP" sz="2800" b="1" dirty="0" smtClean="0">
                <a:latin typeface="Arial" charset="0"/>
                <a:ea typeface="ＭＳ Ｐゴシック" charset="0"/>
              </a:rPr>
            </a:br>
            <a:r>
              <a:rPr lang="en-US" altLang="ja-JP" sz="2000" b="1" dirty="0" smtClean="0">
                <a:solidFill>
                  <a:srgbClr val="3366FF"/>
                </a:solidFill>
                <a:latin typeface="Arial" charset="0"/>
                <a:ea typeface="ＭＳ Ｐゴシック" charset="0"/>
              </a:rPr>
              <a:t>commented by AY</a:t>
            </a:r>
            <a:endParaRPr lang="ja-JP" altLang="en-US" sz="2000" b="1" dirty="0">
              <a:solidFill>
                <a:srgbClr val="3366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1196975"/>
            <a:ext cx="9144000" cy="532765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ja-JP" sz="1800" dirty="0">
                <a:solidFill>
                  <a:srgbClr val="3366FF"/>
                </a:solidFill>
                <a:latin typeface="Arial" charset="0"/>
                <a:ea typeface="ＭＳ Ｐゴシック" charset="0"/>
              </a:rPr>
              <a:t>3 cold boxes; </a:t>
            </a:r>
            <a:r>
              <a:rPr lang="en-US" altLang="ja-JP" sz="1800" dirty="0">
                <a:latin typeface="Arial" charset="0"/>
                <a:ea typeface="ＭＳ Ｐゴシック" charset="0"/>
              </a:rPr>
              <a:t>one for ILD+QD0s, one for SiD+QD0s, and one for QF1s and crab cavities (The scenario has been</a:t>
            </a:r>
            <a:r>
              <a:rPr lang="en-US" altLang="ja-JP" sz="1800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 agreed by both </a:t>
            </a:r>
            <a:r>
              <a:rPr lang="en-US" altLang="ja-JP" sz="1800" dirty="0" err="1">
                <a:solidFill>
                  <a:srgbClr val="FF0000"/>
                </a:solidFill>
                <a:latin typeface="Arial" charset="0"/>
                <a:ea typeface="ＭＳ Ｐゴシック" charset="0"/>
              </a:rPr>
              <a:t>SiD</a:t>
            </a:r>
            <a:r>
              <a:rPr lang="en-US" altLang="ja-JP" sz="1800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 and ILD side</a:t>
            </a:r>
          </a:p>
          <a:p>
            <a:pPr>
              <a:lnSpc>
                <a:spcPct val="80000"/>
              </a:lnSpc>
            </a:pPr>
            <a:endParaRPr lang="en-US" altLang="ja-JP" sz="1800" dirty="0">
              <a:latin typeface="Arial" charset="0"/>
              <a:ea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altLang="ja-JP" sz="1800" dirty="0">
                <a:latin typeface="Arial" charset="0"/>
                <a:ea typeface="ＭＳ Ｐゴシック" charset="0"/>
              </a:rPr>
              <a:t>There are </a:t>
            </a:r>
            <a:r>
              <a:rPr lang="en-US" altLang="ja-JP" sz="1800" dirty="0">
                <a:solidFill>
                  <a:srgbClr val="3366FF"/>
                </a:solidFill>
                <a:latin typeface="Arial" charset="0"/>
                <a:ea typeface="ＭＳ Ｐゴシック" charset="0"/>
              </a:rPr>
              <a:t>two possibilities </a:t>
            </a:r>
            <a:r>
              <a:rPr lang="en-US" altLang="ja-JP" sz="1800" dirty="0">
                <a:latin typeface="Arial" charset="0"/>
                <a:ea typeface="ＭＳ Ｐゴシック" charset="0"/>
              </a:rPr>
              <a:t>of the location of CBs for detectors</a:t>
            </a:r>
          </a:p>
          <a:p>
            <a:pPr lvl="1">
              <a:lnSpc>
                <a:spcPct val="80000"/>
              </a:lnSpc>
            </a:pPr>
            <a:r>
              <a:rPr lang="en-US" altLang="ja-JP" sz="1800" u="sng" dirty="0">
                <a:latin typeface="Arial" charset="0"/>
                <a:ea typeface="ＭＳ Ｐゴシック" charset="0"/>
              </a:rPr>
              <a:t>On the detector/platform </a:t>
            </a:r>
            <a:r>
              <a:rPr lang="en-US" altLang="ja-JP" sz="1800" dirty="0">
                <a:latin typeface="Arial" charset="0"/>
                <a:ea typeface="ＭＳ Ｐゴシック" charset="0"/>
              </a:rPr>
              <a:t>(see P3) </a:t>
            </a:r>
            <a:r>
              <a:rPr lang="en-US" altLang="ja-JP" sz="1800" dirty="0">
                <a:solidFill>
                  <a:srgbClr val="FF0000"/>
                </a:solidFill>
                <a:latin typeface="Arial" charset="0"/>
                <a:ea typeface="ＭＳ Ｐゴシック" charset="0"/>
                <a:sym typeface="Wingdings" charset="0"/>
              </a:rPr>
              <a:t> Cryogenic Scenario of mountain site </a:t>
            </a:r>
            <a:endParaRPr lang="en-US" altLang="ja-JP" sz="1800" dirty="0">
              <a:solidFill>
                <a:srgbClr val="FF0000"/>
              </a:solidFill>
              <a:latin typeface="Arial" charset="0"/>
              <a:ea typeface="ＭＳ Ｐゴシック" charset="0"/>
            </a:endParaRPr>
          </a:p>
          <a:p>
            <a:pPr lvl="2">
              <a:lnSpc>
                <a:spcPct val="80000"/>
              </a:lnSpc>
            </a:pPr>
            <a:r>
              <a:rPr lang="en-US" altLang="ja-JP" sz="1800" dirty="0">
                <a:latin typeface="Arial" charset="0"/>
                <a:ea typeface="ＭＳ Ｐゴシック" charset="0"/>
              </a:rPr>
              <a:t>300K flexible tube along the cable chain in the cable pit or on 6F utility floor </a:t>
            </a:r>
          </a:p>
          <a:p>
            <a:pPr lvl="2">
              <a:lnSpc>
                <a:spcPct val="80000"/>
              </a:lnSpc>
              <a:buFont typeface="Arial" charset="0"/>
              <a:buNone/>
            </a:pPr>
            <a:r>
              <a:rPr lang="en-US" altLang="ja-JP" sz="1800" dirty="0">
                <a:latin typeface="Arial" charset="0"/>
                <a:ea typeface="ＭＳ Ｐゴシック" charset="0"/>
              </a:rPr>
              <a:t>    (depends on the bending radius)</a:t>
            </a:r>
          </a:p>
          <a:p>
            <a:pPr lvl="1">
              <a:lnSpc>
                <a:spcPct val="80000"/>
              </a:lnSpc>
            </a:pPr>
            <a:endParaRPr lang="en-US" altLang="ja-JP" sz="1800" dirty="0">
              <a:latin typeface="Arial" charset="0"/>
              <a:ea typeface="ＭＳ Ｐゴシック" charset="0"/>
            </a:endParaRPr>
          </a:p>
          <a:p>
            <a:pPr lvl="1">
              <a:lnSpc>
                <a:spcPct val="80000"/>
              </a:lnSpc>
            </a:pPr>
            <a:r>
              <a:rPr lang="en-US" altLang="ja-JP" sz="1800" u="sng" dirty="0">
                <a:latin typeface="Arial" charset="0"/>
                <a:ea typeface="ＭＳ Ｐゴシック" charset="0"/>
              </a:rPr>
              <a:t>On the side wall (see P4)</a:t>
            </a:r>
          </a:p>
          <a:p>
            <a:pPr lvl="2">
              <a:lnSpc>
                <a:spcPct val="80000"/>
              </a:lnSpc>
            </a:pPr>
            <a:r>
              <a:rPr lang="en-US" altLang="ja-JP" sz="1800" dirty="0">
                <a:latin typeface="Arial" charset="0"/>
                <a:ea typeface="ＭＳ Ｐゴシック" charset="0"/>
              </a:rPr>
              <a:t>CB on 5F or 6F utility floor</a:t>
            </a:r>
          </a:p>
          <a:p>
            <a:pPr lvl="2">
              <a:lnSpc>
                <a:spcPct val="80000"/>
              </a:lnSpc>
            </a:pPr>
            <a:r>
              <a:rPr lang="en-US" altLang="ja-JP" sz="1800" dirty="0">
                <a:latin typeface="Arial" charset="0"/>
                <a:ea typeface="ＭＳ Ｐゴシック" charset="0"/>
              </a:rPr>
              <a:t>4K flexible transfer tube on 6F utility floor </a:t>
            </a:r>
          </a:p>
          <a:p>
            <a:pPr lvl="3">
              <a:lnSpc>
                <a:spcPct val="80000"/>
              </a:lnSpc>
            </a:pPr>
            <a:r>
              <a:rPr lang="en-US" altLang="ja-JP" sz="1600" dirty="0">
                <a:latin typeface="Arial" charset="0"/>
                <a:ea typeface="ＭＳ Ｐゴシック" charset="0"/>
              </a:rPr>
              <a:t>There is no need to prepare large space for multiple TRT.</a:t>
            </a:r>
          </a:p>
          <a:p>
            <a:pPr lvl="2">
              <a:lnSpc>
                <a:spcPct val="80000"/>
              </a:lnSpc>
            </a:pPr>
            <a:r>
              <a:rPr lang="en-US" altLang="ja-JP" sz="1800" dirty="0">
                <a:latin typeface="Arial" charset="0"/>
                <a:ea typeface="ＭＳ Ｐゴシック" charset="0"/>
              </a:rPr>
              <a:t>CB and flexible transfer tube locate above the entrance of the access tunnel in order not to disturb the detector assembly</a:t>
            </a:r>
          </a:p>
          <a:p>
            <a:pPr lvl="2">
              <a:lnSpc>
                <a:spcPct val="80000"/>
              </a:lnSpc>
            </a:pPr>
            <a:endParaRPr lang="en-US" altLang="ja-JP" sz="1300" dirty="0">
              <a:latin typeface="Arial" charset="0"/>
              <a:ea typeface="ＭＳ Ｐゴシック" charset="0"/>
            </a:endParaRPr>
          </a:p>
          <a:p>
            <a:pPr lvl="2">
              <a:lnSpc>
                <a:spcPct val="80000"/>
              </a:lnSpc>
            </a:pPr>
            <a:endParaRPr lang="en-US" altLang="ja-JP" sz="1300" dirty="0">
              <a:latin typeface="Arial" charset="0"/>
              <a:ea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altLang="ja-JP" sz="1800" u="sng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Choice of the location of the CB is </a:t>
            </a:r>
            <a:r>
              <a:rPr lang="en-US" altLang="ja-JP" sz="1800" dirty="0">
                <a:solidFill>
                  <a:srgbClr val="3366FF"/>
                </a:solidFill>
                <a:latin typeface="Arial" charset="0"/>
                <a:ea typeface="ＭＳ Ｐゴシック" charset="0"/>
              </a:rPr>
              <a:t>up to each detector </a:t>
            </a:r>
            <a:r>
              <a:rPr lang="en-US" altLang="ja-JP" sz="1800" dirty="0" smtClean="0">
                <a:solidFill>
                  <a:srgbClr val="3366FF"/>
                </a:solidFill>
                <a:latin typeface="Arial" charset="0"/>
                <a:ea typeface="ＭＳ Ｐゴシック" charset="0"/>
              </a:rPr>
              <a:t>group </a:t>
            </a:r>
            <a:r>
              <a:rPr lang="en-US" altLang="ja-JP" sz="1800" dirty="0" smtClean="0">
                <a:solidFill>
                  <a:srgbClr val="FF0000"/>
                </a:solidFill>
                <a:latin typeface="Arial" charset="0"/>
                <a:ea typeface="ＭＳ Ｐゴシック" charset="0"/>
              </a:rPr>
              <a:t>&gt;&gt; not recommended</a:t>
            </a:r>
            <a:endParaRPr lang="en-US" altLang="ja-JP" sz="1800" dirty="0">
              <a:solidFill>
                <a:srgbClr val="FF0000"/>
              </a:solidFill>
              <a:latin typeface="Arial" charset="0"/>
              <a:ea typeface="ＭＳ Ｐゴシック" charset="0"/>
            </a:endParaRPr>
          </a:p>
          <a:p>
            <a:pPr lvl="1">
              <a:lnSpc>
                <a:spcPct val="80000"/>
              </a:lnSpc>
            </a:pPr>
            <a:r>
              <a:rPr lang="en-US" altLang="ja-JP" sz="1400" dirty="0" smtClean="0">
                <a:solidFill>
                  <a:srgbClr val="3366FF"/>
                </a:solidFill>
                <a:latin typeface="Arial" charset="0"/>
                <a:ea typeface="ＭＳ Ｐゴシック" charset="0"/>
              </a:rPr>
              <a:t>Still need to be discussed and agreed,</a:t>
            </a:r>
            <a:r>
              <a:rPr lang="en-US" altLang="ja-JP" sz="1400" dirty="0" smtClean="0">
                <a:solidFill>
                  <a:srgbClr val="FF0000"/>
                </a:solidFill>
                <a:latin typeface="Arial" charset="0"/>
                <a:ea typeface="ＭＳ Ｐゴシック" charset="0"/>
              </a:rPr>
              <a:t> also with accelerator, </a:t>
            </a:r>
            <a:r>
              <a:rPr lang="en-US" altLang="ja-JP" sz="1400" dirty="0" smtClean="0">
                <a:solidFill>
                  <a:srgbClr val="3366FF"/>
                </a:solidFill>
                <a:latin typeface="Arial" charset="0"/>
                <a:ea typeface="ＭＳ Ｐゴシック" charset="0"/>
              </a:rPr>
              <a:t>because of QD0 (should be common)</a:t>
            </a:r>
            <a:endParaRPr lang="en-US" altLang="ja-JP" sz="1400" dirty="0">
              <a:solidFill>
                <a:srgbClr val="3366FF"/>
              </a:solidFill>
              <a:latin typeface="Arial" charset="0"/>
              <a:ea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altLang="ja-JP" sz="1800" dirty="0">
                <a:latin typeface="Arial" charset="0"/>
                <a:ea typeface="ＭＳ Ｐゴシック" charset="0"/>
              </a:rPr>
              <a:t>Capacity of the compressor for three CBs has to be defined before AD&amp;I meeting</a:t>
            </a:r>
            <a:endParaRPr lang="ja-JP" altLang="en-US" sz="1800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969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1476A56-16E0-2147-B42F-DC642999AEA3}" type="slidenum">
              <a:rPr lang="ja-JP" altLang="en-US">
                <a:solidFill>
                  <a:srgbClr val="898989"/>
                </a:solidFill>
              </a:rPr>
              <a:pPr eaLnBrk="1" hangingPunct="1"/>
              <a:t>24</a:t>
            </a:fld>
            <a:endParaRPr lang="ja-JP" altLang="en-US">
              <a:solidFill>
                <a:srgbClr val="898989"/>
              </a:solidFill>
            </a:endParaRPr>
          </a:p>
        </p:txBody>
      </p:sp>
      <p:pic>
        <p:nvPicPr>
          <p:cNvPr id="7171" name="Picture 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1082675"/>
            <a:ext cx="8134350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4572000" y="4437063"/>
            <a:ext cx="3716338" cy="23050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173" name="Rectangle 2"/>
          <p:cNvSpPr>
            <a:spLocks noGrp="1"/>
          </p:cNvSpPr>
          <p:nvPr>
            <p:ph type="title"/>
          </p:nvPr>
        </p:nvSpPr>
        <p:spPr>
          <a:xfrm>
            <a:off x="47625" y="44450"/>
            <a:ext cx="8988425" cy="633413"/>
          </a:xfrm>
        </p:spPr>
        <p:txBody>
          <a:bodyPr/>
          <a:lstStyle/>
          <a:p>
            <a:r>
              <a:rPr lang="en-US" altLang="ja-JP" sz="2400" b="1">
                <a:solidFill>
                  <a:srgbClr val="003300"/>
                </a:solidFill>
                <a:latin typeface="Arial" charset="0"/>
                <a:ea typeface="ＭＳ Ｐゴシック" charset="0"/>
              </a:rPr>
              <a:t>Cryogenic Layout in the experimental hall </a:t>
            </a:r>
          </a:p>
        </p:txBody>
      </p:sp>
      <p:grpSp>
        <p:nvGrpSpPr>
          <p:cNvPr id="7174" name="グループ化 27"/>
          <p:cNvGrpSpPr>
            <a:grpSpLocks/>
          </p:cNvGrpSpPr>
          <p:nvPr/>
        </p:nvGrpSpPr>
        <p:grpSpPr bwMode="auto">
          <a:xfrm>
            <a:off x="5106988" y="3022600"/>
            <a:ext cx="1401762" cy="1081088"/>
            <a:chOff x="4852988" y="3064669"/>
            <a:chExt cx="1359693" cy="1040605"/>
          </a:xfrm>
        </p:grpSpPr>
        <p:sp>
          <p:nvSpPr>
            <p:cNvPr id="10" name="角丸四角形 9"/>
            <p:cNvSpPr/>
            <p:nvPr/>
          </p:nvSpPr>
          <p:spPr>
            <a:xfrm>
              <a:off x="5940127" y="3356528"/>
              <a:ext cx="215580" cy="504258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3" name="角丸四角形 12"/>
            <p:cNvSpPr/>
            <p:nvPr/>
          </p:nvSpPr>
          <p:spPr>
            <a:xfrm>
              <a:off x="5116303" y="3223587"/>
              <a:ext cx="503534" cy="69679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5" name="ホームベース 4"/>
            <p:cNvSpPr/>
            <p:nvPr/>
          </p:nvSpPr>
          <p:spPr>
            <a:xfrm rot="5400000">
              <a:off x="5188524" y="3212612"/>
              <a:ext cx="359092" cy="72374"/>
            </a:xfrm>
            <a:prstGeom prst="homePlat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5" name="ホームベース 14"/>
            <p:cNvSpPr/>
            <p:nvPr/>
          </p:nvSpPr>
          <p:spPr>
            <a:xfrm rot="16200000">
              <a:off x="5187760" y="3861271"/>
              <a:ext cx="360621" cy="72374"/>
            </a:xfrm>
            <a:prstGeom prst="homePlat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9" name="角丸四角形 18"/>
            <p:cNvSpPr/>
            <p:nvPr/>
          </p:nvSpPr>
          <p:spPr>
            <a:xfrm>
              <a:off x="5940127" y="3924964"/>
              <a:ext cx="215580" cy="152805"/>
            </a:xfrm>
            <a:prstGeom prst="roundRect">
              <a:avLst/>
            </a:prstGeom>
            <a:solidFill>
              <a:srgbClr val="00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4" name="フリーフォーム 13"/>
            <p:cNvSpPr/>
            <p:nvPr/>
          </p:nvSpPr>
          <p:spPr>
            <a:xfrm>
              <a:off x="5405796" y="3124264"/>
              <a:ext cx="562048" cy="45842"/>
            </a:xfrm>
            <a:custGeom>
              <a:avLst/>
              <a:gdLst>
                <a:gd name="connsiteX0" fmla="*/ 0 w 561975"/>
                <a:gd name="connsiteY0" fmla="*/ 0 h 0"/>
                <a:gd name="connsiteX1" fmla="*/ 561975 w 561975"/>
                <a:gd name="connsiteY1" fmla="*/ 0 h 0"/>
                <a:gd name="connsiteX2" fmla="*/ 559593 w 561975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1975">
                  <a:moveTo>
                    <a:pt x="0" y="0"/>
                  </a:moveTo>
                  <a:lnTo>
                    <a:pt x="561975" y="0"/>
                  </a:lnTo>
                  <a:lnTo>
                    <a:pt x="559593" y="0"/>
                  </a:lnTo>
                </a:path>
              </a:pathLst>
            </a:custGeom>
            <a:noFill/>
            <a:ln>
              <a:solidFill>
                <a:srgbClr val="FF0000"/>
              </a:solidFill>
              <a:headEnd type="oval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0" name="フリーフォーム 19"/>
            <p:cNvSpPr/>
            <p:nvPr/>
          </p:nvSpPr>
          <p:spPr>
            <a:xfrm>
              <a:off x="5405796" y="3248035"/>
              <a:ext cx="562048" cy="767083"/>
            </a:xfrm>
            <a:custGeom>
              <a:avLst/>
              <a:gdLst>
                <a:gd name="connsiteX0" fmla="*/ 561975 w 561975"/>
                <a:gd name="connsiteY0" fmla="*/ 0 h 766763"/>
                <a:gd name="connsiteX1" fmla="*/ 392906 w 561975"/>
                <a:gd name="connsiteY1" fmla="*/ 0 h 766763"/>
                <a:gd name="connsiteX2" fmla="*/ 392906 w 561975"/>
                <a:gd name="connsiteY2" fmla="*/ 766763 h 766763"/>
                <a:gd name="connsiteX3" fmla="*/ 0 w 561975"/>
                <a:gd name="connsiteY3" fmla="*/ 766763 h 76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975" h="766763">
                  <a:moveTo>
                    <a:pt x="561975" y="0"/>
                  </a:moveTo>
                  <a:lnTo>
                    <a:pt x="392906" y="0"/>
                  </a:lnTo>
                  <a:lnTo>
                    <a:pt x="392906" y="766763"/>
                  </a:lnTo>
                  <a:lnTo>
                    <a:pt x="0" y="766763"/>
                  </a:lnTo>
                </a:path>
              </a:pathLst>
            </a:custGeom>
            <a:noFill/>
            <a:ln>
              <a:solidFill>
                <a:srgbClr val="FF0000"/>
              </a:soli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1" name="フリーフォーム 20"/>
            <p:cNvSpPr/>
            <p:nvPr/>
          </p:nvSpPr>
          <p:spPr>
            <a:xfrm>
              <a:off x="5364220" y="3180801"/>
              <a:ext cx="577446" cy="382013"/>
            </a:xfrm>
            <a:custGeom>
              <a:avLst/>
              <a:gdLst>
                <a:gd name="connsiteX0" fmla="*/ 576263 w 576263"/>
                <a:gd name="connsiteY0" fmla="*/ 0 h 381000"/>
                <a:gd name="connsiteX1" fmla="*/ 338138 w 576263"/>
                <a:gd name="connsiteY1" fmla="*/ 0 h 381000"/>
                <a:gd name="connsiteX2" fmla="*/ 338138 w 576263"/>
                <a:gd name="connsiteY2" fmla="*/ 381000 h 381000"/>
                <a:gd name="connsiteX3" fmla="*/ 0 w 576263"/>
                <a:gd name="connsiteY3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6263" h="381000">
                  <a:moveTo>
                    <a:pt x="576263" y="0"/>
                  </a:moveTo>
                  <a:lnTo>
                    <a:pt x="338138" y="0"/>
                  </a:lnTo>
                  <a:lnTo>
                    <a:pt x="338138" y="381000"/>
                  </a:lnTo>
                  <a:lnTo>
                    <a:pt x="0" y="381000"/>
                  </a:lnTo>
                </a:path>
              </a:pathLst>
            </a:custGeom>
            <a:noFill/>
            <a:ln>
              <a:solidFill>
                <a:srgbClr val="FF0000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5940127" y="3069254"/>
              <a:ext cx="215580" cy="215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4852988" y="3064669"/>
              <a:ext cx="1359693" cy="1040605"/>
            </a:xfrm>
            <a:prstGeom prst="rect">
              <a:avLst/>
            </a:prstGeom>
            <a:noFill/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 flipH="1">
              <a:off x="5995562" y="3174689"/>
              <a:ext cx="0" cy="287274"/>
            </a:xfrm>
            <a:prstGeom prst="line">
              <a:avLst/>
            </a:prstGeom>
            <a:ln>
              <a:solidFill>
                <a:srgbClr val="3E9C1C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/>
            <p:cNvCxnSpPr/>
            <p:nvPr/>
          </p:nvCxnSpPr>
          <p:spPr>
            <a:xfrm flipH="1">
              <a:off x="6032518" y="3176217"/>
              <a:ext cx="0" cy="288802"/>
            </a:xfrm>
            <a:prstGeom prst="line">
              <a:avLst/>
            </a:prstGeom>
            <a:ln>
              <a:solidFill>
                <a:srgbClr val="3E9C1C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 flipH="1">
              <a:off x="6067934" y="3176217"/>
              <a:ext cx="0" cy="288802"/>
            </a:xfrm>
            <a:prstGeom prst="line">
              <a:avLst/>
            </a:prstGeom>
            <a:ln>
              <a:solidFill>
                <a:srgbClr val="3E9C1C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 flipH="1">
              <a:off x="6103352" y="3174689"/>
              <a:ext cx="0" cy="287274"/>
            </a:xfrm>
            <a:prstGeom prst="line">
              <a:avLst/>
            </a:prstGeom>
            <a:ln>
              <a:solidFill>
                <a:srgbClr val="3E9C1C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75" name="グループ化 36"/>
          <p:cNvGrpSpPr>
            <a:grpSpLocks/>
          </p:cNvGrpSpPr>
          <p:nvPr/>
        </p:nvGrpSpPr>
        <p:grpSpPr bwMode="auto">
          <a:xfrm flipH="1">
            <a:off x="1773238" y="3019425"/>
            <a:ext cx="1401762" cy="1081088"/>
            <a:chOff x="4852988" y="3064669"/>
            <a:chExt cx="1359693" cy="1040605"/>
          </a:xfrm>
        </p:grpSpPr>
        <p:sp>
          <p:nvSpPr>
            <p:cNvPr id="38" name="角丸四角形 37"/>
            <p:cNvSpPr/>
            <p:nvPr/>
          </p:nvSpPr>
          <p:spPr>
            <a:xfrm>
              <a:off x="5940127" y="3356528"/>
              <a:ext cx="215580" cy="504258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39" name="角丸四角形 38"/>
            <p:cNvSpPr/>
            <p:nvPr/>
          </p:nvSpPr>
          <p:spPr>
            <a:xfrm>
              <a:off x="5116303" y="3223587"/>
              <a:ext cx="503534" cy="69679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0" name="ホームベース 39"/>
            <p:cNvSpPr/>
            <p:nvPr/>
          </p:nvSpPr>
          <p:spPr>
            <a:xfrm rot="5400000">
              <a:off x="5188523" y="3212612"/>
              <a:ext cx="359092" cy="72374"/>
            </a:xfrm>
            <a:prstGeom prst="homePlat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1" name="ホームベース 40"/>
            <p:cNvSpPr/>
            <p:nvPr/>
          </p:nvSpPr>
          <p:spPr>
            <a:xfrm rot="16200000">
              <a:off x="5187759" y="3861271"/>
              <a:ext cx="360621" cy="72374"/>
            </a:xfrm>
            <a:prstGeom prst="homePlat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2" name="角丸四角形 41"/>
            <p:cNvSpPr/>
            <p:nvPr/>
          </p:nvSpPr>
          <p:spPr>
            <a:xfrm>
              <a:off x="5940127" y="3924964"/>
              <a:ext cx="215580" cy="152805"/>
            </a:xfrm>
            <a:prstGeom prst="roundRect">
              <a:avLst/>
            </a:prstGeom>
            <a:solidFill>
              <a:srgbClr val="00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3" name="フリーフォーム 42"/>
            <p:cNvSpPr/>
            <p:nvPr/>
          </p:nvSpPr>
          <p:spPr>
            <a:xfrm>
              <a:off x="5405796" y="3124264"/>
              <a:ext cx="562048" cy="45842"/>
            </a:xfrm>
            <a:custGeom>
              <a:avLst/>
              <a:gdLst>
                <a:gd name="connsiteX0" fmla="*/ 0 w 561975"/>
                <a:gd name="connsiteY0" fmla="*/ 0 h 0"/>
                <a:gd name="connsiteX1" fmla="*/ 561975 w 561975"/>
                <a:gd name="connsiteY1" fmla="*/ 0 h 0"/>
                <a:gd name="connsiteX2" fmla="*/ 559593 w 561975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1975">
                  <a:moveTo>
                    <a:pt x="0" y="0"/>
                  </a:moveTo>
                  <a:lnTo>
                    <a:pt x="561975" y="0"/>
                  </a:lnTo>
                  <a:lnTo>
                    <a:pt x="559593" y="0"/>
                  </a:lnTo>
                </a:path>
              </a:pathLst>
            </a:custGeom>
            <a:noFill/>
            <a:ln>
              <a:solidFill>
                <a:srgbClr val="FF0000"/>
              </a:solidFill>
              <a:headEnd type="oval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4" name="フリーフォーム 43"/>
            <p:cNvSpPr/>
            <p:nvPr/>
          </p:nvSpPr>
          <p:spPr>
            <a:xfrm>
              <a:off x="5405796" y="3248035"/>
              <a:ext cx="562048" cy="767083"/>
            </a:xfrm>
            <a:custGeom>
              <a:avLst/>
              <a:gdLst>
                <a:gd name="connsiteX0" fmla="*/ 561975 w 561975"/>
                <a:gd name="connsiteY0" fmla="*/ 0 h 766763"/>
                <a:gd name="connsiteX1" fmla="*/ 392906 w 561975"/>
                <a:gd name="connsiteY1" fmla="*/ 0 h 766763"/>
                <a:gd name="connsiteX2" fmla="*/ 392906 w 561975"/>
                <a:gd name="connsiteY2" fmla="*/ 766763 h 766763"/>
                <a:gd name="connsiteX3" fmla="*/ 0 w 561975"/>
                <a:gd name="connsiteY3" fmla="*/ 766763 h 76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975" h="766763">
                  <a:moveTo>
                    <a:pt x="561975" y="0"/>
                  </a:moveTo>
                  <a:lnTo>
                    <a:pt x="392906" y="0"/>
                  </a:lnTo>
                  <a:lnTo>
                    <a:pt x="392906" y="766763"/>
                  </a:lnTo>
                  <a:lnTo>
                    <a:pt x="0" y="766763"/>
                  </a:lnTo>
                </a:path>
              </a:pathLst>
            </a:custGeom>
            <a:noFill/>
            <a:ln>
              <a:solidFill>
                <a:srgbClr val="FF0000"/>
              </a:soli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5" name="フリーフォーム 44"/>
            <p:cNvSpPr/>
            <p:nvPr/>
          </p:nvSpPr>
          <p:spPr>
            <a:xfrm>
              <a:off x="5364220" y="3180801"/>
              <a:ext cx="577446" cy="382013"/>
            </a:xfrm>
            <a:custGeom>
              <a:avLst/>
              <a:gdLst>
                <a:gd name="connsiteX0" fmla="*/ 576263 w 576263"/>
                <a:gd name="connsiteY0" fmla="*/ 0 h 381000"/>
                <a:gd name="connsiteX1" fmla="*/ 338138 w 576263"/>
                <a:gd name="connsiteY1" fmla="*/ 0 h 381000"/>
                <a:gd name="connsiteX2" fmla="*/ 338138 w 576263"/>
                <a:gd name="connsiteY2" fmla="*/ 381000 h 381000"/>
                <a:gd name="connsiteX3" fmla="*/ 0 w 576263"/>
                <a:gd name="connsiteY3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6263" h="381000">
                  <a:moveTo>
                    <a:pt x="576263" y="0"/>
                  </a:moveTo>
                  <a:lnTo>
                    <a:pt x="338138" y="0"/>
                  </a:lnTo>
                  <a:lnTo>
                    <a:pt x="338138" y="381000"/>
                  </a:lnTo>
                  <a:lnTo>
                    <a:pt x="0" y="381000"/>
                  </a:lnTo>
                </a:path>
              </a:pathLst>
            </a:custGeom>
            <a:noFill/>
            <a:ln>
              <a:solidFill>
                <a:srgbClr val="FF0000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5940127" y="3069254"/>
              <a:ext cx="215580" cy="215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4852988" y="3064669"/>
              <a:ext cx="1359693" cy="1040605"/>
            </a:xfrm>
            <a:prstGeom prst="rect">
              <a:avLst/>
            </a:prstGeom>
            <a:noFill/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/>
                <a:ea typeface="ＭＳ Ｐゴシック"/>
              </a:endParaRPr>
            </a:p>
          </p:txBody>
        </p:sp>
        <p:cxnSp>
          <p:nvCxnSpPr>
            <p:cNvPr id="48" name="直線コネクタ 47"/>
            <p:cNvCxnSpPr/>
            <p:nvPr/>
          </p:nvCxnSpPr>
          <p:spPr>
            <a:xfrm flipH="1">
              <a:off x="5995562" y="3174689"/>
              <a:ext cx="0" cy="287274"/>
            </a:xfrm>
            <a:prstGeom prst="line">
              <a:avLst/>
            </a:prstGeom>
            <a:ln>
              <a:solidFill>
                <a:srgbClr val="3E9C1C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/>
            <p:cNvCxnSpPr/>
            <p:nvPr/>
          </p:nvCxnSpPr>
          <p:spPr>
            <a:xfrm flipH="1">
              <a:off x="6032518" y="3176217"/>
              <a:ext cx="0" cy="288802"/>
            </a:xfrm>
            <a:prstGeom prst="line">
              <a:avLst/>
            </a:prstGeom>
            <a:ln>
              <a:solidFill>
                <a:srgbClr val="3E9C1C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/>
            <p:cNvCxnSpPr/>
            <p:nvPr/>
          </p:nvCxnSpPr>
          <p:spPr>
            <a:xfrm flipH="1">
              <a:off x="6067934" y="3176217"/>
              <a:ext cx="0" cy="288802"/>
            </a:xfrm>
            <a:prstGeom prst="line">
              <a:avLst/>
            </a:prstGeom>
            <a:ln>
              <a:solidFill>
                <a:srgbClr val="3E9C1C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>
            <a:xfrm flipH="1">
              <a:off x="6103352" y="3174689"/>
              <a:ext cx="0" cy="287274"/>
            </a:xfrm>
            <a:prstGeom prst="line">
              <a:avLst/>
            </a:prstGeom>
            <a:ln>
              <a:solidFill>
                <a:srgbClr val="3E9C1C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角丸四角形 58"/>
          <p:cNvSpPr/>
          <p:nvPr/>
        </p:nvSpPr>
        <p:spPr>
          <a:xfrm>
            <a:off x="4084638" y="2085975"/>
            <a:ext cx="125412" cy="417513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60" name="角丸四角形 59"/>
          <p:cNvSpPr/>
          <p:nvPr/>
        </p:nvSpPr>
        <p:spPr>
          <a:xfrm>
            <a:off x="4084638" y="1628775"/>
            <a:ext cx="125412" cy="417513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61" name="角丸四角形 60"/>
          <p:cNvSpPr/>
          <p:nvPr/>
        </p:nvSpPr>
        <p:spPr>
          <a:xfrm rot="10800000">
            <a:off x="4079875" y="5099050"/>
            <a:ext cx="125413" cy="417513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62" name="角丸四角形 61"/>
          <p:cNvSpPr/>
          <p:nvPr/>
        </p:nvSpPr>
        <p:spPr>
          <a:xfrm rot="10800000">
            <a:off x="4079875" y="4641850"/>
            <a:ext cx="125413" cy="417513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52" name="角丸四角形 51"/>
          <p:cNvSpPr/>
          <p:nvPr/>
        </p:nvSpPr>
        <p:spPr>
          <a:xfrm>
            <a:off x="4079875" y="3019425"/>
            <a:ext cx="125413" cy="108426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181" name="テキスト ボックス 1"/>
          <p:cNvSpPr txBox="1">
            <a:spLocks noChangeArrowheads="1"/>
          </p:cNvSpPr>
          <p:nvPr/>
        </p:nvSpPr>
        <p:spPr bwMode="auto">
          <a:xfrm>
            <a:off x="1079500" y="3249613"/>
            <a:ext cx="8001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CB1</a:t>
            </a:r>
          </a:p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(2kW)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182" name="テキスト ボックス 67"/>
          <p:cNvSpPr txBox="1">
            <a:spLocks noChangeArrowheads="1"/>
          </p:cNvSpPr>
          <p:nvPr/>
        </p:nvSpPr>
        <p:spPr bwMode="auto">
          <a:xfrm>
            <a:off x="6443663" y="3286125"/>
            <a:ext cx="8001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CB2</a:t>
            </a:r>
          </a:p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(2kW)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4" name="角丸四角形 53"/>
          <p:cNvSpPr/>
          <p:nvPr/>
        </p:nvSpPr>
        <p:spPr>
          <a:xfrm>
            <a:off x="4716463" y="4665663"/>
            <a:ext cx="766762" cy="20002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184" name="テキスト ボックス 54"/>
          <p:cNvSpPr txBox="1">
            <a:spLocks noChangeArrowheads="1"/>
          </p:cNvSpPr>
          <p:nvPr/>
        </p:nvSpPr>
        <p:spPr bwMode="auto">
          <a:xfrm>
            <a:off x="5627688" y="4581525"/>
            <a:ext cx="24161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Cold Boxes (CB1,2,3)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185" name="テキスト ボックス 56"/>
          <p:cNvSpPr txBox="1">
            <a:spLocks noChangeArrowheads="1"/>
          </p:cNvSpPr>
          <p:nvPr/>
        </p:nvSpPr>
        <p:spPr bwMode="auto">
          <a:xfrm>
            <a:off x="5627688" y="5084763"/>
            <a:ext cx="25320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Distribution box (4.2 K)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8" name="角丸四角形 57"/>
          <p:cNvSpPr/>
          <p:nvPr/>
        </p:nvSpPr>
        <p:spPr>
          <a:xfrm>
            <a:off x="4718050" y="5732463"/>
            <a:ext cx="768350" cy="19843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187" name="テキスト ボックス 62"/>
          <p:cNvSpPr txBox="1">
            <a:spLocks noChangeArrowheads="1"/>
          </p:cNvSpPr>
          <p:nvPr/>
        </p:nvSpPr>
        <p:spPr bwMode="auto">
          <a:xfrm>
            <a:off x="5627688" y="5651500"/>
            <a:ext cx="2660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SiD, ILD, CC, QD0, QF1</a:t>
            </a:r>
            <a:endParaRPr lang="ja-JP" altLang="en-US">
              <a:solidFill>
                <a:prstClr val="black"/>
              </a:solidFill>
            </a:endParaRPr>
          </a:p>
        </p:txBody>
      </p:sp>
      <p:cxnSp>
        <p:nvCxnSpPr>
          <p:cNvPr id="64" name="直線コネクタ 63"/>
          <p:cNvCxnSpPr/>
          <p:nvPr/>
        </p:nvCxnSpPr>
        <p:spPr>
          <a:xfrm>
            <a:off x="4756150" y="6192838"/>
            <a:ext cx="68738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9" name="テキスト ボックス 64"/>
          <p:cNvSpPr txBox="1">
            <a:spLocks noChangeArrowheads="1"/>
          </p:cNvSpPr>
          <p:nvPr/>
        </p:nvSpPr>
        <p:spPr bwMode="auto">
          <a:xfrm>
            <a:off x="5640388" y="6008688"/>
            <a:ext cx="21002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Conventional  TRT</a:t>
            </a:r>
            <a:endParaRPr lang="ja-JP" altLang="en-US">
              <a:solidFill>
                <a:prstClr val="black"/>
              </a:solidFill>
            </a:endParaRPr>
          </a:p>
        </p:txBody>
      </p:sp>
      <p:cxnSp>
        <p:nvCxnSpPr>
          <p:cNvPr id="71" name="直線コネクタ 70"/>
          <p:cNvCxnSpPr/>
          <p:nvPr/>
        </p:nvCxnSpPr>
        <p:spPr>
          <a:xfrm>
            <a:off x="4764088" y="6553200"/>
            <a:ext cx="687387" cy="0"/>
          </a:xfrm>
          <a:prstGeom prst="line">
            <a:avLst/>
          </a:prstGeom>
          <a:ln w="25400">
            <a:solidFill>
              <a:srgbClr val="3E9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91" name="テキスト ボックス 64"/>
          <p:cNvSpPr txBox="1">
            <a:spLocks noChangeArrowheads="1"/>
          </p:cNvSpPr>
          <p:nvPr/>
        </p:nvSpPr>
        <p:spPr bwMode="auto">
          <a:xfrm>
            <a:off x="5668963" y="6337300"/>
            <a:ext cx="22367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7K Helium Gas Line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36" name="フリーフォーム 35"/>
          <p:cNvSpPr/>
          <p:nvPr/>
        </p:nvSpPr>
        <p:spPr>
          <a:xfrm>
            <a:off x="4138613" y="3267075"/>
            <a:ext cx="3676650" cy="1169988"/>
          </a:xfrm>
          <a:custGeom>
            <a:avLst/>
            <a:gdLst>
              <a:gd name="connsiteX0" fmla="*/ 3719513 w 3719513"/>
              <a:gd name="connsiteY0" fmla="*/ 0 h 1081088"/>
              <a:gd name="connsiteX1" fmla="*/ 3719513 w 3719513"/>
              <a:gd name="connsiteY1" fmla="*/ 895350 h 1081088"/>
              <a:gd name="connsiteX2" fmla="*/ 0 w 3719513"/>
              <a:gd name="connsiteY2" fmla="*/ 895350 h 1081088"/>
              <a:gd name="connsiteX3" fmla="*/ 0 w 3719513"/>
              <a:gd name="connsiteY3" fmla="*/ 1081088 h 108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9513" h="1081088">
                <a:moveTo>
                  <a:pt x="3719513" y="0"/>
                </a:moveTo>
                <a:lnTo>
                  <a:pt x="3719513" y="895350"/>
                </a:lnTo>
                <a:lnTo>
                  <a:pt x="0" y="895350"/>
                </a:lnTo>
                <a:lnTo>
                  <a:pt x="0" y="1081088"/>
                </a:lnTo>
              </a:path>
            </a:pathLst>
          </a:custGeom>
          <a:noFill/>
          <a:ln w="38100">
            <a:solidFill>
              <a:srgbClr val="3E9C1C"/>
            </a:solidFill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63" name="フリーフォーム 62"/>
          <p:cNvSpPr/>
          <p:nvPr/>
        </p:nvSpPr>
        <p:spPr>
          <a:xfrm flipV="1">
            <a:off x="4148138" y="2708275"/>
            <a:ext cx="3676650" cy="1074738"/>
          </a:xfrm>
          <a:custGeom>
            <a:avLst/>
            <a:gdLst>
              <a:gd name="connsiteX0" fmla="*/ 3719513 w 3719513"/>
              <a:gd name="connsiteY0" fmla="*/ 0 h 1081088"/>
              <a:gd name="connsiteX1" fmla="*/ 3719513 w 3719513"/>
              <a:gd name="connsiteY1" fmla="*/ 895350 h 1081088"/>
              <a:gd name="connsiteX2" fmla="*/ 0 w 3719513"/>
              <a:gd name="connsiteY2" fmla="*/ 895350 h 1081088"/>
              <a:gd name="connsiteX3" fmla="*/ 0 w 3719513"/>
              <a:gd name="connsiteY3" fmla="*/ 1081088 h 108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9513" h="1081088">
                <a:moveTo>
                  <a:pt x="3719513" y="0"/>
                </a:moveTo>
                <a:lnTo>
                  <a:pt x="3719513" y="895350"/>
                </a:lnTo>
                <a:lnTo>
                  <a:pt x="0" y="895350"/>
                </a:lnTo>
                <a:lnTo>
                  <a:pt x="0" y="1081088"/>
                </a:lnTo>
              </a:path>
            </a:pathLst>
          </a:custGeom>
          <a:noFill/>
          <a:ln w="38100">
            <a:solidFill>
              <a:srgbClr val="3E9C1C"/>
            </a:solidFill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65" name="角丸四角形 64"/>
          <p:cNvSpPr/>
          <p:nvPr/>
        </p:nvSpPr>
        <p:spPr>
          <a:xfrm>
            <a:off x="3827463" y="2871788"/>
            <a:ext cx="641350" cy="10001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68" name="角丸四角形 67"/>
          <p:cNvSpPr/>
          <p:nvPr/>
        </p:nvSpPr>
        <p:spPr>
          <a:xfrm>
            <a:off x="3827463" y="4148138"/>
            <a:ext cx="641350" cy="10001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9" name="角丸四角形 28"/>
          <p:cNvSpPr/>
          <p:nvPr/>
        </p:nvSpPr>
        <p:spPr>
          <a:xfrm>
            <a:off x="7723188" y="3284538"/>
            <a:ext cx="209550" cy="63182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67" name="角丸四角形 66"/>
          <p:cNvSpPr/>
          <p:nvPr/>
        </p:nvSpPr>
        <p:spPr>
          <a:xfrm>
            <a:off x="4716463" y="5172075"/>
            <a:ext cx="766762" cy="2000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cxnSp>
        <p:nvCxnSpPr>
          <p:cNvPr id="6" name="直線コネクタ 5"/>
          <p:cNvCxnSpPr>
            <a:stCxn id="65" idx="0"/>
            <a:endCxn id="63" idx="3"/>
          </p:cNvCxnSpPr>
          <p:nvPr/>
        </p:nvCxnSpPr>
        <p:spPr>
          <a:xfrm flipV="1">
            <a:off x="4148138" y="2708275"/>
            <a:ext cx="0" cy="163513"/>
          </a:xfrm>
          <a:prstGeom prst="line">
            <a:avLst/>
          </a:prstGeom>
          <a:ln w="254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/>
          <p:cNvCxnSpPr/>
          <p:nvPr/>
        </p:nvCxnSpPr>
        <p:spPr>
          <a:xfrm>
            <a:off x="4138613" y="4257675"/>
            <a:ext cx="0" cy="590550"/>
          </a:xfrm>
          <a:prstGeom prst="line">
            <a:avLst/>
          </a:prstGeom>
          <a:ln w="254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 flipV="1">
            <a:off x="4148138" y="1819275"/>
            <a:ext cx="0" cy="862013"/>
          </a:xfrm>
          <a:prstGeom prst="line">
            <a:avLst/>
          </a:prstGeom>
          <a:ln w="254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73"/>
          <p:cNvCxnSpPr/>
          <p:nvPr/>
        </p:nvCxnSpPr>
        <p:spPr>
          <a:xfrm>
            <a:off x="4138613" y="4437063"/>
            <a:ext cx="0" cy="885825"/>
          </a:xfrm>
          <a:prstGeom prst="line">
            <a:avLst/>
          </a:prstGeom>
          <a:ln w="254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正方形/長方形 68"/>
          <p:cNvSpPr/>
          <p:nvPr/>
        </p:nvSpPr>
        <p:spPr>
          <a:xfrm>
            <a:off x="173038" y="5589588"/>
            <a:ext cx="4154487" cy="11445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0" name="円/楕円 69"/>
          <p:cNvSpPr/>
          <p:nvPr/>
        </p:nvSpPr>
        <p:spPr>
          <a:xfrm>
            <a:off x="298450" y="6407150"/>
            <a:ext cx="171450" cy="17303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204" name="テキスト ボックス 35"/>
          <p:cNvSpPr txBox="1">
            <a:spLocks noChangeArrowheads="1"/>
          </p:cNvSpPr>
          <p:nvPr/>
        </p:nvSpPr>
        <p:spPr bwMode="auto">
          <a:xfrm>
            <a:off x="514350" y="6308725"/>
            <a:ext cx="3575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Subcooler for 2.0K saturated HeII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6" name="円/楕円 75"/>
          <p:cNvSpPr/>
          <p:nvPr/>
        </p:nvSpPr>
        <p:spPr>
          <a:xfrm>
            <a:off x="2311400" y="3903663"/>
            <a:ext cx="173038" cy="17303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7" name="円/楕円 76"/>
          <p:cNvSpPr/>
          <p:nvPr/>
        </p:nvSpPr>
        <p:spPr>
          <a:xfrm>
            <a:off x="2339975" y="2997200"/>
            <a:ext cx="171450" cy="17303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8" name="円/楕円 77"/>
          <p:cNvSpPr/>
          <p:nvPr/>
        </p:nvSpPr>
        <p:spPr>
          <a:xfrm>
            <a:off x="5767388" y="3903663"/>
            <a:ext cx="173037" cy="17303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9" name="円/楕円 78"/>
          <p:cNvSpPr/>
          <p:nvPr/>
        </p:nvSpPr>
        <p:spPr>
          <a:xfrm>
            <a:off x="5767388" y="2997200"/>
            <a:ext cx="173037" cy="17303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80" name="円/楕円 79"/>
          <p:cNvSpPr/>
          <p:nvPr/>
        </p:nvSpPr>
        <p:spPr>
          <a:xfrm>
            <a:off x="4040188" y="2565400"/>
            <a:ext cx="171450" cy="17303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81" name="円/楕円 80"/>
          <p:cNvSpPr/>
          <p:nvPr/>
        </p:nvSpPr>
        <p:spPr>
          <a:xfrm>
            <a:off x="4040188" y="4408488"/>
            <a:ext cx="171450" cy="17303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 flipV="1">
            <a:off x="4140200" y="2355850"/>
            <a:ext cx="0" cy="477838"/>
          </a:xfrm>
          <a:prstGeom prst="line">
            <a:avLst/>
          </a:prstGeom>
          <a:ln w="254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47625" y="620713"/>
            <a:ext cx="8845550" cy="9001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  <p:sp>
        <p:nvSpPr>
          <p:cNvPr id="7213" name="テキスト ボックス 66"/>
          <p:cNvSpPr txBox="1">
            <a:spLocks noChangeArrowheads="1"/>
          </p:cNvSpPr>
          <p:nvPr/>
        </p:nvSpPr>
        <p:spPr bwMode="auto">
          <a:xfrm>
            <a:off x="47625" y="644525"/>
            <a:ext cx="89169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 typeface="Wingdings" charset="0"/>
              <a:buChar char="ü"/>
            </a:pPr>
            <a:r>
              <a:rPr lang="en-US" altLang="ja-JP">
                <a:solidFill>
                  <a:prstClr val="black"/>
                </a:solidFill>
              </a:rPr>
              <a:t> CB3 and distribution boxes for CC and QF1 are installed on the 6F.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 typeface="Wingdings" charset="0"/>
              <a:buChar char="ü"/>
            </a:pPr>
            <a:r>
              <a:rPr lang="en-US" altLang="ja-JP">
                <a:solidFill>
                  <a:prstClr val="black"/>
                </a:solidFill>
              </a:rPr>
              <a:t> CB1, 2, distribution boxes and PSs are installed on the each platform for detector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 typeface="Wingdings" charset="0"/>
              <a:buChar char="ü"/>
            </a:pPr>
            <a:r>
              <a:rPr lang="en-US" altLang="ja-JP">
                <a:solidFill>
                  <a:prstClr val="black"/>
                </a:solidFill>
              </a:rPr>
              <a:t> Several numbers of ordinary flexible tubes have to be employed. (see P8 &amp; P10)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 typeface="Wingdings" charset="0"/>
              <a:buChar char="ü"/>
            </a:pPr>
            <a:endParaRPr lang="en-US" altLang="ja-JP">
              <a:solidFill>
                <a:srgbClr val="FF0000"/>
              </a:solidFill>
            </a:endParaRPr>
          </a:p>
        </p:txBody>
      </p:sp>
      <p:sp>
        <p:nvSpPr>
          <p:cNvPr id="83" name="円/楕円 82"/>
          <p:cNvSpPr/>
          <p:nvPr/>
        </p:nvSpPr>
        <p:spPr>
          <a:xfrm>
            <a:off x="296863" y="5805488"/>
            <a:ext cx="171450" cy="1730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215" name="テキスト ボックス 35"/>
          <p:cNvSpPr txBox="1">
            <a:spLocks noChangeArrowheads="1"/>
          </p:cNvSpPr>
          <p:nvPr/>
        </p:nvSpPr>
        <p:spPr bwMode="auto">
          <a:xfrm>
            <a:off x="512763" y="5732463"/>
            <a:ext cx="3762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Distribution box for detector (4.2 K)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216" name="テキスト ボックス 68"/>
          <p:cNvSpPr txBox="1">
            <a:spLocks noChangeArrowheads="1"/>
          </p:cNvSpPr>
          <p:nvPr/>
        </p:nvSpPr>
        <p:spPr bwMode="auto">
          <a:xfrm>
            <a:off x="8043863" y="3284538"/>
            <a:ext cx="8001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CB3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(2kW)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217" name="テキスト ボックス 1"/>
          <p:cNvSpPr txBox="1">
            <a:spLocks noChangeArrowheads="1"/>
          </p:cNvSpPr>
          <p:nvPr/>
        </p:nvSpPr>
        <p:spPr bwMode="auto">
          <a:xfrm>
            <a:off x="5897563" y="1628775"/>
            <a:ext cx="3079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>
                <a:solidFill>
                  <a:prstClr val="black"/>
                </a:solidFill>
              </a:rPr>
              <a:t>Cooling capacity of each CB =2kW @4K </a:t>
            </a:r>
            <a:endParaRPr lang="ja-JP" altLang="en-US" sz="1200" b="1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155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207125"/>
            <a:ext cx="2133600" cy="365125"/>
          </a:xfrm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0699D58-7F98-E541-A8C2-9D770DB88D78}" type="slidenum">
              <a:rPr lang="ja-JP" altLang="en-US">
                <a:solidFill>
                  <a:srgbClr val="898989"/>
                </a:solidFill>
              </a:rPr>
              <a:pPr eaLnBrk="1" hangingPunct="1"/>
              <a:t>25</a:t>
            </a:fld>
            <a:endParaRPr lang="ja-JP" altLang="en-US">
              <a:solidFill>
                <a:srgbClr val="898989"/>
              </a:solidFill>
            </a:endParaRPr>
          </a:p>
        </p:txBody>
      </p:sp>
      <p:sp>
        <p:nvSpPr>
          <p:cNvPr id="13315" name="タイトル 1"/>
          <p:cNvSpPr>
            <a:spLocks noGrp="1"/>
          </p:cNvSpPr>
          <p:nvPr>
            <p:ph type="title"/>
          </p:nvPr>
        </p:nvSpPr>
        <p:spPr>
          <a:xfrm>
            <a:off x="477838" y="44450"/>
            <a:ext cx="8229600" cy="633413"/>
          </a:xfrm>
        </p:spPr>
        <p:txBody>
          <a:bodyPr/>
          <a:lstStyle/>
          <a:p>
            <a:r>
              <a:rPr lang="en-US" altLang="ja-JP" sz="2800" b="1">
                <a:solidFill>
                  <a:srgbClr val="003300"/>
                </a:solidFill>
                <a:latin typeface="Arial" charset="0"/>
                <a:ea typeface="ＭＳ Ｐゴシック" charset="0"/>
              </a:rPr>
              <a:t>Schematic 3D view of Plan-B</a:t>
            </a:r>
            <a:endParaRPr lang="ja-JP" altLang="en-US" sz="2800" b="1">
              <a:solidFill>
                <a:srgbClr val="003300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036638"/>
            <a:ext cx="4610100" cy="407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020763"/>
            <a:ext cx="4248150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3318" name="テキスト ボックス 4"/>
          <p:cNvSpPr txBox="1">
            <a:spLocks noChangeArrowheads="1"/>
          </p:cNvSpPr>
          <p:nvPr/>
        </p:nvSpPr>
        <p:spPr bwMode="auto">
          <a:xfrm>
            <a:off x="2843213" y="692150"/>
            <a:ext cx="50498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400">
                <a:solidFill>
                  <a:srgbClr val="0000FF"/>
                </a:solidFill>
              </a:rPr>
              <a:t>Transfer tube for ILD @ two phase flow 4.5 K</a:t>
            </a:r>
            <a:r>
              <a:rPr lang="ja-JP" altLang="en-US" sz="1400">
                <a:solidFill>
                  <a:srgbClr val="0000FF"/>
                </a:solidFill>
              </a:rPr>
              <a:t> </a:t>
            </a:r>
            <a:r>
              <a:rPr lang="en-US" altLang="ja-JP" sz="1400">
                <a:solidFill>
                  <a:srgbClr val="0000FF"/>
                </a:solidFill>
              </a:rPr>
              <a:t>(OD=457.2mm)</a:t>
            </a:r>
          </a:p>
        </p:txBody>
      </p:sp>
      <p:cxnSp>
        <p:nvCxnSpPr>
          <p:cNvPr id="4" name="直線コネクタ 3"/>
          <p:cNvCxnSpPr/>
          <p:nvPr/>
        </p:nvCxnSpPr>
        <p:spPr>
          <a:xfrm flipH="1">
            <a:off x="2339975" y="908050"/>
            <a:ext cx="576263" cy="273050"/>
          </a:xfrm>
          <a:prstGeom prst="line">
            <a:avLst/>
          </a:prstGeom>
          <a:ln w="1905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0" name="テキスト ボックス 7"/>
          <p:cNvSpPr txBox="1">
            <a:spLocks noChangeArrowheads="1"/>
          </p:cNvSpPr>
          <p:nvPr/>
        </p:nvSpPr>
        <p:spPr bwMode="auto">
          <a:xfrm>
            <a:off x="1290638" y="5132388"/>
            <a:ext cx="1955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400">
                <a:solidFill>
                  <a:srgbClr val="0000FF"/>
                </a:solidFill>
              </a:rPr>
              <a:t>Distribution box (4.5K)</a:t>
            </a:r>
          </a:p>
        </p:txBody>
      </p:sp>
      <p:sp>
        <p:nvSpPr>
          <p:cNvPr id="13321" name="テキスト ボックス 7"/>
          <p:cNvSpPr txBox="1">
            <a:spLocks noChangeArrowheads="1"/>
          </p:cNvSpPr>
          <p:nvPr/>
        </p:nvSpPr>
        <p:spPr bwMode="auto">
          <a:xfrm>
            <a:off x="423863" y="5300663"/>
            <a:ext cx="2203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400">
                <a:solidFill>
                  <a:srgbClr val="0000FF"/>
                </a:solidFill>
              </a:rPr>
              <a:t>Subcooler for QD0 (2.0K)</a:t>
            </a:r>
          </a:p>
        </p:txBody>
      </p:sp>
      <p:cxnSp>
        <p:nvCxnSpPr>
          <p:cNvPr id="13322" name="直線コネクタ 3"/>
          <p:cNvCxnSpPr>
            <a:cxnSpLocks noChangeShapeType="1"/>
          </p:cNvCxnSpPr>
          <p:nvPr/>
        </p:nvCxnSpPr>
        <p:spPr bwMode="auto">
          <a:xfrm flipH="1">
            <a:off x="468313" y="4132263"/>
            <a:ext cx="431800" cy="136683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23" name="直線コネクタ 3"/>
          <p:cNvCxnSpPr>
            <a:cxnSpLocks noChangeShapeType="1"/>
          </p:cNvCxnSpPr>
          <p:nvPr/>
        </p:nvCxnSpPr>
        <p:spPr bwMode="auto">
          <a:xfrm flipH="1">
            <a:off x="1403350" y="4276725"/>
            <a:ext cx="647700" cy="8651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4" name="テキスト ボックス 7"/>
          <p:cNvSpPr txBox="1">
            <a:spLocks noChangeArrowheads="1"/>
          </p:cNvSpPr>
          <p:nvPr/>
        </p:nvSpPr>
        <p:spPr bwMode="auto">
          <a:xfrm>
            <a:off x="3132138" y="5140325"/>
            <a:ext cx="3311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400">
                <a:solidFill>
                  <a:srgbClr val="0000FF"/>
                </a:solidFill>
              </a:rPr>
              <a:t>Cold box @ 2.0 kW</a:t>
            </a:r>
          </a:p>
          <a:p>
            <a:pPr eaLnBrk="1" hangingPunct="1"/>
            <a:r>
              <a:rPr lang="en-US" altLang="ja-JP" sz="1400">
                <a:solidFill>
                  <a:srgbClr val="0000FF"/>
                </a:solidFill>
              </a:rPr>
              <a:t>D=2.0m, H=3.5m, W=6m, Weight=5 ton</a:t>
            </a:r>
          </a:p>
        </p:txBody>
      </p:sp>
      <p:sp>
        <p:nvSpPr>
          <p:cNvPr id="13325" name="Line 16"/>
          <p:cNvSpPr>
            <a:spLocks noChangeShapeType="1"/>
          </p:cNvSpPr>
          <p:nvPr/>
        </p:nvSpPr>
        <p:spPr bwMode="auto">
          <a:xfrm flipH="1" flipV="1">
            <a:off x="2916238" y="4132263"/>
            <a:ext cx="935037" cy="12255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326" name="Line 17"/>
          <p:cNvSpPr>
            <a:spLocks noChangeShapeType="1"/>
          </p:cNvSpPr>
          <p:nvPr/>
        </p:nvSpPr>
        <p:spPr bwMode="auto">
          <a:xfrm flipH="1" flipV="1">
            <a:off x="3492500" y="4060825"/>
            <a:ext cx="503238" cy="7207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327" name="テキスト ボックス 7"/>
          <p:cNvSpPr txBox="1">
            <a:spLocks noChangeArrowheads="1"/>
          </p:cNvSpPr>
          <p:nvPr/>
        </p:nvSpPr>
        <p:spPr bwMode="auto">
          <a:xfrm>
            <a:off x="3995738" y="4708525"/>
            <a:ext cx="488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00FF"/>
                </a:solidFill>
              </a:rPr>
              <a:t>PS</a:t>
            </a:r>
          </a:p>
        </p:txBody>
      </p:sp>
      <p:sp>
        <p:nvSpPr>
          <p:cNvPr id="13328" name="Line 19"/>
          <p:cNvSpPr>
            <a:spLocks noChangeShapeType="1"/>
          </p:cNvSpPr>
          <p:nvPr/>
        </p:nvSpPr>
        <p:spPr bwMode="auto">
          <a:xfrm flipH="1" flipV="1">
            <a:off x="6300788" y="4421188"/>
            <a:ext cx="503237" cy="7207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329" name="テキスト ボックス 7"/>
          <p:cNvSpPr txBox="1">
            <a:spLocks noChangeArrowheads="1"/>
          </p:cNvSpPr>
          <p:nvPr/>
        </p:nvSpPr>
        <p:spPr bwMode="auto">
          <a:xfrm>
            <a:off x="6300788" y="5140325"/>
            <a:ext cx="1917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400">
                <a:solidFill>
                  <a:srgbClr val="0000FF"/>
                </a:solidFill>
              </a:rPr>
              <a:t>Transfer tube for QD0</a:t>
            </a:r>
          </a:p>
        </p:txBody>
      </p:sp>
      <p:sp>
        <p:nvSpPr>
          <p:cNvPr id="13330" name="テキスト ボックス 1"/>
          <p:cNvSpPr txBox="1">
            <a:spLocks noChangeArrowheads="1"/>
          </p:cNvSpPr>
          <p:nvPr/>
        </p:nvSpPr>
        <p:spPr bwMode="auto">
          <a:xfrm>
            <a:off x="323850" y="1468438"/>
            <a:ext cx="542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/>
              <a:t>ILD</a:t>
            </a:r>
            <a:endParaRPr lang="ja-JP" altLang="en-US"/>
          </a:p>
        </p:txBody>
      </p:sp>
      <p:sp>
        <p:nvSpPr>
          <p:cNvPr id="13331" name="テキスト ボックス 18"/>
          <p:cNvSpPr txBox="1">
            <a:spLocks noChangeArrowheads="1"/>
          </p:cNvSpPr>
          <p:nvPr/>
        </p:nvSpPr>
        <p:spPr bwMode="auto">
          <a:xfrm>
            <a:off x="8316913" y="1316038"/>
            <a:ext cx="542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/>
              <a:t>ILD</a:t>
            </a:r>
            <a:endParaRPr lang="ja-JP" altLang="en-US"/>
          </a:p>
        </p:txBody>
      </p:sp>
      <p:sp>
        <p:nvSpPr>
          <p:cNvPr id="13332" name="テキスト ボックス 1"/>
          <p:cNvSpPr txBox="1">
            <a:spLocks noChangeArrowheads="1"/>
          </p:cNvSpPr>
          <p:nvPr/>
        </p:nvSpPr>
        <p:spPr bwMode="auto">
          <a:xfrm>
            <a:off x="684213" y="5589588"/>
            <a:ext cx="73263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>
                <a:solidFill>
                  <a:srgbClr val="FF0000"/>
                </a:solidFill>
              </a:rPr>
              <a:t>Vibration Reduction Method</a:t>
            </a:r>
          </a:p>
          <a:p>
            <a:pPr eaLnBrk="1" hangingPunct="1"/>
            <a:r>
              <a:rPr lang="ja-JP" altLang="en-US"/>
              <a:t>・ </a:t>
            </a:r>
            <a:r>
              <a:rPr lang="en-US" altLang="ja-JP"/>
              <a:t>Optimization of support post for QD0 by means of modal analysis</a:t>
            </a:r>
          </a:p>
          <a:p>
            <a:pPr eaLnBrk="1" hangingPunct="1"/>
            <a:r>
              <a:rPr lang="ja-JP" altLang="en-US"/>
              <a:t>・ </a:t>
            </a:r>
            <a:r>
              <a:rPr lang="en-US" altLang="ja-JP"/>
              <a:t>Application of high vibration reduction material such as D2052 etc.</a:t>
            </a:r>
          </a:p>
          <a:p>
            <a:pPr eaLnBrk="1" hangingPunct="1"/>
            <a:r>
              <a:rPr lang="en-US" altLang="ja-JP">
                <a:solidFill>
                  <a:srgbClr val="FF0000"/>
                </a:solidFill>
              </a:rPr>
              <a:t>The optimal location of cold box has to be reconsidered.</a:t>
            </a:r>
            <a:endParaRPr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28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9FE2ED6-E5F6-4841-BB3B-A99207DB818B}" type="slidenum">
              <a:rPr lang="ja-JP" altLang="en-US">
                <a:solidFill>
                  <a:srgbClr val="898989"/>
                </a:solidFill>
              </a:rPr>
              <a:pPr eaLnBrk="1" hangingPunct="1"/>
              <a:t>26</a:t>
            </a:fld>
            <a:endParaRPr lang="ja-JP" altLang="en-US">
              <a:solidFill>
                <a:srgbClr val="898989"/>
              </a:solidFill>
            </a:endParaRP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557338"/>
            <a:ext cx="8599488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196" name="タイトル 1"/>
          <p:cNvSpPr txBox="1">
            <a:spLocks/>
          </p:cNvSpPr>
          <p:nvPr/>
        </p:nvSpPr>
        <p:spPr bwMode="auto">
          <a:xfrm>
            <a:off x="436563" y="115888"/>
            <a:ext cx="8229600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800" b="1">
                <a:solidFill>
                  <a:srgbClr val="003300"/>
                </a:solidFill>
              </a:rPr>
              <a:t>Schematic view example of SiD/ILD cryo </a:t>
            </a:r>
          </a:p>
        </p:txBody>
      </p:sp>
    </p:spTree>
    <p:extLst>
      <p:ext uri="{BB962C8B-B14F-4D97-AF65-F5344CB8AC3E}">
        <p14:creationId xmlns:p14="http://schemas.microsoft.com/office/powerpoint/2010/main" val="3228307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en-US" altLang="ja-JP" sz="2800" b="1">
                <a:latin typeface="Arial" charset="0"/>
                <a:ea typeface="ＭＳ Ｐゴシック" charset="0"/>
              </a:rPr>
              <a:t>Detector CBs on the detector/platform</a:t>
            </a:r>
            <a:endParaRPr lang="ja-JP" altLang="en-US" sz="2800" b="1">
              <a:latin typeface="Arial" charset="0"/>
              <a:ea typeface="ＭＳ Ｐゴシック" charset="0"/>
            </a:endParaRPr>
          </a:p>
        </p:txBody>
      </p:sp>
      <p:sp>
        <p:nvSpPr>
          <p:cNvPr id="4099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>
              <a:latin typeface="Arial" charset="0"/>
              <a:ea typeface="ＭＳ Ｐゴシック" charset="0"/>
            </a:endParaRPr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775"/>
            <a:ext cx="9096375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線コネクタ 5"/>
          <p:cNvCxnSpPr/>
          <p:nvPr/>
        </p:nvCxnSpPr>
        <p:spPr>
          <a:xfrm>
            <a:off x="1042988" y="4581525"/>
            <a:ext cx="215900" cy="7921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2" name="テキスト ボックス 6"/>
          <p:cNvSpPr txBox="1">
            <a:spLocks noChangeArrowheads="1"/>
          </p:cNvSpPr>
          <p:nvPr/>
        </p:nvSpPr>
        <p:spPr bwMode="auto">
          <a:xfrm>
            <a:off x="1042988" y="5300663"/>
            <a:ext cx="2014537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>
                <a:solidFill>
                  <a:srgbClr val="FF0000"/>
                </a:solidFill>
                <a:latin typeface="Times New Roman" charset="0"/>
                <a:cs typeface="Times New Roman" charset="0"/>
              </a:rPr>
              <a:t>Ordinary flexible tubes 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>
                <a:solidFill>
                  <a:srgbClr val="FF0000"/>
                </a:solidFill>
                <a:latin typeface="Times New Roman" charset="0"/>
                <a:cs typeface="Times New Roman" charset="0"/>
              </a:rPr>
              <a:t>(can bent vertically)</a:t>
            </a:r>
            <a:endParaRPr lang="ja-JP" altLang="en-US" sz="1400" b="1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103" name="テキスト ボックス 7"/>
          <p:cNvSpPr txBox="1">
            <a:spLocks noChangeArrowheads="1"/>
          </p:cNvSpPr>
          <p:nvPr/>
        </p:nvSpPr>
        <p:spPr bwMode="auto">
          <a:xfrm>
            <a:off x="5070475" y="4273550"/>
            <a:ext cx="2014538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>
                <a:solidFill>
                  <a:srgbClr val="FF0000"/>
                </a:solidFill>
                <a:latin typeface="Times New Roman" charset="0"/>
                <a:cs typeface="Times New Roman" charset="0"/>
              </a:rPr>
              <a:t>Ordinary flexible tubes </a:t>
            </a:r>
          </a:p>
        </p:txBody>
      </p:sp>
    </p:spTree>
    <p:extLst>
      <p:ext uri="{BB962C8B-B14F-4D97-AF65-F5344CB8AC3E}">
        <p14:creationId xmlns:p14="http://schemas.microsoft.com/office/powerpoint/2010/main" val="2736996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b="1">
                <a:latin typeface="Arial" charset="0"/>
                <a:ea typeface="ＭＳ Ｐゴシック" charset="0"/>
              </a:rPr>
              <a:t>Detector CBs on the side wall</a:t>
            </a:r>
            <a:endParaRPr lang="ja-JP" altLang="en-US" sz="2800" b="1">
              <a:latin typeface="Arial" charset="0"/>
              <a:ea typeface="ＭＳ Ｐゴシック" charset="0"/>
            </a:endParaRPr>
          </a:p>
        </p:txBody>
      </p:sp>
      <p:sp>
        <p:nvSpPr>
          <p:cNvPr id="512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>
              <a:latin typeface="Arial" charset="0"/>
              <a:ea typeface="ＭＳ Ｐゴシック" charset="0"/>
            </a:endParaRPr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7338"/>
            <a:ext cx="9036050" cy="442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6479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円柱 478"/>
          <p:cNvSpPr/>
          <p:nvPr/>
        </p:nvSpPr>
        <p:spPr bwMode="auto">
          <a:xfrm>
            <a:off x="4333875" y="1789113"/>
            <a:ext cx="119063" cy="839787"/>
          </a:xfrm>
          <a:prstGeom prst="can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480" name="円柱 479"/>
          <p:cNvSpPr/>
          <p:nvPr/>
        </p:nvSpPr>
        <p:spPr bwMode="auto">
          <a:xfrm>
            <a:off x="4502150" y="1784350"/>
            <a:ext cx="117475" cy="841375"/>
          </a:xfrm>
          <a:prstGeom prst="can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481" name="円柱 480"/>
          <p:cNvSpPr/>
          <p:nvPr/>
        </p:nvSpPr>
        <p:spPr bwMode="auto">
          <a:xfrm>
            <a:off x="4692650" y="1787525"/>
            <a:ext cx="119063" cy="839788"/>
          </a:xfrm>
          <a:prstGeom prst="can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482" name="円柱 481"/>
          <p:cNvSpPr/>
          <p:nvPr/>
        </p:nvSpPr>
        <p:spPr bwMode="auto">
          <a:xfrm>
            <a:off x="4857750" y="1787525"/>
            <a:ext cx="117475" cy="839788"/>
          </a:xfrm>
          <a:prstGeom prst="can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483" name="円柱 482"/>
          <p:cNvSpPr/>
          <p:nvPr/>
        </p:nvSpPr>
        <p:spPr bwMode="auto">
          <a:xfrm>
            <a:off x="5053013" y="1784350"/>
            <a:ext cx="117475" cy="841375"/>
          </a:xfrm>
          <a:prstGeom prst="can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9223" name="Rectangle 2"/>
          <p:cNvSpPr>
            <a:spLocks noGrp="1"/>
          </p:cNvSpPr>
          <p:nvPr>
            <p:ph type="title" idx="4294967295"/>
          </p:nvPr>
        </p:nvSpPr>
        <p:spPr>
          <a:xfrm>
            <a:off x="174625" y="0"/>
            <a:ext cx="8928100" cy="414338"/>
          </a:xfrm>
        </p:spPr>
        <p:txBody>
          <a:bodyPr/>
          <a:lstStyle/>
          <a:p>
            <a:pPr eaLnBrk="1" hangingPunct="1"/>
            <a:r>
              <a:rPr lang="en-US" altLang="ja-JP" sz="2800" b="1">
                <a:solidFill>
                  <a:srgbClr val="003300"/>
                </a:solidFill>
                <a:latin typeface="Arial" charset="0"/>
                <a:ea typeface="ＭＳ Ｐゴシック" charset="0"/>
              </a:rPr>
              <a:t>Schematic Flow Diagram for ILD/SiD+QD0</a:t>
            </a:r>
            <a:endParaRPr lang="ja-JP" altLang="en-US" sz="2800" b="1">
              <a:solidFill>
                <a:srgbClr val="003300"/>
              </a:solidFill>
              <a:latin typeface="Arial" charset="0"/>
              <a:ea typeface="ＭＳ Ｐゴシック" charset="0"/>
            </a:endParaRPr>
          </a:p>
        </p:txBody>
      </p:sp>
      <p:cxnSp>
        <p:nvCxnSpPr>
          <p:cNvPr id="412" name="直線矢印コネクタ 411"/>
          <p:cNvCxnSpPr/>
          <p:nvPr/>
        </p:nvCxnSpPr>
        <p:spPr bwMode="auto">
          <a:xfrm flipV="1">
            <a:off x="7731125" y="4649788"/>
            <a:ext cx="0" cy="114935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5" name="Text Box 52"/>
          <p:cNvSpPr txBox="1">
            <a:spLocks noChangeArrowheads="1"/>
          </p:cNvSpPr>
          <p:nvPr/>
        </p:nvSpPr>
        <p:spPr bwMode="auto">
          <a:xfrm>
            <a:off x="7775575" y="5033963"/>
            <a:ext cx="936625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 b="1">
                <a:solidFill>
                  <a:srgbClr val="000000"/>
                </a:solidFill>
              </a:rPr>
              <a:t>QRV </a:t>
            </a:r>
            <a:r>
              <a:rPr kumimoji="0" lang="en-US" altLang="ja-JP" sz="1000">
                <a:solidFill>
                  <a:srgbClr val="000000"/>
                </a:solidFill>
              </a:rPr>
              <a:t>for QD0</a:t>
            </a:r>
          </a:p>
        </p:txBody>
      </p:sp>
      <p:sp>
        <p:nvSpPr>
          <p:cNvPr id="338" name="正方形/長方形 337"/>
          <p:cNvSpPr/>
          <p:nvPr/>
        </p:nvSpPr>
        <p:spPr bwMode="auto">
          <a:xfrm>
            <a:off x="5414963" y="4724400"/>
            <a:ext cx="1873250" cy="1547813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53" name="正方形/長方形 352"/>
          <p:cNvSpPr/>
          <p:nvPr/>
        </p:nvSpPr>
        <p:spPr bwMode="auto">
          <a:xfrm>
            <a:off x="598488" y="630238"/>
            <a:ext cx="3290887" cy="887412"/>
          </a:xfrm>
          <a:prstGeom prst="rect">
            <a:avLst/>
          </a:prstGeom>
          <a:solidFill>
            <a:srgbClr val="92D050">
              <a:alpha val="71000"/>
            </a:srgbClr>
          </a:solidFill>
          <a:ln>
            <a:solidFill>
              <a:srgbClr val="3E9C1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35" name="正方形/長方形 334"/>
          <p:cNvSpPr/>
          <p:nvPr/>
        </p:nvSpPr>
        <p:spPr bwMode="auto">
          <a:xfrm>
            <a:off x="71438" y="1966913"/>
            <a:ext cx="3852862" cy="4775200"/>
          </a:xfrm>
          <a:prstGeom prst="rect">
            <a:avLst/>
          </a:prstGeom>
          <a:noFill/>
          <a:ln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48" name="円柱 347"/>
          <p:cNvSpPr/>
          <p:nvPr/>
        </p:nvSpPr>
        <p:spPr bwMode="auto">
          <a:xfrm rot="5400000">
            <a:off x="6942137" y="5659438"/>
            <a:ext cx="906463" cy="319088"/>
          </a:xfrm>
          <a:prstGeom prst="can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10" name="円柱 309"/>
          <p:cNvSpPr/>
          <p:nvPr/>
        </p:nvSpPr>
        <p:spPr bwMode="auto">
          <a:xfrm>
            <a:off x="5746750" y="3570288"/>
            <a:ext cx="547688" cy="1227137"/>
          </a:xfrm>
          <a:prstGeom prst="can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53" name="円柱 252"/>
          <p:cNvSpPr/>
          <p:nvPr/>
        </p:nvSpPr>
        <p:spPr bwMode="auto">
          <a:xfrm>
            <a:off x="7496175" y="2124075"/>
            <a:ext cx="390525" cy="944563"/>
          </a:xfrm>
          <a:prstGeom prst="can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9232" name="Rectangle 3"/>
          <p:cNvSpPr>
            <a:spLocks noChangeArrowheads="1"/>
          </p:cNvSpPr>
          <p:nvPr/>
        </p:nvSpPr>
        <p:spPr bwMode="auto">
          <a:xfrm>
            <a:off x="250825" y="4402138"/>
            <a:ext cx="1771650" cy="153987"/>
          </a:xfrm>
          <a:prstGeom prst="rect">
            <a:avLst/>
          </a:prstGeom>
          <a:solidFill>
            <a:srgbClr val="969696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kumimoji="0"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33" name="Rectangle 11"/>
          <p:cNvSpPr>
            <a:spLocks noChangeArrowheads="1"/>
          </p:cNvSpPr>
          <p:nvPr/>
        </p:nvSpPr>
        <p:spPr bwMode="auto">
          <a:xfrm>
            <a:off x="250825" y="3644900"/>
            <a:ext cx="2400300" cy="133350"/>
          </a:xfrm>
          <a:prstGeom prst="rect">
            <a:avLst/>
          </a:prstGeom>
          <a:solidFill>
            <a:srgbClr val="969696"/>
          </a:solidFill>
          <a:ln w="158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kumimoji="0"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34" name="Rectangle 6"/>
          <p:cNvSpPr>
            <a:spLocks noChangeArrowheads="1"/>
          </p:cNvSpPr>
          <p:nvPr/>
        </p:nvSpPr>
        <p:spPr bwMode="auto">
          <a:xfrm>
            <a:off x="250825" y="2081213"/>
            <a:ext cx="1749425" cy="152400"/>
          </a:xfrm>
          <a:prstGeom prst="rect">
            <a:avLst/>
          </a:prstGeom>
          <a:solidFill>
            <a:srgbClr val="969696"/>
          </a:solidFill>
          <a:ln w="158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kumimoji="0"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5" name="フリーフォーム 74"/>
          <p:cNvSpPr/>
          <p:nvPr/>
        </p:nvSpPr>
        <p:spPr bwMode="auto">
          <a:xfrm>
            <a:off x="485775" y="1260475"/>
            <a:ext cx="1317625" cy="4840288"/>
          </a:xfrm>
          <a:custGeom>
            <a:avLst/>
            <a:gdLst>
              <a:gd name="connsiteX0" fmla="*/ 0 w 552091"/>
              <a:gd name="connsiteY0" fmla="*/ 0 h 465827"/>
              <a:gd name="connsiteX1" fmla="*/ 552091 w 552091"/>
              <a:gd name="connsiteY1" fmla="*/ 0 h 465827"/>
              <a:gd name="connsiteX2" fmla="*/ 552091 w 552091"/>
              <a:gd name="connsiteY2" fmla="*/ 465827 h 465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2091" h="465827">
                <a:moveTo>
                  <a:pt x="0" y="0"/>
                </a:moveTo>
                <a:lnTo>
                  <a:pt x="552091" y="0"/>
                </a:lnTo>
                <a:lnTo>
                  <a:pt x="552091" y="465827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8" name="円/楕円 77"/>
          <p:cNvSpPr>
            <a:spLocks noChangeAspect="1"/>
          </p:cNvSpPr>
          <p:nvPr/>
        </p:nvSpPr>
        <p:spPr bwMode="auto">
          <a:xfrm>
            <a:off x="1727200" y="1304925"/>
            <a:ext cx="150813" cy="15081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85" name="正方形/長方形 84"/>
          <p:cNvSpPr/>
          <p:nvPr/>
        </p:nvSpPr>
        <p:spPr bwMode="auto">
          <a:xfrm>
            <a:off x="479425" y="928688"/>
            <a:ext cx="1323975" cy="331787"/>
          </a:xfrm>
          <a:prstGeom prst="rect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9238" name="AutoShape 59"/>
          <p:cNvSpPr>
            <a:spLocks noChangeArrowheads="1"/>
          </p:cNvSpPr>
          <p:nvPr/>
        </p:nvSpPr>
        <p:spPr bwMode="auto">
          <a:xfrm rot="5400000">
            <a:off x="790575" y="1139825"/>
            <a:ext cx="280988" cy="25558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kumimoji="0"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39" name="AutoShape 56"/>
          <p:cNvSpPr>
            <a:spLocks noChangeArrowheads="1"/>
          </p:cNvSpPr>
          <p:nvPr/>
        </p:nvSpPr>
        <p:spPr bwMode="auto">
          <a:xfrm>
            <a:off x="638175" y="771525"/>
            <a:ext cx="992188" cy="312738"/>
          </a:xfrm>
          <a:prstGeom prst="roundRect">
            <a:avLst>
              <a:gd name="adj" fmla="val 50000"/>
            </a:avLst>
          </a:prstGeom>
          <a:solidFill>
            <a:srgbClr val="AAFE22"/>
          </a:solidFill>
          <a:ln w="158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kumimoji="0"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40" name="Text Box 60"/>
          <p:cNvSpPr txBox="1">
            <a:spLocks noChangeArrowheads="1"/>
          </p:cNvSpPr>
          <p:nvPr/>
        </p:nvSpPr>
        <p:spPr bwMode="auto">
          <a:xfrm>
            <a:off x="638175" y="800100"/>
            <a:ext cx="992188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 b="1">
                <a:solidFill>
                  <a:srgbClr val="000000"/>
                </a:solidFill>
              </a:rPr>
              <a:t>Storage Tank</a:t>
            </a:r>
          </a:p>
        </p:txBody>
      </p:sp>
      <p:sp>
        <p:nvSpPr>
          <p:cNvPr id="96" name="Line 13"/>
          <p:cNvSpPr>
            <a:spLocks noChangeShapeType="1"/>
          </p:cNvSpPr>
          <p:nvPr/>
        </p:nvSpPr>
        <p:spPr bwMode="auto">
          <a:xfrm>
            <a:off x="488950" y="4322763"/>
            <a:ext cx="1276350" cy="0"/>
          </a:xfrm>
          <a:prstGeom prst="line">
            <a:avLst/>
          </a:prstGeom>
          <a:noFill/>
          <a:ln w="158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9242" name="AutoShape 15"/>
          <p:cNvSpPr>
            <a:spLocks noChangeArrowheads="1"/>
          </p:cNvSpPr>
          <p:nvPr/>
        </p:nvSpPr>
        <p:spPr bwMode="auto">
          <a:xfrm>
            <a:off x="1725613" y="2554288"/>
            <a:ext cx="144462" cy="215900"/>
          </a:xfrm>
          <a:prstGeom prst="octagon">
            <a:avLst>
              <a:gd name="adj" fmla="val 23148"/>
            </a:avLst>
          </a:prstGeom>
          <a:solidFill>
            <a:srgbClr val="99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kumimoji="0"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43" name="Text Box 16"/>
          <p:cNvSpPr txBox="1">
            <a:spLocks noChangeArrowheads="1"/>
          </p:cNvSpPr>
          <p:nvPr/>
        </p:nvSpPr>
        <p:spPr bwMode="auto">
          <a:xfrm>
            <a:off x="1133475" y="2549525"/>
            <a:ext cx="601663" cy="21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>
                <a:solidFill>
                  <a:srgbClr val="000000"/>
                </a:solidFill>
              </a:rPr>
              <a:t>Adsorber</a:t>
            </a:r>
          </a:p>
        </p:txBody>
      </p:sp>
      <p:sp>
        <p:nvSpPr>
          <p:cNvPr id="9244" name="Text Box 22"/>
          <p:cNvSpPr txBox="1">
            <a:spLocks noChangeArrowheads="1"/>
          </p:cNvSpPr>
          <p:nvPr/>
        </p:nvSpPr>
        <p:spPr bwMode="auto">
          <a:xfrm>
            <a:off x="920750" y="2032000"/>
            <a:ext cx="444500" cy="24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HEX</a:t>
            </a:r>
          </a:p>
        </p:txBody>
      </p:sp>
      <p:sp>
        <p:nvSpPr>
          <p:cNvPr id="9245" name="AutoShape 41"/>
          <p:cNvSpPr>
            <a:spLocks noChangeArrowheads="1"/>
          </p:cNvSpPr>
          <p:nvPr/>
        </p:nvSpPr>
        <p:spPr bwMode="auto">
          <a:xfrm>
            <a:off x="1722438" y="3003550"/>
            <a:ext cx="144462" cy="215900"/>
          </a:xfrm>
          <a:prstGeom prst="octagon">
            <a:avLst>
              <a:gd name="adj" fmla="val 23148"/>
            </a:avLst>
          </a:prstGeom>
          <a:solidFill>
            <a:srgbClr val="99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kumimoji="0"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9" name="Line 49"/>
          <p:cNvSpPr>
            <a:spLocks noChangeShapeType="1"/>
          </p:cNvSpPr>
          <p:nvPr/>
        </p:nvSpPr>
        <p:spPr bwMode="auto">
          <a:xfrm flipH="1">
            <a:off x="2068513" y="2455863"/>
            <a:ext cx="147637" cy="1587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9247" name="Text Box 52"/>
          <p:cNvSpPr txBox="1">
            <a:spLocks noChangeArrowheads="1"/>
          </p:cNvSpPr>
          <p:nvPr/>
        </p:nvSpPr>
        <p:spPr bwMode="auto">
          <a:xfrm>
            <a:off x="2039938" y="2990850"/>
            <a:ext cx="36195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T2</a:t>
            </a:r>
          </a:p>
        </p:txBody>
      </p:sp>
      <p:sp>
        <p:nvSpPr>
          <p:cNvPr id="9248" name="Rectangle 68"/>
          <p:cNvSpPr>
            <a:spLocks noChangeArrowheads="1"/>
          </p:cNvSpPr>
          <p:nvPr/>
        </p:nvSpPr>
        <p:spPr bwMode="auto">
          <a:xfrm>
            <a:off x="250825" y="5445125"/>
            <a:ext cx="1771650" cy="168275"/>
          </a:xfrm>
          <a:prstGeom prst="rect">
            <a:avLst/>
          </a:prstGeom>
          <a:solidFill>
            <a:srgbClr val="969696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kumimoji="0"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9249" name="グループ化 134"/>
          <p:cNvGrpSpPr>
            <a:grpSpLocks/>
          </p:cNvGrpSpPr>
          <p:nvPr/>
        </p:nvGrpSpPr>
        <p:grpSpPr bwMode="auto">
          <a:xfrm>
            <a:off x="1803400" y="2914650"/>
            <a:ext cx="700088" cy="1409700"/>
            <a:chOff x="2286001" y="3066405"/>
            <a:chExt cx="700009" cy="602308"/>
          </a:xfrm>
        </p:grpSpPr>
        <p:sp>
          <p:nvSpPr>
            <p:cNvPr id="92" name="AutoShape 9"/>
            <p:cNvSpPr>
              <a:spLocks noChangeArrowheads="1"/>
            </p:cNvSpPr>
            <p:nvPr/>
          </p:nvSpPr>
          <p:spPr bwMode="auto">
            <a:xfrm>
              <a:off x="2286001" y="3066405"/>
              <a:ext cx="700009" cy="266562"/>
            </a:xfrm>
            <a:custGeom>
              <a:avLst/>
              <a:gdLst>
                <a:gd name="T0" fmla="*/ 0 w 454"/>
                <a:gd name="T1" fmla="*/ 0 h 318"/>
                <a:gd name="T2" fmla="*/ 2147483647 w 454"/>
                <a:gd name="T3" fmla="*/ 0 h 318"/>
                <a:gd name="T4" fmla="*/ 2147483647 w 454"/>
                <a:gd name="T5" fmla="*/ 2147483647 h 318"/>
                <a:gd name="T6" fmla="*/ 0 60000 65536"/>
                <a:gd name="T7" fmla="*/ 0 60000 65536"/>
                <a:gd name="T8" fmla="*/ 0 60000 65536"/>
                <a:gd name="T9" fmla="*/ 0 w 454"/>
                <a:gd name="T10" fmla="*/ 0 h 318"/>
                <a:gd name="T11" fmla="*/ 454 w 454"/>
                <a:gd name="T12" fmla="*/ 318 h 3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4" h="318">
                  <a:moveTo>
                    <a:pt x="0" y="0"/>
                  </a:moveTo>
                  <a:lnTo>
                    <a:pt x="454" y="0"/>
                  </a:lnTo>
                  <a:lnTo>
                    <a:pt x="454" y="318"/>
                  </a:lnTo>
                </a:path>
              </a:pathLst>
            </a:custGeom>
            <a:noFill/>
            <a:ln w="15875">
              <a:solidFill>
                <a:srgbClr val="37609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8" name="Freeform 71"/>
            <p:cNvSpPr>
              <a:spLocks/>
            </p:cNvSpPr>
            <p:nvPr/>
          </p:nvSpPr>
          <p:spPr bwMode="auto">
            <a:xfrm>
              <a:off x="2338383" y="3185781"/>
              <a:ext cx="647627" cy="482932"/>
            </a:xfrm>
            <a:custGeom>
              <a:avLst/>
              <a:gdLst>
                <a:gd name="T0" fmla="*/ 2147483647 w 510"/>
                <a:gd name="T1" fmla="*/ 0 h 114"/>
                <a:gd name="T2" fmla="*/ 2147483647 w 510"/>
                <a:gd name="T3" fmla="*/ 2147483647 h 114"/>
                <a:gd name="T4" fmla="*/ 0 w 510"/>
                <a:gd name="T5" fmla="*/ 2147483647 h 1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10" h="114">
                  <a:moveTo>
                    <a:pt x="510" y="0"/>
                  </a:moveTo>
                  <a:lnTo>
                    <a:pt x="510" y="114"/>
                  </a:lnTo>
                  <a:lnTo>
                    <a:pt x="0" y="114"/>
                  </a:lnTo>
                </a:path>
              </a:pathLst>
            </a:custGeom>
            <a:noFill/>
            <a:ln w="15875">
              <a:solidFill>
                <a:srgbClr val="37609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9250" name="AutoShape 59"/>
          <p:cNvSpPr>
            <a:spLocks noChangeArrowheads="1"/>
          </p:cNvSpPr>
          <p:nvPr/>
        </p:nvSpPr>
        <p:spPr bwMode="auto">
          <a:xfrm rot="5400000">
            <a:off x="1187450" y="1138238"/>
            <a:ext cx="280987" cy="25558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kumimoji="0"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7" name="フリーフォーム 86"/>
          <p:cNvSpPr/>
          <p:nvPr/>
        </p:nvSpPr>
        <p:spPr bwMode="auto">
          <a:xfrm>
            <a:off x="477838" y="1414463"/>
            <a:ext cx="1273175" cy="1038225"/>
          </a:xfrm>
          <a:custGeom>
            <a:avLst/>
            <a:gdLst>
              <a:gd name="connsiteX0" fmla="*/ 0 w 638175"/>
              <a:gd name="connsiteY0" fmla="*/ 0 h 1300162"/>
              <a:gd name="connsiteX1" fmla="*/ 0 w 638175"/>
              <a:gd name="connsiteY1" fmla="*/ 1300162 h 1300162"/>
              <a:gd name="connsiteX2" fmla="*/ 638175 w 638175"/>
              <a:gd name="connsiteY2" fmla="*/ 1300162 h 1300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8175" h="1300162">
                <a:moveTo>
                  <a:pt x="0" y="0"/>
                </a:moveTo>
                <a:lnTo>
                  <a:pt x="0" y="1300162"/>
                </a:lnTo>
                <a:lnTo>
                  <a:pt x="638175" y="1300162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34" name="フリーフォーム 133"/>
          <p:cNvSpPr/>
          <p:nvPr/>
        </p:nvSpPr>
        <p:spPr bwMode="auto">
          <a:xfrm>
            <a:off x="1860550" y="2457450"/>
            <a:ext cx="1071563" cy="3279775"/>
          </a:xfrm>
          <a:custGeom>
            <a:avLst/>
            <a:gdLst>
              <a:gd name="connsiteX0" fmla="*/ 0 w 1071563"/>
              <a:gd name="connsiteY0" fmla="*/ 0 h 1423987"/>
              <a:gd name="connsiteX1" fmla="*/ 1071563 w 1071563"/>
              <a:gd name="connsiteY1" fmla="*/ 0 h 1423987"/>
              <a:gd name="connsiteX2" fmla="*/ 1071563 w 1071563"/>
              <a:gd name="connsiteY2" fmla="*/ 1423987 h 1423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1563" h="1423987">
                <a:moveTo>
                  <a:pt x="0" y="0"/>
                </a:moveTo>
                <a:lnTo>
                  <a:pt x="1071563" y="0"/>
                </a:lnTo>
                <a:lnTo>
                  <a:pt x="1071563" y="1423987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9253" name="AutoShape 10"/>
          <p:cNvSpPr>
            <a:spLocks noChangeArrowheads="1"/>
          </p:cNvSpPr>
          <p:nvPr/>
        </p:nvSpPr>
        <p:spPr bwMode="auto">
          <a:xfrm rot="-5400000">
            <a:off x="2251869" y="2345531"/>
            <a:ext cx="287338" cy="2127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54" name="AutoShape 10"/>
          <p:cNvSpPr>
            <a:spLocks noChangeArrowheads="1"/>
          </p:cNvSpPr>
          <p:nvPr/>
        </p:nvSpPr>
        <p:spPr bwMode="auto">
          <a:xfrm rot="10800000">
            <a:off x="2362200" y="3173413"/>
            <a:ext cx="287338" cy="2127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1" name="フリーフォーム 140"/>
          <p:cNvSpPr/>
          <p:nvPr/>
        </p:nvSpPr>
        <p:spPr bwMode="auto">
          <a:xfrm>
            <a:off x="1803400" y="2833688"/>
            <a:ext cx="946150" cy="3074987"/>
          </a:xfrm>
          <a:custGeom>
            <a:avLst/>
            <a:gdLst>
              <a:gd name="connsiteX0" fmla="*/ 0 w 1071563"/>
              <a:gd name="connsiteY0" fmla="*/ 0 h 1423987"/>
              <a:gd name="connsiteX1" fmla="*/ 1071563 w 1071563"/>
              <a:gd name="connsiteY1" fmla="*/ 0 h 1423987"/>
              <a:gd name="connsiteX2" fmla="*/ 1071563 w 1071563"/>
              <a:gd name="connsiteY2" fmla="*/ 1423987 h 1423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1563" h="1423987">
                <a:moveTo>
                  <a:pt x="0" y="0"/>
                </a:moveTo>
                <a:lnTo>
                  <a:pt x="1071563" y="0"/>
                </a:lnTo>
                <a:lnTo>
                  <a:pt x="1071563" y="1423987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9256" name="AutoShape 10"/>
          <p:cNvSpPr>
            <a:spLocks noChangeArrowheads="1"/>
          </p:cNvSpPr>
          <p:nvPr/>
        </p:nvSpPr>
        <p:spPr bwMode="auto">
          <a:xfrm rot="10800000">
            <a:off x="2365375" y="3910013"/>
            <a:ext cx="287338" cy="2127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2" name="フリーフォーム 141"/>
          <p:cNvSpPr/>
          <p:nvPr/>
        </p:nvSpPr>
        <p:spPr bwMode="auto">
          <a:xfrm>
            <a:off x="479425" y="1250950"/>
            <a:ext cx="119063" cy="5021263"/>
          </a:xfrm>
          <a:custGeom>
            <a:avLst/>
            <a:gdLst>
              <a:gd name="connsiteX0" fmla="*/ 0 w 0"/>
              <a:gd name="connsiteY0" fmla="*/ 0 h 2143125"/>
              <a:gd name="connsiteX1" fmla="*/ 0 w 0"/>
              <a:gd name="connsiteY1" fmla="*/ 2143125 h 214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143125">
                <a:moveTo>
                  <a:pt x="0" y="0"/>
                </a:moveTo>
                <a:lnTo>
                  <a:pt x="0" y="2143125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51" name="フリーフォーム 150"/>
          <p:cNvSpPr/>
          <p:nvPr/>
        </p:nvSpPr>
        <p:spPr bwMode="auto">
          <a:xfrm>
            <a:off x="1803400" y="4597400"/>
            <a:ext cx="700088" cy="519113"/>
          </a:xfrm>
          <a:custGeom>
            <a:avLst/>
            <a:gdLst>
              <a:gd name="connsiteX0" fmla="*/ 0 w 700088"/>
              <a:gd name="connsiteY0" fmla="*/ 0 h 519112"/>
              <a:gd name="connsiteX1" fmla="*/ 700088 w 700088"/>
              <a:gd name="connsiteY1" fmla="*/ 0 h 519112"/>
              <a:gd name="connsiteX2" fmla="*/ 700088 w 700088"/>
              <a:gd name="connsiteY2" fmla="*/ 519112 h 519112"/>
              <a:gd name="connsiteX3" fmla="*/ 0 w 700088"/>
              <a:gd name="connsiteY3" fmla="*/ 519112 h 51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088" h="519112">
                <a:moveTo>
                  <a:pt x="0" y="0"/>
                </a:moveTo>
                <a:lnTo>
                  <a:pt x="700088" y="0"/>
                </a:lnTo>
                <a:lnTo>
                  <a:pt x="700088" y="519112"/>
                </a:lnTo>
                <a:lnTo>
                  <a:pt x="0" y="519112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9259" name="AutoShape 69"/>
          <p:cNvSpPr>
            <a:spLocks noChangeArrowheads="1"/>
          </p:cNvSpPr>
          <p:nvPr/>
        </p:nvSpPr>
        <p:spPr bwMode="auto">
          <a:xfrm rot="10800000">
            <a:off x="2365375" y="4759325"/>
            <a:ext cx="287338" cy="20796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60" name="AutoShape 74"/>
          <p:cNvSpPr>
            <a:spLocks noChangeArrowheads="1"/>
          </p:cNvSpPr>
          <p:nvPr/>
        </p:nvSpPr>
        <p:spPr bwMode="auto">
          <a:xfrm>
            <a:off x="1743075" y="4792663"/>
            <a:ext cx="119063" cy="160337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61" name="Text Box 22"/>
          <p:cNvSpPr txBox="1">
            <a:spLocks noChangeArrowheads="1"/>
          </p:cNvSpPr>
          <p:nvPr/>
        </p:nvSpPr>
        <p:spPr bwMode="auto">
          <a:xfrm>
            <a:off x="1138238" y="3592513"/>
            <a:ext cx="4445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HEX</a:t>
            </a:r>
          </a:p>
        </p:txBody>
      </p:sp>
      <p:sp>
        <p:nvSpPr>
          <p:cNvPr id="9262" name="Text Box 22"/>
          <p:cNvSpPr txBox="1">
            <a:spLocks noChangeArrowheads="1"/>
          </p:cNvSpPr>
          <p:nvPr/>
        </p:nvSpPr>
        <p:spPr bwMode="auto">
          <a:xfrm>
            <a:off x="920750" y="4352925"/>
            <a:ext cx="444500" cy="24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HEX</a:t>
            </a:r>
          </a:p>
        </p:txBody>
      </p:sp>
      <p:sp>
        <p:nvSpPr>
          <p:cNvPr id="9263" name="Rectangle 11"/>
          <p:cNvSpPr>
            <a:spLocks noChangeArrowheads="1"/>
          </p:cNvSpPr>
          <p:nvPr/>
        </p:nvSpPr>
        <p:spPr bwMode="auto">
          <a:xfrm>
            <a:off x="250825" y="3321050"/>
            <a:ext cx="1814513" cy="141288"/>
          </a:xfrm>
          <a:prstGeom prst="rect">
            <a:avLst/>
          </a:prstGeom>
          <a:solidFill>
            <a:srgbClr val="969696"/>
          </a:solidFill>
          <a:ln w="158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kumimoji="0"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64" name="Text Box 22"/>
          <p:cNvSpPr txBox="1">
            <a:spLocks noChangeArrowheads="1"/>
          </p:cNvSpPr>
          <p:nvPr/>
        </p:nvSpPr>
        <p:spPr bwMode="auto">
          <a:xfrm>
            <a:off x="1147763" y="3268663"/>
            <a:ext cx="4445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HEX</a:t>
            </a:r>
          </a:p>
        </p:txBody>
      </p:sp>
      <p:sp>
        <p:nvSpPr>
          <p:cNvPr id="9265" name="Text Box 22"/>
          <p:cNvSpPr txBox="1">
            <a:spLocks noChangeArrowheads="1"/>
          </p:cNvSpPr>
          <p:nvPr/>
        </p:nvSpPr>
        <p:spPr bwMode="auto">
          <a:xfrm>
            <a:off x="920750" y="5405438"/>
            <a:ext cx="4445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HEX</a:t>
            </a:r>
          </a:p>
        </p:txBody>
      </p:sp>
      <p:cxnSp>
        <p:nvCxnSpPr>
          <p:cNvPr id="165" name="直線コネクタ 164"/>
          <p:cNvCxnSpPr>
            <a:stCxn id="134" idx="2"/>
          </p:cNvCxnSpPr>
          <p:nvPr/>
        </p:nvCxnSpPr>
        <p:spPr bwMode="auto">
          <a:xfrm>
            <a:off x="2932113" y="5737225"/>
            <a:ext cx="1449387" cy="0"/>
          </a:xfrm>
          <a:prstGeom prst="line">
            <a:avLst/>
          </a:prstGeom>
          <a:ln w="158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直線コネクタ 166"/>
          <p:cNvCxnSpPr/>
          <p:nvPr/>
        </p:nvCxnSpPr>
        <p:spPr bwMode="auto">
          <a:xfrm>
            <a:off x="2749550" y="5907088"/>
            <a:ext cx="1809750" cy="0"/>
          </a:xfrm>
          <a:prstGeom prst="line">
            <a:avLst/>
          </a:prstGeom>
          <a:ln w="158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直線コネクタ 168"/>
          <p:cNvCxnSpPr/>
          <p:nvPr/>
        </p:nvCxnSpPr>
        <p:spPr bwMode="auto">
          <a:xfrm>
            <a:off x="1797050" y="6089650"/>
            <a:ext cx="2952750" cy="0"/>
          </a:xfrm>
          <a:prstGeom prst="line">
            <a:avLst/>
          </a:prstGeom>
          <a:ln w="158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線コネクタ 170"/>
          <p:cNvCxnSpPr/>
          <p:nvPr/>
        </p:nvCxnSpPr>
        <p:spPr bwMode="auto">
          <a:xfrm>
            <a:off x="466725" y="6269038"/>
            <a:ext cx="4454525" cy="0"/>
          </a:xfrm>
          <a:prstGeom prst="line">
            <a:avLst/>
          </a:prstGeom>
          <a:ln w="158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Line 49"/>
          <p:cNvSpPr>
            <a:spLocks noChangeShapeType="1"/>
          </p:cNvSpPr>
          <p:nvPr/>
        </p:nvSpPr>
        <p:spPr bwMode="auto">
          <a:xfrm>
            <a:off x="2216150" y="2832100"/>
            <a:ext cx="257175" cy="1588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176" name="Line 49"/>
          <p:cNvSpPr>
            <a:spLocks noChangeShapeType="1"/>
          </p:cNvSpPr>
          <p:nvPr/>
        </p:nvSpPr>
        <p:spPr bwMode="auto">
          <a:xfrm>
            <a:off x="2073275" y="2913063"/>
            <a:ext cx="257175" cy="1587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177" name="Line 49"/>
          <p:cNvSpPr>
            <a:spLocks noChangeShapeType="1"/>
          </p:cNvSpPr>
          <p:nvPr/>
        </p:nvSpPr>
        <p:spPr bwMode="auto">
          <a:xfrm>
            <a:off x="2057400" y="4602163"/>
            <a:ext cx="258763" cy="1587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178" name="Line 49"/>
          <p:cNvSpPr>
            <a:spLocks noChangeShapeType="1"/>
          </p:cNvSpPr>
          <p:nvPr/>
        </p:nvSpPr>
        <p:spPr bwMode="auto">
          <a:xfrm>
            <a:off x="2752725" y="4556125"/>
            <a:ext cx="4763" cy="201613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179" name="Line 49"/>
          <p:cNvSpPr>
            <a:spLocks noChangeShapeType="1"/>
          </p:cNvSpPr>
          <p:nvPr/>
        </p:nvSpPr>
        <p:spPr bwMode="auto">
          <a:xfrm flipV="1">
            <a:off x="2928938" y="4222750"/>
            <a:ext cx="0" cy="225425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9275" name="Text Box 52"/>
          <p:cNvSpPr txBox="1">
            <a:spLocks noChangeArrowheads="1"/>
          </p:cNvSpPr>
          <p:nvPr/>
        </p:nvSpPr>
        <p:spPr bwMode="auto">
          <a:xfrm>
            <a:off x="1871663" y="1089025"/>
            <a:ext cx="912812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Oil separator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1</a:t>
            </a:r>
            <a:r>
              <a:rPr kumimoji="0" lang="en-US" altLang="ja-JP" sz="1000" baseline="30000">
                <a:solidFill>
                  <a:srgbClr val="000000"/>
                </a:solidFill>
              </a:rPr>
              <a:t>st</a:t>
            </a:r>
            <a:r>
              <a:rPr kumimoji="0" lang="en-US" altLang="ja-JP" sz="1000">
                <a:solidFill>
                  <a:srgbClr val="000000"/>
                </a:solidFill>
              </a:rPr>
              <a:t> ~ 5</a:t>
            </a:r>
            <a:r>
              <a:rPr kumimoji="0" lang="en-US" altLang="ja-JP" sz="1000" baseline="30000">
                <a:solidFill>
                  <a:srgbClr val="000000"/>
                </a:solidFill>
              </a:rPr>
              <a:t>th</a:t>
            </a:r>
            <a:r>
              <a:rPr kumimoji="0" lang="en-US" altLang="ja-JP" sz="10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9276" name="Text Box 52"/>
          <p:cNvSpPr txBox="1">
            <a:spLocks noChangeArrowheads="1"/>
          </p:cNvSpPr>
          <p:nvPr/>
        </p:nvSpPr>
        <p:spPr bwMode="auto">
          <a:xfrm>
            <a:off x="2195513" y="2006600"/>
            <a:ext cx="360362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T1</a:t>
            </a:r>
          </a:p>
        </p:txBody>
      </p:sp>
      <p:sp>
        <p:nvSpPr>
          <p:cNvPr id="9277" name="Text Box 51"/>
          <p:cNvSpPr txBox="1">
            <a:spLocks noChangeArrowheads="1"/>
          </p:cNvSpPr>
          <p:nvPr/>
        </p:nvSpPr>
        <p:spPr bwMode="auto">
          <a:xfrm>
            <a:off x="3203575" y="5551488"/>
            <a:ext cx="850900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 b="1">
                <a:solidFill>
                  <a:srgbClr val="000000"/>
                </a:solidFill>
              </a:rPr>
              <a:t>Shield Return</a:t>
            </a:r>
          </a:p>
        </p:txBody>
      </p:sp>
      <p:sp>
        <p:nvSpPr>
          <p:cNvPr id="9278" name="Text Box 51"/>
          <p:cNvSpPr txBox="1">
            <a:spLocks noChangeArrowheads="1"/>
          </p:cNvSpPr>
          <p:nvPr/>
        </p:nvSpPr>
        <p:spPr bwMode="auto">
          <a:xfrm>
            <a:off x="3203575" y="5741988"/>
            <a:ext cx="863600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 b="1">
                <a:solidFill>
                  <a:srgbClr val="000000"/>
                </a:solidFill>
              </a:rPr>
              <a:t>Shield Supply</a:t>
            </a:r>
          </a:p>
        </p:txBody>
      </p:sp>
      <p:sp>
        <p:nvSpPr>
          <p:cNvPr id="9279" name="Text Box 51"/>
          <p:cNvSpPr txBox="1">
            <a:spLocks noChangeArrowheads="1"/>
          </p:cNvSpPr>
          <p:nvPr/>
        </p:nvSpPr>
        <p:spPr bwMode="auto">
          <a:xfrm>
            <a:off x="3270250" y="5922963"/>
            <a:ext cx="685800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 b="1">
                <a:solidFill>
                  <a:srgbClr val="000000"/>
                </a:solidFill>
              </a:rPr>
              <a:t>7K Supply</a:t>
            </a:r>
          </a:p>
        </p:txBody>
      </p:sp>
      <p:sp>
        <p:nvSpPr>
          <p:cNvPr id="9280" name="Text Box 51"/>
          <p:cNvSpPr txBox="1">
            <a:spLocks noChangeArrowheads="1"/>
          </p:cNvSpPr>
          <p:nvPr/>
        </p:nvSpPr>
        <p:spPr bwMode="auto">
          <a:xfrm>
            <a:off x="3270250" y="6103938"/>
            <a:ext cx="671513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 b="1">
                <a:solidFill>
                  <a:srgbClr val="000000"/>
                </a:solidFill>
              </a:rPr>
              <a:t>7K Return</a:t>
            </a:r>
          </a:p>
        </p:txBody>
      </p:sp>
      <p:sp>
        <p:nvSpPr>
          <p:cNvPr id="9281" name="Text Box 16"/>
          <p:cNvSpPr txBox="1">
            <a:spLocks noChangeArrowheads="1"/>
          </p:cNvSpPr>
          <p:nvPr/>
        </p:nvSpPr>
        <p:spPr bwMode="auto">
          <a:xfrm>
            <a:off x="1150938" y="2995613"/>
            <a:ext cx="600075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>
                <a:solidFill>
                  <a:srgbClr val="000000"/>
                </a:solidFill>
              </a:rPr>
              <a:t>Adsorber</a:t>
            </a:r>
          </a:p>
        </p:txBody>
      </p:sp>
      <p:sp>
        <p:nvSpPr>
          <p:cNvPr id="9282" name="Text Box 52"/>
          <p:cNvSpPr txBox="1">
            <a:spLocks noChangeArrowheads="1"/>
          </p:cNvSpPr>
          <p:nvPr/>
        </p:nvSpPr>
        <p:spPr bwMode="auto">
          <a:xfrm>
            <a:off x="7793038" y="2030413"/>
            <a:ext cx="66675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TRT(4)</a:t>
            </a:r>
          </a:p>
        </p:txBody>
      </p:sp>
      <p:sp>
        <p:nvSpPr>
          <p:cNvPr id="26626" name="正方形/長方形 26625"/>
          <p:cNvSpPr/>
          <p:nvPr/>
        </p:nvSpPr>
        <p:spPr bwMode="auto">
          <a:xfrm>
            <a:off x="5778500" y="1263650"/>
            <a:ext cx="1370013" cy="1703388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6634" name="正方形/長方形 26633"/>
          <p:cNvSpPr/>
          <p:nvPr/>
        </p:nvSpPr>
        <p:spPr bwMode="auto">
          <a:xfrm>
            <a:off x="6048375" y="1806575"/>
            <a:ext cx="863600" cy="960438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6645" name="正方形/長方形 26644"/>
          <p:cNvSpPr/>
          <p:nvPr/>
        </p:nvSpPr>
        <p:spPr bwMode="auto">
          <a:xfrm>
            <a:off x="6048375" y="2033588"/>
            <a:ext cx="863600" cy="733425"/>
          </a:xfrm>
          <a:prstGeom prst="rect">
            <a:avLst/>
          </a:prstGeom>
          <a:solidFill>
            <a:srgbClr val="00B0F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6654" name="フリーフォーム 26653"/>
          <p:cNvSpPr/>
          <p:nvPr/>
        </p:nvSpPr>
        <p:spPr bwMode="auto">
          <a:xfrm>
            <a:off x="4392613" y="692150"/>
            <a:ext cx="2097087" cy="5051425"/>
          </a:xfrm>
          <a:custGeom>
            <a:avLst/>
            <a:gdLst>
              <a:gd name="connsiteX0" fmla="*/ 0 w 1571348"/>
              <a:gd name="connsiteY0" fmla="*/ 5051394 h 5051394"/>
              <a:gd name="connsiteX1" fmla="*/ 0 w 1571348"/>
              <a:gd name="connsiteY1" fmla="*/ 0 h 5051394"/>
              <a:gd name="connsiteX2" fmla="*/ 1571348 w 1571348"/>
              <a:gd name="connsiteY2" fmla="*/ 0 h 5051394"/>
              <a:gd name="connsiteX3" fmla="*/ 1571348 w 1571348"/>
              <a:gd name="connsiteY3" fmla="*/ 568171 h 5051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1348" h="5051394">
                <a:moveTo>
                  <a:pt x="0" y="5051394"/>
                </a:moveTo>
                <a:lnTo>
                  <a:pt x="0" y="0"/>
                </a:lnTo>
                <a:lnTo>
                  <a:pt x="1571348" y="0"/>
                </a:lnTo>
                <a:lnTo>
                  <a:pt x="1571348" y="568171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27" name="フリーフォーム 226"/>
          <p:cNvSpPr/>
          <p:nvPr/>
        </p:nvSpPr>
        <p:spPr bwMode="auto">
          <a:xfrm>
            <a:off x="4557713" y="781050"/>
            <a:ext cx="1843087" cy="5122863"/>
          </a:xfrm>
          <a:custGeom>
            <a:avLst/>
            <a:gdLst>
              <a:gd name="connsiteX0" fmla="*/ 0 w 1393794"/>
              <a:gd name="connsiteY0" fmla="*/ 5122415 h 5122415"/>
              <a:gd name="connsiteX1" fmla="*/ 0 w 1393794"/>
              <a:gd name="connsiteY1" fmla="*/ 0 h 5122415"/>
              <a:gd name="connsiteX2" fmla="*/ 1393794 w 1393794"/>
              <a:gd name="connsiteY2" fmla="*/ 0 h 5122415"/>
              <a:gd name="connsiteX3" fmla="*/ 1393794 w 1393794"/>
              <a:gd name="connsiteY3" fmla="*/ 479394 h 5122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794" h="5122415">
                <a:moveTo>
                  <a:pt x="0" y="5122415"/>
                </a:moveTo>
                <a:lnTo>
                  <a:pt x="0" y="0"/>
                </a:lnTo>
                <a:lnTo>
                  <a:pt x="1393794" y="0"/>
                </a:lnTo>
                <a:lnTo>
                  <a:pt x="1393794" y="479394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33" name="フリーフォーム 232"/>
          <p:cNvSpPr/>
          <p:nvPr/>
        </p:nvSpPr>
        <p:spPr bwMode="auto">
          <a:xfrm>
            <a:off x="4751388" y="896938"/>
            <a:ext cx="1533525" cy="5184775"/>
          </a:xfrm>
          <a:custGeom>
            <a:avLst/>
            <a:gdLst>
              <a:gd name="connsiteX0" fmla="*/ 0 w 1198485"/>
              <a:gd name="connsiteY0" fmla="*/ 5184559 h 5184559"/>
              <a:gd name="connsiteX1" fmla="*/ 0 w 1198485"/>
              <a:gd name="connsiteY1" fmla="*/ 0 h 5184559"/>
              <a:gd name="connsiteX2" fmla="*/ 1198485 w 1198485"/>
              <a:gd name="connsiteY2" fmla="*/ 0 h 5184559"/>
              <a:gd name="connsiteX3" fmla="*/ 1198485 w 1198485"/>
              <a:gd name="connsiteY3" fmla="*/ 363984 h 5184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8485" h="5184559">
                <a:moveTo>
                  <a:pt x="0" y="5184559"/>
                </a:moveTo>
                <a:lnTo>
                  <a:pt x="0" y="0"/>
                </a:lnTo>
                <a:lnTo>
                  <a:pt x="1198485" y="0"/>
                </a:lnTo>
                <a:lnTo>
                  <a:pt x="1198485" y="363984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35" name="フリーフォーム 234"/>
          <p:cNvSpPr/>
          <p:nvPr/>
        </p:nvSpPr>
        <p:spPr bwMode="auto">
          <a:xfrm>
            <a:off x="4914900" y="1012825"/>
            <a:ext cx="1255713" cy="5259388"/>
          </a:xfrm>
          <a:custGeom>
            <a:avLst/>
            <a:gdLst>
              <a:gd name="connsiteX0" fmla="*/ 0 w 967666"/>
              <a:gd name="connsiteY0" fmla="*/ 5246703 h 5246703"/>
              <a:gd name="connsiteX1" fmla="*/ 0 w 967666"/>
              <a:gd name="connsiteY1" fmla="*/ 0 h 5246703"/>
              <a:gd name="connsiteX2" fmla="*/ 941033 w 967666"/>
              <a:gd name="connsiteY2" fmla="*/ 0 h 5246703"/>
              <a:gd name="connsiteX3" fmla="*/ 967666 w 967666"/>
              <a:gd name="connsiteY3" fmla="*/ 0 h 5246703"/>
              <a:gd name="connsiteX4" fmla="*/ 967666 w 967666"/>
              <a:gd name="connsiteY4" fmla="*/ 239697 h 5246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7666" h="5246703">
                <a:moveTo>
                  <a:pt x="0" y="5246703"/>
                </a:moveTo>
                <a:lnTo>
                  <a:pt x="0" y="0"/>
                </a:lnTo>
                <a:lnTo>
                  <a:pt x="941033" y="0"/>
                </a:lnTo>
                <a:lnTo>
                  <a:pt x="967666" y="0"/>
                </a:lnTo>
                <a:lnTo>
                  <a:pt x="967666" y="239697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cxnSp>
        <p:nvCxnSpPr>
          <p:cNvPr id="237" name="直線コネクタ 236"/>
          <p:cNvCxnSpPr>
            <a:stCxn id="233" idx="3"/>
          </p:cNvCxnSpPr>
          <p:nvPr/>
        </p:nvCxnSpPr>
        <p:spPr bwMode="auto">
          <a:xfrm>
            <a:off x="6284913" y="1260475"/>
            <a:ext cx="0" cy="725488"/>
          </a:xfrm>
          <a:prstGeom prst="line">
            <a:avLst/>
          </a:prstGeom>
          <a:ln w="158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91" name="AutoShape 74"/>
          <p:cNvSpPr>
            <a:spLocks noChangeArrowheads="1"/>
          </p:cNvSpPr>
          <p:nvPr/>
        </p:nvSpPr>
        <p:spPr bwMode="auto">
          <a:xfrm>
            <a:off x="6235700" y="1484313"/>
            <a:ext cx="119063" cy="160337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248" name="直線コネクタ 247"/>
          <p:cNvCxnSpPr/>
          <p:nvPr/>
        </p:nvCxnSpPr>
        <p:spPr bwMode="auto">
          <a:xfrm>
            <a:off x="6173788" y="1266825"/>
            <a:ext cx="0" cy="595313"/>
          </a:xfrm>
          <a:prstGeom prst="line">
            <a:avLst/>
          </a:prstGeom>
          <a:ln w="158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フリーフォーム 249"/>
          <p:cNvSpPr/>
          <p:nvPr/>
        </p:nvSpPr>
        <p:spPr bwMode="auto">
          <a:xfrm>
            <a:off x="6719888" y="1966913"/>
            <a:ext cx="942975" cy="1028700"/>
          </a:xfrm>
          <a:custGeom>
            <a:avLst/>
            <a:gdLst>
              <a:gd name="connsiteX0" fmla="*/ 938212 w 938212"/>
              <a:gd name="connsiteY0" fmla="*/ 1038225 h 1038225"/>
              <a:gd name="connsiteX1" fmla="*/ 938212 w 938212"/>
              <a:gd name="connsiteY1" fmla="*/ 661987 h 1038225"/>
              <a:gd name="connsiteX2" fmla="*/ 938212 w 938212"/>
              <a:gd name="connsiteY2" fmla="*/ 0 h 1038225"/>
              <a:gd name="connsiteX3" fmla="*/ 0 w 938212"/>
              <a:gd name="connsiteY3" fmla="*/ 0 h 103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8212" h="1038225">
                <a:moveTo>
                  <a:pt x="938212" y="1038225"/>
                </a:moveTo>
                <a:lnTo>
                  <a:pt x="938212" y="661987"/>
                </a:lnTo>
                <a:lnTo>
                  <a:pt x="938212" y="0"/>
                </a:lnTo>
                <a:lnTo>
                  <a:pt x="0" y="0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61" name="正方形/長方形 260"/>
          <p:cNvSpPr/>
          <p:nvPr/>
        </p:nvSpPr>
        <p:spPr bwMode="auto">
          <a:xfrm>
            <a:off x="5867400" y="1338263"/>
            <a:ext cx="1185863" cy="1509712"/>
          </a:xfrm>
          <a:prstGeom prst="rect">
            <a:avLst/>
          </a:prstGeom>
          <a:noFill/>
          <a:ln w="25400" cmpd="dbl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51" name="フリーフォーム 250"/>
          <p:cNvSpPr/>
          <p:nvPr/>
        </p:nvSpPr>
        <p:spPr bwMode="auto">
          <a:xfrm>
            <a:off x="6400800" y="1257300"/>
            <a:ext cx="1323975" cy="1733550"/>
          </a:xfrm>
          <a:custGeom>
            <a:avLst/>
            <a:gdLst>
              <a:gd name="connsiteX0" fmla="*/ 0 w 1371600"/>
              <a:gd name="connsiteY0" fmla="*/ 0 h 1733550"/>
              <a:gd name="connsiteX1" fmla="*/ 0 w 1371600"/>
              <a:gd name="connsiteY1" fmla="*/ 123825 h 1733550"/>
              <a:gd name="connsiteX2" fmla="*/ 623888 w 1371600"/>
              <a:gd name="connsiteY2" fmla="*/ 123825 h 1733550"/>
              <a:gd name="connsiteX3" fmla="*/ 623888 w 1371600"/>
              <a:gd name="connsiteY3" fmla="*/ 619125 h 1733550"/>
              <a:gd name="connsiteX4" fmla="*/ 1371600 w 1371600"/>
              <a:gd name="connsiteY4" fmla="*/ 619125 h 1733550"/>
              <a:gd name="connsiteX5" fmla="*/ 1371600 w 1371600"/>
              <a:gd name="connsiteY5" fmla="*/ 1733550 h 173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1600" h="1733550">
                <a:moveTo>
                  <a:pt x="0" y="0"/>
                </a:moveTo>
                <a:lnTo>
                  <a:pt x="0" y="123825"/>
                </a:lnTo>
                <a:lnTo>
                  <a:pt x="623888" y="123825"/>
                </a:lnTo>
                <a:lnTo>
                  <a:pt x="623888" y="619125"/>
                </a:lnTo>
                <a:lnTo>
                  <a:pt x="1371600" y="619125"/>
                </a:lnTo>
                <a:lnTo>
                  <a:pt x="1371600" y="1733550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52" name="フリーフォーム 251"/>
          <p:cNvSpPr/>
          <p:nvPr/>
        </p:nvSpPr>
        <p:spPr bwMode="auto">
          <a:xfrm>
            <a:off x="6496050" y="1257300"/>
            <a:ext cx="1304925" cy="1733550"/>
          </a:xfrm>
          <a:custGeom>
            <a:avLst/>
            <a:gdLst>
              <a:gd name="connsiteX0" fmla="*/ 0 w 1328738"/>
              <a:gd name="connsiteY0" fmla="*/ 0 h 1733550"/>
              <a:gd name="connsiteX1" fmla="*/ 0 w 1328738"/>
              <a:gd name="connsiteY1" fmla="*/ 80963 h 1733550"/>
              <a:gd name="connsiteX2" fmla="*/ 561975 w 1328738"/>
              <a:gd name="connsiteY2" fmla="*/ 80963 h 1733550"/>
              <a:gd name="connsiteX3" fmla="*/ 561975 w 1328738"/>
              <a:gd name="connsiteY3" fmla="*/ 533400 h 1733550"/>
              <a:gd name="connsiteX4" fmla="*/ 1328738 w 1328738"/>
              <a:gd name="connsiteY4" fmla="*/ 533400 h 1733550"/>
              <a:gd name="connsiteX5" fmla="*/ 1328738 w 1328738"/>
              <a:gd name="connsiteY5" fmla="*/ 595313 h 1733550"/>
              <a:gd name="connsiteX6" fmla="*/ 1328738 w 1328738"/>
              <a:gd name="connsiteY6" fmla="*/ 1733550 h 173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28738" h="1733550">
                <a:moveTo>
                  <a:pt x="0" y="0"/>
                </a:moveTo>
                <a:lnTo>
                  <a:pt x="0" y="80963"/>
                </a:lnTo>
                <a:lnTo>
                  <a:pt x="561975" y="80963"/>
                </a:lnTo>
                <a:lnTo>
                  <a:pt x="561975" y="533400"/>
                </a:lnTo>
                <a:lnTo>
                  <a:pt x="1328738" y="533400"/>
                </a:lnTo>
                <a:lnTo>
                  <a:pt x="1328738" y="595313"/>
                </a:lnTo>
                <a:lnTo>
                  <a:pt x="1328738" y="1733550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60" name="フリーフォーム 259"/>
          <p:cNvSpPr/>
          <p:nvPr/>
        </p:nvSpPr>
        <p:spPr bwMode="auto">
          <a:xfrm>
            <a:off x="7078663" y="2989263"/>
            <a:ext cx="1463675" cy="971550"/>
          </a:xfrm>
          <a:custGeom>
            <a:avLst/>
            <a:gdLst>
              <a:gd name="connsiteX0" fmla="*/ 507206 w 1462088"/>
              <a:gd name="connsiteY0" fmla="*/ 300037 h 971550"/>
              <a:gd name="connsiteX1" fmla="*/ 0 w 1462088"/>
              <a:gd name="connsiteY1" fmla="*/ 300037 h 971550"/>
              <a:gd name="connsiteX2" fmla="*/ 0 w 1462088"/>
              <a:gd name="connsiteY2" fmla="*/ 395287 h 971550"/>
              <a:gd name="connsiteX3" fmla="*/ 1345406 w 1462088"/>
              <a:gd name="connsiteY3" fmla="*/ 395287 h 971550"/>
              <a:gd name="connsiteX4" fmla="*/ 1345406 w 1462088"/>
              <a:gd name="connsiteY4" fmla="*/ 488156 h 971550"/>
              <a:gd name="connsiteX5" fmla="*/ 2381 w 1462088"/>
              <a:gd name="connsiteY5" fmla="*/ 488156 h 971550"/>
              <a:gd name="connsiteX6" fmla="*/ 2381 w 1462088"/>
              <a:gd name="connsiteY6" fmla="*/ 578643 h 971550"/>
              <a:gd name="connsiteX7" fmla="*/ 1345406 w 1462088"/>
              <a:gd name="connsiteY7" fmla="*/ 578643 h 971550"/>
              <a:gd name="connsiteX8" fmla="*/ 1345406 w 1462088"/>
              <a:gd name="connsiteY8" fmla="*/ 669131 h 971550"/>
              <a:gd name="connsiteX9" fmla="*/ 4763 w 1462088"/>
              <a:gd name="connsiteY9" fmla="*/ 669131 h 971550"/>
              <a:gd name="connsiteX10" fmla="*/ 4763 w 1462088"/>
              <a:gd name="connsiteY10" fmla="*/ 778668 h 971550"/>
              <a:gd name="connsiteX11" fmla="*/ 1345406 w 1462088"/>
              <a:gd name="connsiteY11" fmla="*/ 778668 h 971550"/>
              <a:gd name="connsiteX12" fmla="*/ 1345406 w 1462088"/>
              <a:gd name="connsiteY12" fmla="*/ 869156 h 971550"/>
              <a:gd name="connsiteX13" fmla="*/ 7144 w 1462088"/>
              <a:gd name="connsiteY13" fmla="*/ 869156 h 971550"/>
              <a:gd name="connsiteX14" fmla="*/ 7144 w 1462088"/>
              <a:gd name="connsiteY14" fmla="*/ 971550 h 971550"/>
              <a:gd name="connsiteX15" fmla="*/ 1462088 w 1462088"/>
              <a:gd name="connsiteY15" fmla="*/ 971550 h 971550"/>
              <a:gd name="connsiteX16" fmla="*/ 1462088 w 1462088"/>
              <a:gd name="connsiteY16" fmla="*/ 304800 h 971550"/>
              <a:gd name="connsiteX17" fmla="*/ 583406 w 1462088"/>
              <a:gd name="connsiteY17" fmla="*/ 304800 h 971550"/>
              <a:gd name="connsiteX18" fmla="*/ 583406 w 1462088"/>
              <a:gd name="connsiteY18" fmla="*/ 0 h 971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62088" h="971550">
                <a:moveTo>
                  <a:pt x="507206" y="300037"/>
                </a:moveTo>
                <a:lnTo>
                  <a:pt x="0" y="300037"/>
                </a:lnTo>
                <a:lnTo>
                  <a:pt x="0" y="395287"/>
                </a:lnTo>
                <a:lnTo>
                  <a:pt x="1345406" y="395287"/>
                </a:lnTo>
                <a:lnTo>
                  <a:pt x="1345406" y="488156"/>
                </a:lnTo>
                <a:lnTo>
                  <a:pt x="2381" y="488156"/>
                </a:lnTo>
                <a:lnTo>
                  <a:pt x="2381" y="578643"/>
                </a:lnTo>
                <a:lnTo>
                  <a:pt x="1345406" y="578643"/>
                </a:lnTo>
                <a:lnTo>
                  <a:pt x="1345406" y="669131"/>
                </a:lnTo>
                <a:lnTo>
                  <a:pt x="4763" y="669131"/>
                </a:lnTo>
                <a:lnTo>
                  <a:pt x="4763" y="778668"/>
                </a:lnTo>
                <a:lnTo>
                  <a:pt x="1345406" y="778668"/>
                </a:lnTo>
                <a:lnTo>
                  <a:pt x="1345406" y="869156"/>
                </a:lnTo>
                <a:lnTo>
                  <a:pt x="7144" y="869156"/>
                </a:lnTo>
                <a:lnTo>
                  <a:pt x="7144" y="971550"/>
                </a:lnTo>
                <a:lnTo>
                  <a:pt x="1462088" y="971550"/>
                </a:lnTo>
                <a:lnTo>
                  <a:pt x="1462088" y="304800"/>
                </a:lnTo>
                <a:lnTo>
                  <a:pt x="583406" y="304800"/>
                </a:lnTo>
                <a:lnTo>
                  <a:pt x="583406" y="0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cxnSp>
        <p:nvCxnSpPr>
          <p:cNvPr id="263" name="直線コネクタ 262"/>
          <p:cNvCxnSpPr/>
          <p:nvPr/>
        </p:nvCxnSpPr>
        <p:spPr bwMode="auto">
          <a:xfrm>
            <a:off x="7581900" y="2995613"/>
            <a:ext cx="0" cy="295275"/>
          </a:xfrm>
          <a:prstGeom prst="line">
            <a:avLst/>
          </a:prstGeom>
          <a:ln w="158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2" name="フリーフォーム 271"/>
          <p:cNvSpPr/>
          <p:nvPr/>
        </p:nvSpPr>
        <p:spPr bwMode="auto">
          <a:xfrm>
            <a:off x="6873875" y="3135313"/>
            <a:ext cx="1838325" cy="1003300"/>
          </a:xfrm>
          <a:custGeom>
            <a:avLst/>
            <a:gdLst>
              <a:gd name="connsiteX0" fmla="*/ 852487 w 1838325"/>
              <a:gd name="connsiteY0" fmla="*/ 83344 h 1002506"/>
              <a:gd name="connsiteX1" fmla="*/ 1745456 w 1838325"/>
              <a:gd name="connsiteY1" fmla="*/ 83344 h 1002506"/>
              <a:gd name="connsiteX2" fmla="*/ 1745456 w 1838325"/>
              <a:gd name="connsiteY2" fmla="*/ 916781 h 1002506"/>
              <a:gd name="connsiteX3" fmla="*/ 107156 w 1838325"/>
              <a:gd name="connsiteY3" fmla="*/ 916781 h 1002506"/>
              <a:gd name="connsiteX4" fmla="*/ 107156 w 1838325"/>
              <a:gd name="connsiteY4" fmla="*/ 83344 h 1002506"/>
              <a:gd name="connsiteX5" fmla="*/ 578644 w 1838325"/>
              <a:gd name="connsiteY5" fmla="*/ 83344 h 1002506"/>
              <a:gd name="connsiteX6" fmla="*/ 578644 w 1838325"/>
              <a:gd name="connsiteY6" fmla="*/ 2381 h 1002506"/>
              <a:gd name="connsiteX7" fmla="*/ 0 w 1838325"/>
              <a:gd name="connsiteY7" fmla="*/ 2381 h 1002506"/>
              <a:gd name="connsiteX8" fmla="*/ 0 w 1838325"/>
              <a:gd name="connsiteY8" fmla="*/ 1002506 h 1002506"/>
              <a:gd name="connsiteX9" fmla="*/ 1838325 w 1838325"/>
              <a:gd name="connsiteY9" fmla="*/ 1002506 h 1002506"/>
              <a:gd name="connsiteX10" fmla="*/ 1838325 w 1838325"/>
              <a:gd name="connsiteY10" fmla="*/ 0 h 1002506"/>
              <a:gd name="connsiteX11" fmla="*/ 923925 w 1838325"/>
              <a:gd name="connsiteY11" fmla="*/ 0 h 100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38325" h="1002506">
                <a:moveTo>
                  <a:pt x="852487" y="83344"/>
                </a:moveTo>
                <a:lnTo>
                  <a:pt x="1745456" y="83344"/>
                </a:lnTo>
                <a:lnTo>
                  <a:pt x="1745456" y="916781"/>
                </a:lnTo>
                <a:lnTo>
                  <a:pt x="107156" y="916781"/>
                </a:lnTo>
                <a:lnTo>
                  <a:pt x="107156" y="83344"/>
                </a:lnTo>
                <a:lnTo>
                  <a:pt x="578644" y="83344"/>
                </a:lnTo>
                <a:lnTo>
                  <a:pt x="578644" y="2381"/>
                </a:lnTo>
                <a:lnTo>
                  <a:pt x="0" y="2381"/>
                </a:lnTo>
                <a:lnTo>
                  <a:pt x="0" y="1002506"/>
                </a:lnTo>
                <a:lnTo>
                  <a:pt x="1838325" y="1002506"/>
                </a:lnTo>
                <a:lnTo>
                  <a:pt x="1838325" y="0"/>
                </a:lnTo>
                <a:lnTo>
                  <a:pt x="923925" y="0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cxnSp>
        <p:nvCxnSpPr>
          <p:cNvPr id="274" name="直線コネクタ 273"/>
          <p:cNvCxnSpPr/>
          <p:nvPr/>
        </p:nvCxnSpPr>
        <p:spPr bwMode="auto">
          <a:xfrm>
            <a:off x="7724775" y="2970213"/>
            <a:ext cx="0" cy="257175"/>
          </a:xfrm>
          <a:prstGeom prst="line">
            <a:avLst/>
          </a:prstGeom>
          <a:ln w="158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直線コネクタ 285"/>
          <p:cNvCxnSpPr/>
          <p:nvPr/>
        </p:nvCxnSpPr>
        <p:spPr bwMode="auto">
          <a:xfrm>
            <a:off x="7800975" y="2914650"/>
            <a:ext cx="1588" cy="228600"/>
          </a:xfrm>
          <a:prstGeom prst="line">
            <a:avLst/>
          </a:prstGeom>
          <a:ln w="158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フリーフォーム 277"/>
          <p:cNvSpPr/>
          <p:nvPr/>
        </p:nvSpPr>
        <p:spPr bwMode="auto">
          <a:xfrm>
            <a:off x="6734175" y="3027363"/>
            <a:ext cx="2163763" cy="1266825"/>
          </a:xfrm>
          <a:custGeom>
            <a:avLst/>
            <a:gdLst>
              <a:gd name="connsiteX0" fmla="*/ 754856 w 2164556"/>
              <a:gd name="connsiteY0" fmla="*/ 0 h 1266825"/>
              <a:gd name="connsiteX1" fmla="*/ 0 w 2164556"/>
              <a:gd name="connsiteY1" fmla="*/ 0 h 1266825"/>
              <a:gd name="connsiteX2" fmla="*/ 0 w 2164556"/>
              <a:gd name="connsiteY2" fmla="*/ 1266825 h 1266825"/>
              <a:gd name="connsiteX3" fmla="*/ 2162175 w 2164556"/>
              <a:gd name="connsiteY3" fmla="*/ 1266825 h 1266825"/>
              <a:gd name="connsiteX4" fmla="*/ 2164556 w 2164556"/>
              <a:gd name="connsiteY4" fmla="*/ 1240631 h 1266825"/>
              <a:gd name="connsiteX5" fmla="*/ 2164556 w 2164556"/>
              <a:gd name="connsiteY5" fmla="*/ 4762 h 1266825"/>
              <a:gd name="connsiteX6" fmla="*/ 1154906 w 2164556"/>
              <a:gd name="connsiteY6" fmla="*/ 4762 h 1266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4556" h="1266825">
                <a:moveTo>
                  <a:pt x="754856" y="0"/>
                </a:moveTo>
                <a:lnTo>
                  <a:pt x="0" y="0"/>
                </a:lnTo>
                <a:lnTo>
                  <a:pt x="0" y="1266825"/>
                </a:lnTo>
                <a:lnTo>
                  <a:pt x="2162175" y="1266825"/>
                </a:lnTo>
                <a:lnTo>
                  <a:pt x="2164556" y="1240631"/>
                </a:lnTo>
                <a:lnTo>
                  <a:pt x="2164556" y="4762"/>
                </a:lnTo>
                <a:lnTo>
                  <a:pt x="1154906" y="4762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9303" name="Text Box 52"/>
          <p:cNvSpPr txBox="1">
            <a:spLocks noChangeArrowheads="1"/>
          </p:cNvSpPr>
          <p:nvPr/>
        </p:nvSpPr>
        <p:spPr bwMode="auto">
          <a:xfrm>
            <a:off x="7810500" y="4230688"/>
            <a:ext cx="121285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Detector 4.5 K</a:t>
            </a:r>
          </a:p>
        </p:txBody>
      </p:sp>
      <p:sp>
        <p:nvSpPr>
          <p:cNvPr id="9304" name="Text Box 52"/>
          <p:cNvSpPr txBox="1">
            <a:spLocks noChangeArrowheads="1"/>
          </p:cNvSpPr>
          <p:nvPr/>
        </p:nvSpPr>
        <p:spPr bwMode="auto">
          <a:xfrm>
            <a:off x="5543550" y="2897188"/>
            <a:ext cx="1541463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100" b="1">
                <a:solidFill>
                  <a:srgbClr val="000000"/>
                </a:solidFill>
              </a:rPr>
              <a:t>Distribution box </a:t>
            </a:r>
          </a:p>
        </p:txBody>
      </p:sp>
      <p:sp>
        <p:nvSpPr>
          <p:cNvPr id="292" name="フリーフォーム 291"/>
          <p:cNvSpPr/>
          <p:nvPr/>
        </p:nvSpPr>
        <p:spPr bwMode="auto">
          <a:xfrm>
            <a:off x="5591175" y="2057400"/>
            <a:ext cx="1995488" cy="2090738"/>
          </a:xfrm>
          <a:custGeom>
            <a:avLst/>
            <a:gdLst>
              <a:gd name="connsiteX0" fmla="*/ 1995488 w 1995488"/>
              <a:gd name="connsiteY0" fmla="*/ 942975 h 2090738"/>
              <a:gd name="connsiteX1" fmla="*/ 1995488 w 1995488"/>
              <a:gd name="connsiteY1" fmla="*/ 9525 h 2090738"/>
              <a:gd name="connsiteX2" fmla="*/ 1143000 w 1995488"/>
              <a:gd name="connsiteY2" fmla="*/ 9525 h 2090738"/>
              <a:gd name="connsiteX3" fmla="*/ 1143000 w 1995488"/>
              <a:gd name="connsiteY3" fmla="*/ 619125 h 2090738"/>
              <a:gd name="connsiteX4" fmla="*/ 566738 w 1995488"/>
              <a:gd name="connsiteY4" fmla="*/ 619125 h 2090738"/>
              <a:gd name="connsiteX5" fmla="*/ 566738 w 1995488"/>
              <a:gd name="connsiteY5" fmla="*/ 0 h 2090738"/>
              <a:gd name="connsiteX6" fmla="*/ 0 w 1995488"/>
              <a:gd name="connsiteY6" fmla="*/ 0 h 2090738"/>
              <a:gd name="connsiteX7" fmla="*/ 0 w 1995488"/>
              <a:gd name="connsiteY7" fmla="*/ 1090613 h 2090738"/>
              <a:gd name="connsiteX8" fmla="*/ 628650 w 1995488"/>
              <a:gd name="connsiteY8" fmla="*/ 1090613 h 2090738"/>
              <a:gd name="connsiteX9" fmla="*/ 628650 w 1995488"/>
              <a:gd name="connsiteY9" fmla="*/ 2090738 h 2090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95488" h="2090738">
                <a:moveTo>
                  <a:pt x="1995488" y="942975"/>
                </a:moveTo>
                <a:lnTo>
                  <a:pt x="1995488" y="9525"/>
                </a:lnTo>
                <a:lnTo>
                  <a:pt x="1143000" y="9525"/>
                </a:lnTo>
                <a:lnTo>
                  <a:pt x="1143000" y="619125"/>
                </a:lnTo>
                <a:lnTo>
                  <a:pt x="566738" y="619125"/>
                </a:lnTo>
                <a:lnTo>
                  <a:pt x="566738" y="0"/>
                </a:lnTo>
                <a:lnTo>
                  <a:pt x="0" y="0"/>
                </a:lnTo>
                <a:lnTo>
                  <a:pt x="0" y="1090613"/>
                </a:lnTo>
                <a:lnTo>
                  <a:pt x="628650" y="1090613"/>
                </a:lnTo>
                <a:lnTo>
                  <a:pt x="628650" y="2090738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95" name="フリーフォーム 294"/>
          <p:cNvSpPr/>
          <p:nvPr/>
        </p:nvSpPr>
        <p:spPr bwMode="auto">
          <a:xfrm>
            <a:off x="5414963" y="1871663"/>
            <a:ext cx="519112" cy="2271712"/>
          </a:xfrm>
          <a:custGeom>
            <a:avLst/>
            <a:gdLst>
              <a:gd name="connsiteX0" fmla="*/ 485775 w 519112"/>
              <a:gd name="connsiteY0" fmla="*/ 0 h 2271712"/>
              <a:gd name="connsiteX1" fmla="*/ 38100 w 519112"/>
              <a:gd name="connsiteY1" fmla="*/ 0 h 2271712"/>
              <a:gd name="connsiteX2" fmla="*/ 0 w 519112"/>
              <a:gd name="connsiteY2" fmla="*/ 0 h 2271712"/>
              <a:gd name="connsiteX3" fmla="*/ 0 w 519112"/>
              <a:gd name="connsiteY3" fmla="*/ 1500187 h 2271712"/>
              <a:gd name="connsiteX4" fmla="*/ 519112 w 519112"/>
              <a:gd name="connsiteY4" fmla="*/ 1500187 h 2271712"/>
              <a:gd name="connsiteX5" fmla="*/ 519112 w 519112"/>
              <a:gd name="connsiteY5" fmla="*/ 2271712 h 2271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9112" h="2271712">
                <a:moveTo>
                  <a:pt x="485775" y="0"/>
                </a:moveTo>
                <a:lnTo>
                  <a:pt x="38100" y="0"/>
                </a:lnTo>
                <a:lnTo>
                  <a:pt x="0" y="0"/>
                </a:lnTo>
                <a:lnTo>
                  <a:pt x="0" y="1500187"/>
                </a:lnTo>
                <a:lnTo>
                  <a:pt x="519112" y="1500187"/>
                </a:lnTo>
                <a:lnTo>
                  <a:pt x="519112" y="2271712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96" name="フリーフォーム 295"/>
          <p:cNvSpPr/>
          <p:nvPr/>
        </p:nvSpPr>
        <p:spPr bwMode="auto">
          <a:xfrm>
            <a:off x="5338763" y="1771650"/>
            <a:ext cx="523875" cy="2357438"/>
          </a:xfrm>
          <a:custGeom>
            <a:avLst/>
            <a:gdLst>
              <a:gd name="connsiteX0" fmla="*/ 523875 w 523875"/>
              <a:gd name="connsiteY0" fmla="*/ 0 h 2357438"/>
              <a:gd name="connsiteX1" fmla="*/ 0 w 523875"/>
              <a:gd name="connsiteY1" fmla="*/ 0 h 2357438"/>
              <a:gd name="connsiteX2" fmla="*/ 0 w 523875"/>
              <a:gd name="connsiteY2" fmla="*/ 1743075 h 2357438"/>
              <a:gd name="connsiteX3" fmla="*/ 461962 w 523875"/>
              <a:gd name="connsiteY3" fmla="*/ 1743075 h 2357438"/>
              <a:gd name="connsiteX4" fmla="*/ 461962 w 523875"/>
              <a:gd name="connsiteY4" fmla="*/ 2357438 h 235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875" h="2357438">
                <a:moveTo>
                  <a:pt x="523875" y="0"/>
                </a:moveTo>
                <a:lnTo>
                  <a:pt x="0" y="0"/>
                </a:lnTo>
                <a:lnTo>
                  <a:pt x="0" y="1743075"/>
                </a:lnTo>
                <a:lnTo>
                  <a:pt x="461962" y="1743075"/>
                </a:lnTo>
                <a:lnTo>
                  <a:pt x="461962" y="2357438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97" name="フリーフォーム 296"/>
          <p:cNvSpPr/>
          <p:nvPr/>
        </p:nvSpPr>
        <p:spPr bwMode="auto">
          <a:xfrm>
            <a:off x="6286500" y="1433513"/>
            <a:ext cx="198438" cy="1238250"/>
          </a:xfrm>
          <a:custGeom>
            <a:avLst/>
            <a:gdLst>
              <a:gd name="connsiteX0" fmla="*/ 0 w 276225"/>
              <a:gd name="connsiteY0" fmla="*/ 0 h 1238250"/>
              <a:gd name="connsiteX1" fmla="*/ 276225 w 276225"/>
              <a:gd name="connsiteY1" fmla="*/ 0 h 1238250"/>
              <a:gd name="connsiteX2" fmla="*/ 276225 w 276225"/>
              <a:gd name="connsiteY2" fmla="*/ 1238250 h 123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6225" h="1238250">
                <a:moveTo>
                  <a:pt x="0" y="0"/>
                </a:moveTo>
                <a:lnTo>
                  <a:pt x="276225" y="0"/>
                </a:lnTo>
                <a:lnTo>
                  <a:pt x="276225" y="1238250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98" name="フリーフォーム 297"/>
          <p:cNvSpPr/>
          <p:nvPr/>
        </p:nvSpPr>
        <p:spPr bwMode="auto">
          <a:xfrm>
            <a:off x="6219825" y="4138613"/>
            <a:ext cx="46038" cy="1314450"/>
          </a:xfrm>
          <a:custGeom>
            <a:avLst/>
            <a:gdLst>
              <a:gd name="connsiteX0" fmla="*/ 0 w 0"/>
              <a:gd name="connsiteY0" fmla="*/ 0 h 828675"/>
              <a:gd name="connsiteX1" fmla="*/ 0 w 0"/>
              <a:gd name="connsiteY1" fmla="*/ 828675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828675">
                <a:moveTo>
                  <a:pt x="0" y="0"/>
                </a:moveTo>
                <a:lnTo>
                  <a:pt x="0" y="828675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15" name="フリーフォーム 314"/>
          <p:cNvSpPr/>
          <p:nvPr/>
        </p:nvSpPr>
        <p:spPr bwMode="auto">
          <a:xfrm flipH="1">
            <a:off x="5754688" y="4124325"/>
            <a:ext cx="46037" cy="749300"/>
          </a:xfrm>
          <a:custGeom>
            <a:avLst/>
            <a:gdLst>
              <a:gd name="connsiteX0" fmla="*/ 0 w 0"/>
              <a:gd name="connsiteY0" fmla="*/ 0 h 828675"/>
              <a:gd name="connsiteX1" fmla="*/ 0 w 0"/>
              <a:gd name="connsiteY1" fmla="*/ 828675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828675">
                <a:moveTo>
                  <a:pt x="0" y="0"/>
                </a:moveTo>
                <a:lnTo>
                  <a:pt x="0" y="828675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9311" name="AutoShape 74"/>
          <p:cNvSpPr>
            <a:spLocks noChangeArrowheads="1"/>
          </p:cNvSpPr>
          <p:nvPr/>
        </p:nvSpPr>
        <p:spPr bwMode="auto">
          <a:xfrm>
            <a:off x="6161088" y="5160963"/>
            <a:ext cx="117475" cy="160337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6" name="正方形/長方形 315"/>
          <p:cNvSpPr/>
          <p:nvPr/>
        </p:nvSpPr>
        <p:spPr bwMode="auto">
          <a:xfrm flipH="1">
            <a:off x="5778500" y="5546725"/>
            <a:ext cx="812800" cy="458788"/>
          </a:xfrm>
          <a:prstGeom prst="rect">
            <a:avLst/>
          </a:prstGeom>
          <a:solidFill>
            <a:srgbClr val="00B0F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02" name="正方形/長方形 301"/>
          <p:cNvSpPr/>
          <p:nvPr/>
        </p:nvSpPr>
        <p:spPr bwMode="auto">
          <a:xfrm>
            <a:off x="5778500" y="5376863"/>
            <a:ext cx="809625" cy="62865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06" name="フリーフォーム 305"/>
          <p:cNvSpPr/>
          <p:nvPr/>
        </p:nvSpPr>
        <p:spPr bwMode="auto">
          <a:xfrm>
            <a:off x="5834063" y="5089525"/>
            <a:ext cx="1619250" cy="776288"/>
          </a:xfrm>
          <a:custGeom>
            <a:avLst/>
            <a:gdLst>
              <a:gd name="connsiteX0" fmla="*/ 385762 w 1619250"/>
              <a:gd name="connsiteY0" fmla="*/ 0 h 776288"/>
              <a:gd name="connsiteX1" fmla="*/ 588168 w 1619250"/>
              <a:gd name="connsiteY1" fmla="*/ 0 h 776288"/>
              <a:gd name="connsiteX2" fmla="*/ 588168 w 1619250"/>
              <a:gd name="connsiteY2" fmla="*/ 581025 h 776288"/>
              <a:gd name="connsiteX3" fmla="*/ 0 w 1619250"/>
              <a:gd name="connsiteY3" fmla="*/ 581025 h 776288"/>
              <a:gd name="connsiteX4" fmla="*/ 0 w 1619250"/>
              <a:gd name="connsiteY4" fmla="*/ 776288 h 776288"/>
              <a:gd name="connsiteX5" fmla="*/ 21431 w 1619250"/>
              <a:gd name="connsiteY5" fmla="*/ 776288 h 776288"/>
              <a:gd name="connsiteX6" fmla="*/ 1619250 w 1619250"/>
              <a:gd name="connsiteY6" fmla="*/ 776288 h 77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19250" h="776288">
                <a:moveTo>
                  <a:pt x="385762" y="0"/>
                </a:moveTo>
                <a:lnTo>
                  <a:pt x="588168" y="0"/>
                </a:lnTo>
                <a:lnTo>
                  <a:pt x="588168" y="581025"/>
                </a:lnTo>
                <a:lnTo>
                  <a:pt x="0" y="581025"/>
                </a:lnTo>
                <a:lnTo>
                  <a:pt x="0" y="776288"/>
                </a:lnTo>
                <a:lnTo>
                  <a:pt x="21431" y="776288"/>
                </a:lnTo>
                <a:lnTo>
                  <a:pt x="1619250" y="776288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07" name="フリーフォーム 306"/>
          <p:cNvSpPr/>
          <p:nvPr/>
        </p:nvSpPr>
        <p:spPr bwMode="auto">
          <a:xfrm>
            <a:off x="6497638" y="5491163"/>
            <a:ext cx="952500" cy="258762"/>
          </a:xfrm>
          <a:custGeom>
            <a:avLst/>
            <a:gdLst>
              <a:gd name="connsiteX0" fmla="*/ 952500 w 952500"/>
              <a:gd name="connsiteY0" fmla="*/ 259556 h 259556"/>
              <a:gd name="connsiteX1" fmla="*/ 400050 w 952500"/>
              <a:gd name="connsiteY1" fmla="*/ 259556 h 259556"/>
              <a:gd name="connsiteX2" fmla="*/ 400050 w 952500"/>
              <a:gd name="connsiteY2" fmla="*/ 0 h 259556"/>
              <a:gd name="connsiteX3" fmla="*/ 0 w 952500"/>
              <a:gd name="connsiteY3" fmla="*/ 0 h 259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2500" h="259556">
                <a:moveTo>
                  <a:pt x="952500" y="259556"/>
                </a:moveTo>
                <a:lnTo>
                  <a:pt x="400050" y="259556"/>
                </a:lnTo>
                <a:lnTo>
                  <a:pt x="400050" y="0"/>
                </a:lnTo>
                <a:lnTo>
                  <a:pt x="0" y="0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9316" name="AutoShape 74"/>
          <p:cNvSpPr>
            <a:spLocks noChangeArrowheads="1"/>
          </p:cNvSpPr>
          <p:nvPr/>
        </p:nvSpPr>
        <p:spPr bwMode="auto">
          <a:xfrm rot="5400000">
            <a:off x="6716712" y="5414963"/>
            <a:ext cx="119063" cy="160338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317" name="AutoShape 74"/>
          <p:cNvSpPr>
            <a:spLocks noChangeArrowheads="1"/>
          </p:cNvSpPr>
          <p:nvPr/>
        </p:nvSpPr>
        <p:spPr bwMode="auto">
          <a:xfrm>
            <a:off x="6365875" y="5160963"/>
            <a:ext cx="119063" cy="160337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" name="フリーフォーム 316"/>
          <p:cNvSpPr/>
          <p:nvPr/>
        </p:nvSpPr>
        <p:spPr bwMode="auto">
          <a:xfrm>
            <a:off x="6418263" y="5089525"/>
            <a:ext cx="1035050" cy="550863"/>
          </a:xfrm>
          <a:custGeom>
            <a:avLst/>
            <a:gdLst>
              <a:gd name="connsiteX0" fmla="*/ 0 w 1035844"/>
              <a:gd name="connsiteY0" fmla="*/ 0 h 554831"/>
              <a:gd name="connsiteX1" fmla="*/ 581025 w 1035844"/>
              <a:gd name="connsiteY1" fmla="*/ 0 h 554831"/>
              <a:gd name="connsiteX2" fmla="*/ 581025 w 1035844"/>
              <a:gd name="connsiteY2" fmla="*/ 554831 h 554831"/>
              <a:gd name="connsiteX3" fmla="*/ 1035844 w 1035844"/>
              <a:gd name="connsiteY3" fmla="*/ 554831 h 554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5844" h="554831">
                <a:moveTo>
                  <a:pt x="0" y="0"/>
                </a:moveTo>
                <a:lnTo>
                  <a:pt x="581025" y="0"/>
                </a:lnTo>
                <a:lnTo>
                  <a:pt x="581025" y="554831"/>
                </a:lnTo>
                <a:lnTo>
                  <a:pt x="1035844" y="554831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20" name="フリーフォーム 319"/>
          <p:cNvSpPr/>
          <p:nvPr/>
        </p:nvSpPr>
        <p:spPr bwMode="auto">
          <a:xfrm>
            <a:off x="6080125" y="5041900"/>
            <a:ext cx="104775" cy="0"/>
          </a:xfrm>
          <a:custGeom>
            <a:avLst/>
            <a:gdLst>
              <a:gd name="connsiteX0" fmla="*/ 0 w 104775"/>
              <a:gd name="connsiteY0" fmla="*/ 0 h 0"/>
              <a:gd name="connsiteX1" fmla="*/ 0 w 104775"/>
              <a:gd name="connsiteY1" fmla="*/ 0 h 0"/>
              <a:gd name="connsiteX2" fmla="*/ 104775 w 104775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775">
                <a:moveTo>
                  <a:pt x="0" y="0"/>
                </a:moveTo>
                <a:lnTo>
                  <a:pt x="0" y="0"/>
                </a:lnTo>
                <a:lnTo>
                  <a:pt x="104775" y="0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21" name="フリーフォーム 320"/>
          <p:cNvSpPr/>
          <p:nvPr/>
        </p:nvSpPr>
        <p:spPr bwMode="auto">
          <a:xfrm>
            <a:off x="6248400" y="5041900"/>
            <a:ext cx="1200150" cy="484188"/>
          </a:xfrm>
          <a:custGeom>
            <a:avLst/>
            <a:gdLst>
              <a:gd name="connsiteX0" fmla="*/ 0 w 1200150"/>
              <a:gd name="connsiteY0" fmla="*/ 0 h 597694"/>
              <a:gd name="connsiteX1" fmla="*/ 864394 w 1200150"/>
              <a:gd name="connsiteY1" fmla="*/ 0 h 597694"/>
              <a:gd name="connsiteX2" fmla="*/ 864394 w 1200150"/>
              <a:gd name="connsiteY2" fmla="*/ 597694 h 597694"/>
              <a:gd name="connsiteX3" fmla="*/ 1200150 w 1200150"/>
              <a:gd name="connsiteY3" fmla="*/ 597694 h 59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0150" h="597694">
                <a:moveTo>
                  <a:pt x="0" y="0"/>
                </a:moveTo>
                <a:lnTo>
                  <a:pt x="864394" y="0"/>
                </a:lnTo>
                <a:lnTo>
                  <a:pt x="864394" y="597694"/>
                </a:lnTo>
                <a:lnTo>
                  <a:pt x="1200150" y="597694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22" name="フリーフォーム 321"/>
          <p:cNvSpPr/>
          <p:nvPr/>
        </p:nvSpPr>
        <p:spPr bwMode="auto">
          <a:xfrm>
            <a:off x="7431088" y="5749925"/>
            <a:ext cx="1412875" cy="115888"/>
          </a:xfrm>
          <a:custGeom>
            <a:avLst/>
            <a:gdLst>
              <a:gd name="connsiteX0" fmla="*/ 4763 w 1412081"/>
              <a:gd name="connsiteY0" fmla="*/ 0 h 142875"/>
              <a:gd name="connsiteX1" fmla="*/ 1412081 w 1412081"/>
              <a:gd name="connsiteY1" fmla="*/ 0 h 142875"/>
              <a:gd name="connsiteX2" fmla="*/ 1412081 w 1412081"/>
              <a:gd name="connsiteY2" fmla="*/ 142875 h 142875"/>
              <a:gd name="connsiteX3" fmla="*/ 0 w 1412081"/>
              <a:gd name="connsiteY3" fmla="*/ 142875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2081" h="142875">
                <a:moveTo>
                  <a:pt x="4763" y="0"/>
                </a:moveTo>
                <a:lnTo>
                  <a:pt x="1412081" y="0"/>
                </a:lnTo>
                <a:lnTo>
                  <a:pt x="1412081" y="142875"/>
                </a:lnTo>
                <a:lnTo>
                  <a:pt x="0" y="142875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36" name="フリーフォーム 335"/>
          <p:cNvSpPr/>
          <p:nvPr/>
        </p:nvSpPr>
        <p:spPr bwMode="auto">
          <a:xfrm>
            <a:off x="7434263" y="5526088"/>
            <a:ext cx="1412875" cy="114300"/>
          </a:xfrm>
          <a:custGeom>
            <a:avLst/>
            <a:gdLst>
              <a:gd name="connsiteX0" fmla="*/ 4763 w 1412081"/>
              <a:gd name="connsiteY0" fmla="*/ 0 h 142875"/>
              <a:gd name="connsiteX1" fmla="*/ 1412081 w 1412081"/>
              <a:gd name="connsiteY1" fmla="*/ 0 h 142875"/>
              <a:gd name="connsiteX2" fmla="*/ 1412081 w 1412081"/>
              <a:gd name="connsiteY2" fmla="*/ 142875 h 142875"/>
              <a:gd name="connsiteX3" fmla="*/ 0 w 1412081"/>
              <a:gd name="connsiteY3" fmla="*/ 142875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2081" h="142875">
                <a:moveTo>
                  <a:pt x="4763" y="0"/>
                </a:moveTo>
                <a:lnTo>
                  <a:pt x="1412081" y="0"/>
                </a:lnTo>
                <a:lnTo>
                  <a:pt x="1412081" y="142875"/>
                </a:lnTo>
                <a:lnTo>
                  <a:pt x="0" y="142875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37" name="フリーフォーム 336"/>
          <p:cNvSpPr/>
          <p:nvPr/>
        </p:nvSpPr>
        <p:spPr bwMode="auto">
          <a:xfrm>
            <a:off x="7442200" y="5992813"/>
            <a:ext cx="1411288" cy="111125"/>
          </a:xfrm>
          <a:custGeom>
            <a:avLst/>
            <a:gdLst>
              <a:gd name="connsiteX0" fmla="*/ 4763 w 1412081"/>
              <a:gd name="connsiteY0" fmla="*/ 0 h 142875"/>
              <a:gd name="connsiteX1" fmla="*/ 1412081 w 1412081"/>
              <a:gd name="connsiteY1" fmla="*/ 0 h 142875"/>
              <a:gd name="connsiteX2" fmla="*/ 1412081 w 1412081"/>
              <a:gd name="connsiteY2" fmla="*/ 142875 h 142875"/>
              <a:gd name="connsiteX3" fmla="*/ 0 w 1412081"/>
              <a:gd name="connsiteY3" fmla="*/ 142875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2081" h="142875">
                <a:moveTo>
                  <a:pt x="4763" y="0"/>
                </a:moveTo>
                <a:lnTo>
                  <a:pt x="1412081" y="0"/>
                </a:lnTo>
                <a:lnTo>
                  <a:pt x="1412081" y="142875"/>
                </a:lnTo>
                <a:lnTo>
                  <a:pt x="0" y="142875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9324" name="テキスト ボックス 322"/>
          <p:cNvSpPr txBox="1">
            <a:spLocks noChangeArrowheads="1"/>
          </p:cNvSpPr>
          <p:nvPr/>
        </p:nvSpPr>
        <p:spPr bwMode="auto">
          <a:xfrm>
            <a:off x="7766050" y="5705475"/>
            <a:ext cx="9874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800" b="1">
                <a:solidFill>
                  <a:prstClr val="black"/>
                </a:solidFill>
              </a:rPr>
              <a:t>Pressurized HeII</a:t>
            </a:r>
            <a:endParaRPr lang="ja-JP" altLang="en-US" sz="800" b="1">
              <a:solidFill>
                <a:prstClr val="black"/>
              </a:solidFill>
            </a:endParaRPr>
          </a:p>
        </p:txBody>
      </p:sp>
      <p:sp>
        <p:nvSpPr>
          <p:cNvPr id="9325" name="テキスト ボックス 338"/>
          <p:cNvSpPr txBox="1">
            <a:spLocks noChangeArrowheads="1"/>
          </p:cNvSpPr>
          <p:nvPr/>
        </p:nvSpPr>
        <p:spPr bwMode="auto">
          <a:xfrm>
            <a:off x="7756525" y="5486400"/>
            <a:ext cx="70167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800" b="1">
                <a:solidFill>
                  <a:prstClr val="black"/>
                </a:solidFill>
              </a:rPr>
              <a:t>4 K shield </a:t>
            </a:r>
            <a:endParaRPr lang="ja-JP" altLang="en-US" sz="800" b="1">
              <a:solidFill>
                <a:prstClr val="black"/>
              </a:solidFill>
            </a:endParaRPr>
          </a:p>
        </p:txBody>
      </p:sp>
      <p:sp>
        <p:nvSpPr>
          <p:cNvPr id="9326" name="テキスト ボックス 339"/>
          <p:cNvSpPr txBox="1">
            <a:spLocks noChangeArrowheads="1"/>
          </p:cNvSpPr>
          <p:nvPr/>
        </p:nvSpPr>
        <p:spPr bwMode="auto">
          <a:xfrm>
            <a:off x="7770813" y="5953125"/>
            <a:ext cx="7588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800" b="1">
                <a:solidFill>
                  <a:prstClr val="black"/>
                </a:solidFill>
              </a:rPr>
              <a:t>70 K shield </a:t>
            </a:r>
            <a:endParaRPr lang="ja-JP" altLang="en-US" sz="800" b="1">
              <a:solidFill>
                <a:prstClr val="black"/>
              </a:solidFill>
            </a:endParaRPr>
          </a:p>
        </p:txBody>
      </p:sp>
      <p:sp>
        <p:nvSpPr>
          <p:cNvPr id="324" name="正方形/長方形 323"/>
          <p:cNvSpPr/>
          <p:nvPr/>
        </p:nvSpPr>
        <p:spPr bwMode="auto">
          <a:xfrm>
            <a:off x="5600700" y="4895850"/>
            <a:ext cx="1590675" cy="1273175"/>
          </a:xfrm>
          <a:prstGeom prst="rect">
            <a:avLst/>
          </a:prstGeom>
          <a:noFill/>
          <a:ln w="34925" cmpd="dbl">
            <a:solidFill>
              <a:srgbClr val="3E9C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42" name="正方形/長方形 341"/>
          <p:cNvSpPr/>
          <p:nvPr/>
        </p:nvSpPr>
        <p:spPr bwMode="auto">
          <a:xfrm>
            <a:off x="5667375" y="5003800"/>
            <a:ext cx="1439863" cy="1077913"/>
          </a:xfrm>
          <a:prstGeom prst="rect">
            <a:avLst/>
          </a:prstGeom>
          <a:noFill/>
          <a:ln w="34925" cmpd="dbl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26" name="フリーフォーム 325"/>
          <p:cNvSpPr/>
          <p:nvPr/>
        </p:nvSpPr>
        <p:spPr bwMode="auto">
          <a:xfrm>
            <a:off x="5591175" y="4878388"/>
            <a:ext cx="1855788" cy="1312862"/>
          </a:xfrm>
          <a:custGeom>
            <a:avLst/>
            <a:gdLst>
              <a:gd name="connsiteX0" fmla="*/ 204788 w 1854994"/>
              <a:gd name="connsiteY0" fmla="*/ 0 h 1309688"/>
              <a:gd name="connsiteX1" fmla="*/ 0 w 1854994"/>
              <a:gd name="connsiteY1" fmla="*/ 0 h 1309688"/>
              <a:gd name="connsiteX2" fmla="*/ 0 w 1854994"/>
              <a:gd name="connsiteY2" fmla="*/ 1309688 h 1309688"/>
              <a:gd name="connsiteX3" fmla="*/ 1612106 w 1854994"/>
              <a:gd name="connsiteY3" fmla="*/ 1309688 h 1309688"/>
              <a:gd name="connsiteX4" fmla="*/ 1612106 w 1854994"/>
              <a:gd name="connsiteY4" fmla="*/ 1223963 h 1309688"/>
              <a:gd name="connsiteX5" fmla="*/ 1854994 w 1854994"/>
              <a:gd name="connsiteY5" fmla="*/ 1223963 h 130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54994" h="1309688">
                <a:moveTo>
                  <a:pt x="204788" y="0"/>
                </a:moveTo>
                <a:lnTo>
                  <a:pt x="0" y="0"/>
                </a:lnTo>
                <a:lnTo>
                  <a:pt x="0" y="1309688"/>
                </a:lnTo>
                <a:lnTo>
                  <a:pt x="1612106" y="1309688"/>
                </a:lnTo>
                <a:lnTo>
                  <a:pt x="1612106" y="1223963"/>
                </a:lnTo>
                <a:lnTo>
                  <a:pt x="1854994" y="1223963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27" name="フリーフォーム 326"/>
          <p:cNvSpPr/>
          <p:nvPr/>
        </p:nvSpPr>
        <p:spPr bwMode="auto">
          <a:xfrm>
            <a:off x="5621338" y="4921250"/>
            <a:ext cx="1835150" cy="1230313"/>
          </a:xfrm>
          <a:custGeom>
            <a:avLst/>
            <a:gdLst>
              <a:gd name="connsiteX0" fmla="*/ 307182 w 1833563"/>
              <a:gd name="connsiteY0" fmla="*/ 0 h 1223962"/>
              <a:gd name="connsiteX1" fmla="*/ 0 w 1833563"/>
              <a:gd name="connsiteY1" fmla="*/ 0 h 1223962"/>
              <a:gd name="connsiteX2" fmla="*/ 0 w 1833563"/>
              <a:gd name="connsiteY2" fmla="*/ 1223962 h 1223962"/>
              <a:gd name="connsiteX3" fmla="*/ 1538288 w 1833563"/>
              <a:gd name="connsiteY3" fmla="*/ 1223962 h 1223962"/>
              <a:gd name="connsiteX4" fmla="*/ 1538288 w 1833563"/>
              <a:gd name="connsiteY4" fmla="*/ 1069181 h 1223962"/>
              <a:gd name="connsiteX5" fmla="*/ 1833563 w 1833563"/>
              <a:gd name="connsiteY5" fmla="*/ 1069181 h 1223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3563" h="1223962">
                <a:moveTo>
                  <a:pt x="307182" y="0"/>
                </a:moveTo>
                <a:lnTo>
                  <a:pt x="0" y="0"/>
                </a:lnTo>
                <a:lnTo>
                  <a:pt x="0" y="1223962"/>
                </a:lnTo>
                <a:lnTo>
                  <a:pt x="1538288" y="1223962"/>
                </a:lnTo>
                <a:lnTo>
                  <a:pt x="1538288" y="1069181"/>
                </a:lnTo>
                <a:lnTo>
                  <a:pt x="1833563" y="1069181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28" name="正方形/長方形 327"/>
          <p:cNvSpPr/>
          <p:nvPr/>
        </p:nvSpPr>
        <p:spPr bwMode="auto">
          <a:xfrm>
            <a:off x="7593013" y="5365750"/>
            <a:ext cx="1479550" cy="9064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14" name="フリーフォーム 313"/>
          <p:cNvSpPr/>
          <p:nvPr/>
        </p:nvSpPr>
        <p:spPr bwMode="auto">
          <a:xfrm>
            <a:off x="5934075" y="4129088"/>
            <a:ext cx="46038" cy="800100"/>
          </a:xfrm>
          <a:custGeom>
            <a:avLst/>
            <a:gdLst>
              <a:gd name="connsiteX0" fmla="*/ 0 w 0"/>
              <a:gd name="connsiteY0" fmla="*/ 0 h 828675"/>
              <a:gd name="connsiteX1" fmla="*/ 0 w 0"/>
              <a:gd name="connsiteY1" fmla="*/ 828675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828675">
                <a:moveTo>
                  <a:pt x="0" y="0"/>
                </a:moveTo>
                <a:lnTo>
                  <a:pt x="0" y="828675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9333" name="Text Box 52"/>
          <p:cNvSpPr txBox="1">
            <a:spLocks noChangeArrowheads="1"/>
          </p:cNvSpPr>
          <p:nvPr/>
        </p:nvSpPr>
        <p:spPr bwMode="auto">
          <a:xfrm>
            <a:off x="7073900" y="6326188"/>
            <a:ext cx="66675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TRT(6)</a:t>
            </a:r>
          </a:p>
        </p:txBody>
      </p:sp>
      <p:sp>
        <p:nvSpPr>
          <p:cNvPr id="9334" name="Text Box 52"/>
          <p:cNvSpPr txBox="1">
            <a:spLocks noChangeArrowheads="1"/>
          </p:cNvSpPr>
          <p:nvPr/>
        </p:nvSpPr>
        <p:spPr bwMode="auto">
          <a:xfrm>
            <a:off x="5135563" y="3506788"/>
            <a:ext cx="66675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TRT(5)</a:t>
            </a:r>
          </a:p>
        </p:txBody>
      </p:sp>
      <p:sp>
        <p:nvSpPr>
          <p:cNvPr id="9335" name="テキスト ボックス 353"/>
          <p:cNvSpPr txBox="1">
            <a:spLocks noChangeArrowheads="1"/>
          </p:cNvSpPr>
          <p:nvPr/>
        </p:nvSpPr>
        <p:spPr bwMode="auto">
          <a:xfrm>
            <a:off x="7019925" y="4097338"/>
            <a:ext cx="15716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800" b="1">
                <a:solidFill>
                  <a:prstClr val="black"/>
                </a:solidFill>
              </a:rPr>
              <a:t>70 K shield cooling channel </a:t>
            </a:r>
            <a:endParaRPr lang="ja-JP" altLang="en-US" sz="800" b="1">
              <a:solidFill>
                <a:prstClr val="black"/>
              </a:solidFill>
            </a:endParaRPr>
          </a:p>
        </p:txBody>
      </p:sp>
      <p:sp>
        <p:nvSpPr>
          <p:cNvPr id="9336" name="テキスト ボックス 354"/>
          <p:cNvSpPr txBox="1">
            <a:spLocks noChangeArrowheads="1"/>
          </p:cNvSpPr>
          <p:nvPr/>
        </p:nvSpPr>
        <p:spPr bwMode="auto">
          <a:xfrm>
            <a:off x="7019925" y="3611563"/>
            <a:ext cx="16192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800" b="1">
                <a:solidFill>
                  <a:prstClr val="black"/>
                </a:solidFill>
              </a:rPr>
              <a:t>4K Detector Cooling channel </a:t>
            </a:r>
            <a:endParaRPr lang="ja-JP" altLang="en-US" sz="800" b="1">
              <a:solidFill>
                <a:prstClr val="black"/>
              </a:solidFill>
            </a:endParaRPr>
          </a:p>
        </p:txBody>
      </p:sp>
      <p:sp>
        <p:nvSpPr>
          <p:cNvPr id="9337" name="Text Box 52"/>
          <p:cNvSpPr txBox="1">
            <a:spLocks noChangeArrowheads="1"/>
          </p:cNvSpPr>
          <p:nvPr/>
        </p:nvSpPr>
        <p:spPr bwMode="auto">
          <a:xfrm>
            <a:off x="8097838" y="6284913"/>
            <a:ext cx="496887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QD0</a:t>
            </a:r>
          </a:p>
        </p:txBody>
      </p:sp>
      <p:sp>
        <p:nvSpPr>
          <p:cNvPr id="9338" name="Text Box 52"/>
          <p:cNvSpPr txBox="1">
            <a:spLocks noChangeArrowheads="1"/>
          </p:cNvSpPr>
          <p:nvPr/>
        </p:nvSpPr>
        <p:spPr bwMode="auto">
          <a:xfrm>
            <a:off x="5364163" y="6269038"/>
            <a:ext cx="1247775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2K refrigerator</a:t>
            </a:r>
          </a:p>
        </p:txBody>
      </p:sp>
      <p:sp>
        <p:nvSpPr>
          <p:cNvPr id="358" name="Line 49"/>
          <p:cNvSpPr>
            <a:spLocks noChangeShapeType="1"/>
          </p:cNvSpPr>
          <p:nvPr/>
        </p:nvSpPr>
        <p:spPr bwMode="auto">
          <a:xfrm flipV="1">
            <a:off x="6496050" y="800100"/>
            <a:ext cx="0" cy="66675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59" name="Line 49"/>
          <p:cNvSpPr>
            <a:spLocks noChangeShapeType="1"/>
          </p:cNvSpPr>
          <p:nvPr/>
        </p:nvSpPr>
        <p:spPr bwMode="auto">
          <a:xfrm>
            <a:off x="6402388" y="998538"/>
            <a:ext cx="0" cy="53975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60" name="Line 49"/>
          <p:cNvSpPr>
            <a:spLocks noChangeShapeType="1"/>
          </p:cNvSpPr>
          <p:nvPr/>
        </p:nvSpPr>
        <p:spPr bwMode="auto">
          <a:xfrm flipV="1">
            <a:off x="6173788" y="1138238"/>
            <a:ext cx="0" cy="66675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61" name="Line 49"/>
          <p:cNvSpPr>
            <a:spLocks noChangeShapeType="1"/>
          </p:cNvSpPr>
          <p:nvPr/>
        </p:nvSpPr>
        <p:spPr bwMode="auto">
          <a:xfrm>
            <a:off x="6286500" y="1138238"/>
            <a:ext cx="4763" cy="66675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62" name="Line 49"/>
          <p:cNvSpPr>
            <a:spLocks noChangeShapeType="1"/>
          </p:cNvSpPr>
          <p:nvPr/>
        </p:nvSpPr>
        <p:spPr bwMode="auto">
          <a:xfrm>
            <a:off x="7194550" y="2078038"/>
            <a:ext cx="84138" cy="0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63" name="Line 49"/>
          <p:cNvSpPr>
            <a:spLocks noChangeShapeType="1"/>
          </p:cNvSpPr>
          <p:nvPr/>
        </p:nvSpPr>
        <p:spPr bwMode="auto">
          <a:xfrm flipH="1" flipV="1">
            <a:off x="6716713" y="1966913"/>
            <a:ext cx="123825" cy="1587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64" name="Line 49"/>
          <p:cNvSpPr>
            <a:spLocks noChangeShapeType="1"/>
          </p:cNvSpPr>
          <p:nvPr/>
        </p:nvSpPr>
        <p:spPr bwMode="auto">
          <a:xfrm flipH="1">
            <a:off x="5900738" y="2057400"/>
            <a:ext cx="103187" cy="1588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66" name="Line 49"/>
          <p:cNvSpPr>
            <a:spLocks noChangeShapeType="1"/>
          </p:cNvSpPr>
          <p:nvPr/>
        </p:nvSpPr>
        <p:spPr bwMode="auto">
          <a:xfrm flipH="1" flipV="1">
            <a:off x="7383463" y="1785938"/>
            <a:ext cx="123825" cy="1587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67" name="Line 49"/>
          <p:cNvSpPr>
            <a:spLocks noChangeShapeType="1"/>
          </p:cNvSpPr>
          <p:nvPr/>
        </p:nvSpPr>
        <p:spPr bwMode="auto">
          <a:xfrm>
            <a:off x="7315200" y="1873250"/>
            <a:ext cx="85725" cy="0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68" name="Line 49"/>
          <p:cNvSpPr>
            <a:spLocks noChangeShapeType="1"/>
          </p:cNvSpPr>
          <p:nvPr/>
        </p:nvSpPr>
        <p:spPr bwMode="auto">
          <a:xfrm flipH="1" flipV="1">
            <a:off x="5478463" y="1868488"/>
            <a:ext cx="123825" cy="3175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69" name="Line 49"/>
          <p:cNvSpPr>
            <a:spLocks noChangeShapeType="1"/>
          </p:cNvSpPr>
          <p:nvPr/>
        </p:nvSpPr>
        <p:spPr bwMode="auto">
          <a:xfrm>
            <a:off x="5457825" y="1778000"/>
            <a:ext cx="85725" cy="0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70" name="Line 49"/>
          <p:cNvSpPr>
            <a:spLocks noChangeShapeType="1"/>
          </p:cNvSpPr>
          <p:nvPr/>
        </p:nvSpPr>
        <p:spPr bwMode="auto">
          <a:xfrm flipV="1">
            <a:off x="5807075" y="3881438"/>
            <a:ext cx="0" cy="66675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71" name="Line 49"/>
          <p:cNvSpPr>
            <a:spLocks noChangeShapeType="1"/>
          </p:cNvSpPr>
          <p:nvPr/>
        </p:nvSpPr>
        <p:spPr bwMode="auto">
          <a:xfrm>
            <a:off x="5940425" y="3870325"/>
            <a:ext cx="0" cy="53975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73" name="Line 49"/>
          <p:cNvSpPr>
            <a:spLocks noChangeShapeType="1"/>
          </p:cNvSpPr>
          <p:nvPr/>
        </p:nvSpPr>
        <p:spPr bwMode="auto">
          <a:xfrm flipH="1">
            <a:off x="6219825" y="4022725"/>
            <a:ext cx="0" cy="74613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74" name="Line 49"/>
          <p:cNvSpPr>
            <a:spLocks noChangeShapeType="1"/>
          </p:cNvSpPr>
          <p:nvPr/>
        </p:nvSpPr>
        <p:spPr bwMode="auto">
          <a:xfrm>
            <a:off x="6762750" y="5865813"/>
            <a:ext cx="85725" cy="0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75" name="Line 49"/>
          <p:cNvSpPr>
            <a:spLocks noChangeShapeType="1"/>
          </p:cNvSpPr>
          <p:nvPr/>
        </p:nvSpPr>
        <p:spPr bwMode="auto">
          <a:xfrm flipH="1" flipV="1">
            <a:off x="6934200" y="5753100"/>
            <a:ext cx="123825" cy="1588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76" name="Line 49"/>
          <p:cNvSpPr>
            <a:spLocks noChangeShapeType="1"/>
          </p:cNvSpPr>
          <p:nvPr/>
        </p:nvSpPr>
        <p:spPr bwMode="auto">
          <a:xfrm>
            <a:off x="6831013" y="5094288"/>
            <a:ext cx="84137" cy="0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77" name="Line 49"/>
          <p:cNvSpPr>
            <a:spLocks noChangeShapeType="1"/>
          </p:cNvSpPr>
          <p:nvPr/>
        </p:nvSpPr>
        <p:spPr bwMode="auto">
          <a:xfrm flipH="1" flipV="1">
            <a:off x="6681788" y="5041900"/>
            <a:ext cx="123825" cy="3175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78" name="Line 49"/>
          <p:cNvSpPr>
            <a:spLocks noChangeShapeType="1"/>
          </p:cNvSpPr>
          <p:nvPr/>
        </p:nvSpPr>
        <p:spPr bwMode="auto">
          <a:xfrm>
            <a:off x="8137525" y="5992813"/>
            <a:ext cx="85725" cy="0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79" name="Line 49"/>
          <p:cNvSpPr>
            <a:spLocks noChangeShapeType="1"/>
          </p:cNvSpPr>
          <p:nvPr/>
        </p:nvSpPr>
        <p:spPr bwMode="auto">
          <a:xfrm flipH="1">
            <a:off x="8261350" y="6100763"/>
            <a:ext cx="77788" cy="11112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9359" name="Text Box 52"/>
          <p:cNvSpPr txBox="1">
            <a:spLocks noChangeArrowheads="1"/>
          </p:cNvSpPr>
          <p:nvPr/>
        </p:nvSpPr>
        <p:spPr bwMode="auto">
          <a:xfrm>
            <a:off x="6059488" y="2303463"/>
            <a:ext cx="614362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>
                <a:solidFill>
                  <a:srgbClr val="000000"/>
                </a:solidFill>
              </a:rPr>
              <a:t>LHe 4.5K</a:t>
            </a:r>
          </a:p>
        </p:txBody>
      </p:sp>
      <p:sp>
        <p:nvSpPr>
          <p:cNvPr id="9360" name="Text Box 52"/>
          <p:cNvSpPr txBox="1">
            <a:spLocks noChangeArrowheads="1"/>
          </p:cNvSpPr>
          <p:nvPr/>
        </p:nvSpPr>
        <p:spPr bwMode="auto">
          <a:xfrm>
            <a:off x="5862638" y="5661025"/>
            <a:ext cx="641350" cy="21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>
                <a:solidFill>
                  <a:srgbClr val="000000"/>
                </a:solidFill>
              </a:rPr>
              <a:t>He II 2.0K</a:t>
            </a:r>
          </a:p>
        </p:txBody>
      </p:sp>
      <p:sp>
        <p:nvSpPr>
          <p:cNvPr id="9361" name="AutoShape 74"/>
          <p:cNvSpPr>
            <a:spLocks noChangeArrowheads="1"/>
          </p:cNvSpPr>
          <p:nvPr/>
        </p:nvSpPr>
        <p:spPr bwMode="auto">
          <a:xfrm>
            <a:off x="6432550" y="1484313"/>
            <a:ext cx="119063" cy="160337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4" name="Line 49"/>
          <p:cNvSpPr>
            <a:spLocks noChangeShapeType="1"/>
          </p:cNvSpPr>
          <p:nvPr/>
        </p:nvSpPr>
        <p:spPr bwMode="auto">
          <a:xfrm>
            <a:off x="6481763" y="1881188"/>
            <a:ext cx="3175" cy="125412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85" name="Line 49"/>
          <p:cNvSpPr>
            <a:spLocks noChangeShapeType="1"/>
          </p:cNvSpPr>
          <p:nvPr/>
        </p:nvSpPr>
        <p:spPr bwMode="auto">
          <a:xfrm flipH="1" flipV="1">
            <a:off x="6491288" y="5491163"/>
            <a:ext cx="123825" cy="1587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86" name="Line 49"/>
          <p:cNvSpPr>
            <a:spLocks noChangeShapeType="1"/>
          </p:cNvSpPr>
          <p:nvPr/>
        </p:nvSpPr>
        <p:spPr bwMode="auto">
          <a:xfrm flipH="1">
            <a:off x="6224588" y="5422900"/>
            <a:ext cx="0" cy="74613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87" name="Line 49"/>
          <p:cNvSpPr>
            <a:spLocks noChangeShapeType="1"/>
          </p:cNvSpPr>
          <p:nvPr/>
        </p:nvSpPr>
        <p:spPr bwMode="auto">
          <a:xfrm>
            <a:off x="6286500" y="1928813"/>
            <a:ext cx="0" cy="85725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88" name="Line 49"/>
          <p:cNvSpPr>
            <a:spLocks noChangeShapeType="1"/>
          </p:cNvSpPr>
          <p:nvPr/>
        </p:nvSpPr>
        <p:spPr bwMode="auto">
          <a:xfrm>
            <a:off x="7924800" y="3216275"/>
            <a:ext cx="85725" cy="0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89" name="Line 49"/>
          <p:cNvSpPr>
            <a:spLocks noChangeShapeType="1"/>
          </p:cNvSpPr>
          <p:nvPr/>
        </p:nvSpPr>
        <p:spPr bwMode="auto">
          <a:xfrm flipH="1" flipV="1">
            <a:off x="7997825" y="3133725"/>
            <a:ext cx="123825" cy="1588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90" name="Line 49"/>
          <p:cNvSpPr>
            <a:spLocks noChangeShapeType="1"/>
          </p:cNvSpPr>
          <p:nvPr/>
        </p:nvSpPr>
        <p:spPr bwMode="auto">
          <a:xfrm>
            <a:off x="7691438" y="3382963"/>
            <a:ext cx="84137" cy="0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91" name="Line 49"/>
          <p:cNvSpPr>
            <a:spLocks noChangeShapeType="1"/>
          </p:cNvSpPr>
          <p:nvPr/>
        </p:nvSpPr>
        <p:spPr bwMode="auto">
          <a:xfrm flipH="1" flipV="1">
            <a:off x="7783513" y="3292475"/>
            <a:ext cx="136525" cy="3175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9370" name="テキスト ボックス 391"/>
          <p:cNvSpPr txBox="1">
            <a:spLocks noChangeArrowheads="1"/>
          </p:cNvSpPr>
          <p:nvPr/>
        </p:nvSpPr>
        <p:spPr bwMode="auto">
          <a:xfrm>
            <a:off x="5884863" y="2781300"/>
            <a:ext cx="7254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800">
                <a:solidFill>
                  <a:prstClr val="black"/>
                </a:solidFill>
              </a:rPr>
              <a:t>70 K shield </a:t>
            </a:r>
            <a:endParaRPr lang="ja-JP" altLang="en-US" sz="800">
              <a:solidFill>
                <a:prstClr val="black"/>
              </a:solidFill>
            </a:endParaRPr>
          </a:p>
        </p:txBody>
      </p:sp>
      <p:sp>
        <p:nvSpPr>
          <p:cNvPr id="341" name="フリーフォーム 340"/>
          <p:cNvSpPr/>
          <p:nvPr/>
        </p:nvSpPr>
        <p:spPr bwMode="auto">
          <a:xfrm>
            <a:off x="5865813" y="1333500"/>
            <a:ext cx="263525" cy="446088"/>
          </a:xfrm>
          <a:custGeom>
            <a:avLst/>
            <a:gdLst>
              <a:gd name="connsiteX0" fmla="*/ 0 w 264319"/>
              <a:gd name="connsiteY0" fmla="*/ 438150 h 438150"/>
              <a:gd name="connsiteX1" fmla="*/ 0 w 264319"/>
              <a:gd name="connsiteY1" fmla="*/ 9525 h 438150"/>
              <a:gd name="connsiteX2" fmla="*/ 264319 w 264319"/>
              <a:gd name="connsiteY2" fmla="*/ 9525 h 438150"/>
              <a:gd name="connsiteX3" fmla="*/ 264319 w 264319"/>
              <a:gd name="connsiteY3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319" h="438150">
                <a:moveTo>
                  <a:pt x="0" y="438150"/>
                </a:moveTo>
                <a:lnTo>
                  <a:pt x="0" y="9525"/>
                </a:lnTo>
                <a:lnTo>
                  <a:pt x="264319" y="9525"/>
                </a:lnTo>
                <a:lnTo>
                  <a:pt x="264319" y="0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94" name="フリーフォーム 393"/>
          <p:cNvSpPr/>
          <p:nvPr/>
        </p:nvSpPr>
        <p:spPr bwMode="auto">
          <a:xfrm>
            <a:off x="5907088" y="1371600"/>
            <a:ext cx="222250" cy="506413"/>
          </a:xfrm>
          <a:custGeom>
            <a:avLst/>
            <a:gdLst>
              <a:gd name="connsiteX0" fmla="*/ 0 w 264319"/>
              <a:gd name="connsiteY0" fmla="*/ 438150 h 438150"/>
              <a:gd name="connsiteX1" fmla="*/ 0 w 264319"/>
              <a:gd name="connsiteY1" fmla="*/ 9525 h 438150"/>
              <a:gd name="connsiteX2" fmla="*/ 264319 w 264319"/>
              <a:gd name="connsiteY2" fmla="*/ 9525 h 438150"/>
              <a:gd name="connsiteX3" fmla="*/ 264319 w 264319"/>
              <a:gd name="connsiteY3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319" h="438150">
                <a:moveTo>
                  <a:pt x="0" y="438150"/>
                </a:moveTo>
                <a:lnTo>
                  <a:pt x="0" y="9525"/>
                </a:lnTo>
                <a:lnTo>
                  <a:pt x="264319" y="9525"/>
                </a:lnTo>
                <a:lnTo>
                  <a:pt x="264319" y="0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9373" name="Text Box 52"/>
          <p:cNvSpPr txBox="1">
            <a:spLocks noChangeArrowheads="1"/>
          </p:cNvSpPr>
          <p:nvPr/>
        </p:nvSpPr>
        <p:spPr bwMode="auto">
          <a:xfrm>
            <a:off x="141288" y="6421438"/>
            <a:ext cx="361950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Cold box is installed on the top of the detector.</a:t>
            </a:r>
          </a:p>
        </p:txBody>
      </p:sp>
      <p:sp>
        <p:nvSpPr>
          <p:cNvPr id="9374" name="Text Box 52"/>
          <p:cNvSpPr txBox="1">
            <a:spLocks noChangeArrowheads="1"/>
          </p:cNvSpPr>
          <p:nvPr/>
        </p:nvSpPr>
        <p:spPr bwMode="auto">
          <a:xfrm>
            <a:off x="2082800" y="733425"/>
            <a:ext cx="175895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Compressor Cavern</a:t>
            </a:r>
          </a:p>
        </p:txBody>
      </p:sp>
      <p:sp>
        <p:nvSpPr>
          <p:cNvPr id="343" name="正方形/長方形 342"/>
          <p:cNvSpPr/>
          <p:nvPr/>
        </p:nvSpPr>
        <p:spPr bwMode="auto">
          <a:xfrm>
            <a:off x="1755775" y="1592263"/>
            <a:ext cx="79375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402" name="正方形/長方形 401"/>
          <p:cNvSpPr/>
          <p:nvPr/>
        </p:nvSpPr>
        <p:spPr bwMode="auto">
          <a:xfrm>
            <a:off x="431800" y="1592263"/>
            <a:ext cx="79375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9377" name="Text Box 52"/>
          <p:cNvSpPr txBox="1">
            <a:spLocks noChangeArrowheads="1"/>
          </p:cNvSpPr>
          <p:nvPr/>
        </p:nvSpPr>
        <p:spPr bwMode="auto">
          <a:xfrm>
            <a:off x="1800225" y="1550988"/>
            <a:ext cx="9398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Flexible tube 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for HP</a:t>
            </a:r>
          </a:p>
        </p:txBody>
      </p:sp>
      <p:sp>
        <p:nvSpPr>
          <p:cNvPr id="9378" name="Text Box 52"/>
          <p:cNvSpPr txBox="1">
            <a:spLocks noChangeArrowheads="1"/>
          </p:cNvSpPr>
          <p:nvPr/>
        </p:nvSpPr>
        <p:spPr bwMode="auto">
          <a:xfrm>
            <a:off x="468313" y="1550988"/>
            <a:ext cx="9398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Flexible tube 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for LP</a:t>
            </a:r>
          </a:p>
        </p:txBody>
      </p:sp>
      <p:sp>
        <p:nvSpPr>
          <p:cNvPr id="9379" name="Text Box 52"/>
          <p:cNvSpPr txBox="1">
            <a:spLocks noChangeArrowheads="1"/>
          </p:cNvSpPr>
          <p:nvPr/>
        </p:nvSpPr>
        <p:spPr bwMode="auto">
          <a:xfrm>
            <a:off x="8223250" y="2535238"/>
            <a:ext cx="93345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QRV for detector</a:t>
            </a:r>
          </a:p>
        </p:txBody>
      </p:sp>
      <p:sp>
        <p:nvSpPr>
          <p:cNvPr id="9380" name="Text Box 52"/>
          <p:cNvSpPr txBox="1">
            <a:spLocks noChangeArrowheads="1"/>
          </p:cNvSpPr>
          <p:nvPr/>
        </p:nvSpPr>
        <p:spPr bwMode="auto">
          <a:xfrm>
            <a:off x="7188200" y="731838"/>
            <a:ext cx="1957388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 b="1">
                <a:solidFill>
                  <a:srgbClr val="FF0000"/>
                </a:solidFill>
              </a:rPr>
              <a:t>Quench Recovery Line (QRL)</a:t>
            </a:r>
          </a:p>
        </p:txBody>
      </p:sp>
      <p:sp>
        <p:nvSpPr>
          <p:cNvPr id="9381" name="Text Box 52"/>
          <p:cNvSpPr txBox="1">
            <a:spLocks noChangeArrowheads="1"/>
          </p:cNvSpPr>
          <p:nvPr/>
        </p:nvSpPr>
        <p:spPr bwMode="auto">
          <a:xfrm>
            <a:off x="3976688" y="2657475"/>
            <a:ext cx="66675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TRT(2)</a:t>
            </a:r>
          </a:p>
        </p:txBody>
      </p:sp>
      <p:sp>
        <p:nvSpPr>
          <p:cNvPr id="9382" name="Text Box 52"/>
          <p:cNvSpPr txBox="1">
            <a:spLocks noChangeArrowheads="1"/>
          </p:cNvSpPr>
          <p:nvPr/>
        </p:nvSpPr>
        <p:spPr bwMode="auto">
          <a:xfrm>
            <a:off x="3951288" y="6567488"/>
            <a:ext cx="4773612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FF0000"/>
                </a:solidFill>
              </a:rPr>
              <a:t>The area surrounded by red line indicates Platform for Detector</a:t>
            </a:r>
          </a:p>
        </p:txBody>
      </p:sp>
      <p:sp>
        <p:nvSpPr>
          <p:cNvPr id="9383" name="AutoShape 74"/>
          <p:cNvSpPr>
            <a:spLocks noChangeArrowheads="1"/>
          </p:cNvSpPr>
          <p:nvPr/>
        </p:nvSpPr>
        <p:spPr bwMode="auto">
          <a:xfrm>
            <a:off x="6162675" y="3208338"/>
            <a:ext cx="119063" cy="160337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384" name="AutoShape 74"/>
          <p:cNvSpPr>
            <a:spLocks noChangeArrowheads="1"/>
          </p:cNvSpPr>
          <p:nvPr/>
        </p:nvSpPr>
        <p:spPr bwMode="auto">
          <a:xfrm rot="5400000">
            <a:off x="7311232" y="2001044"/>
            <a:ext cx="120650" cy="160337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フリーフォーム 2"/>
          <p:cNvSpPr/>
          <p:nvPr/>
        </p:nvSpPr>
        <p:spPr>
          <a:xfrm flipH="1">
            <a:off x="3557588" y="1379538"/>
            <a:ext cx="46037" cy="3592512"/>
          </a:xfrm>
          <a:custGeom>
            <a:avLst/>
            <a:gdLst>
              <a:gd name="connsiteX0" fmla="*/ 0 w 0"/>
              <a:gd name="connsiteY0" fmla="*/ 0 h 3737499"/>
              <a:gd name="connsiteX1" fmla="*/ 0 w 0"/>
              <a:gd name="connsiteY1" fmla="*/ 3737499 h 3737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737499">
                <a:moveTo>
                  <a:pt x="0" y="0"/>
                </a:moveTo>
                <a:lnTo>
                  <a:pt x="0" y="3737499"/>
                </a:lnTo>
              </a:path>
            </a:pathLst>
          </a:cu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4" name="フリーフォーム 3"/>
          <p:cNvSpPr/>
          <p:nvPr/>
        </p:nvSpPr>
        <p:spPr>
          <a:xfrm>
            <a:off x="3044825" y="2459038"/>
            <a:ext cx="550863" cy="177800"/>
          </a:xfrm>
          <a:custGeom>
            <a:avLst/>
            <a:gdLst>
              <a:gd name="connsiteX0" fmla="*/ 550415 w 550415"/>
              <a:gd name="connsiteY0" fmla="*/ 177553 h 177553"/>
              <a:gd name="connsiteX1" fmla="*/ 0 w 550415"/>
              <a:gd name="connsiteY1" fmla="*/ 177553 h 177553"/>
              <a:gd name="connsiteX2" fmla="*/ 0 w 550415"/>
              <a:gd name="connsiteY2" fmla="*/ 0 h 177553"/>
              <a:gd name="connsiteX3" fmla="*/ 292963 w 550415"/>
              <a:gd name="connsiteY3" fmla="*/ 0 h 1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415" h="177553">
                <a:moveTo>
                  <a:pt x="550415" y="177553"/>
                </a:moveTo>
                <a:lnTo>
                  <a:pt x="0" y="177553"/>
                </a:lnTo>
                <a:lnTo>
                  <a:pt x="0" y="0"/>
                </a:lnTo>
                <a:lnTo>
                  <a:pt x="292963" y="0"/>
                </a:lnTo>
              </a:path>
            </a:pathLst>
          </a:cu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90" name="フリーフォーム 189"/>
          <p:cNvSpPr/>
          <p:nvPr/>
        </p:nvSpPr>
        <p:spPr>
          <a:xfrm>
            <a:off x="3055938" y="3206750"/>
            <a:ext cx="550862" cy="177800"/>
          </a:xfrm>
          <a:custGeom>
            <a:avLst/>
            <a:gdLst>
              <a:gd name="connsiteX0" fmla="*/ 550415 w 550415"/>
              <a:gd name="connsiteY0" fmla="*/ 177553 h 177553"/>
              <a:gd name="connsiteX1" fmla="*/ 0 w 550415"/>
              <a:gd name="connsiteY1" fmla="*/ 177553 h 177553"/>
              <a:gd name="connsiteX2" fmla="*/ 0 w 550415"/>
              <a:gd name="connsiteY2" fmla="*/ 0 h 177553"/>
              <a:gd name="connsiteX3" fmla="*/ 292963 w 550415"/>
              <a:gd name="connsiteY3" fmla="*/ 0 h 1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415" h="177553">
                <a:moveTo>
                  <a:pt x="550415" y="177553"/>
                </a:moveTo>
                <a:lnTo>
                  <a:pt x="0" y="177553"/>
                </a:lnTo>
                <a:lnTo>
                  <a:pt x="0" y="0"/>
                </a:lnTo>
                <a:lnTo>
                  <a:pt x="292963" y="0"/>
                </a:lnTo>
              </a:path>
            </a:pathLst>
          </a:cu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9388" name="Text Box 52"/>
          <p:cNvSpPr txBox="1">
            <a:spLocks noChangeArrowheads="1"/>
          </p:cNvSpPr>
          <p:nvPr/>
        </p:nvSpPr>
        <p:spPr bwMode="auto">
          <a:xfrm>
            <a:off x="2016125" y="3852863"/>
            <a:ext cx="360363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T3</a:t>
            </a:r>
          </a:p>
        </p:txBody>
      </p:sp>
      <p:sp>
        <p:nvSpPr>
          <p:cNvPr id="9389" name="Text Box 52"/>
          <p:cNvSpPr txBox="1">
            <a:spLocks noChangeArrowheads="1"/>
          </p:cNvSpPr>
          <p:nvPr/>
        </p:nvSpPr>
        <p:spPr bwMode="auto">
          <a:xfrm>
            <a:off x="2070100" y="4724400"/>
            <a:ext cx="360363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T4</a:t>
            </a:r>
          </a:p>
        </p:txBody>
      </p:sp>
      <p:sp>
        <p:nvSpPr>
          <p:cNvPr id="470" name="フリーフォーム 469"/>
          <p:cNvSpPr/>
          <p:nvPr/>
        </p:nvSpPr>
        <p:spPr>
          <a:xfrm>
            <a:off x="3049588" y="3897313"/>
            <a:ext cx="550862" cy="177800"/>
          </a:xfrm>
          <a:custGeom>
            <a:avLst/>
            <a:gdLst>
              <a:gd name="connsiteX0" fmla="*/ 550415 w 550415"/>
              <a:gd name="connsiteY0" fmla="*/ 177553 h 177553"/>
              <a:gd name="connsiteX1" fmla="*/ 0 w 550415"/>
              <a:gd name="connsiteY1" fmla="*/ 177553 h 177553"/>
              <a:gd name="connsiteX2" fmla="*/ 0 w 550415"/>
              <a:gd name="connsiteY2" fmla="*/ 0 h 177553"/>
              <a:gd name="connsiteX3" fmla="*/ 292963 w 550415"/>
              <a:gd name="connsiteY3" fmla="*/ 0 h 1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415" h="177553">
                <a:moveTo>
                  <a:pt x="550415" y="177553"/>
                </a:moveTo>
                <a:lnTo>
                  <a:pt x="0" y="177553"/>
                </a:lnTo>
                <a:lnTo>
                  <a:pt x="0" y="0"/>
                </a:lnTo>
                <a:lnTo>
                  <a:pt x="292963" y="0"/>
                </a:lnTo>
              </a:path>
            </a:pathLst>
          </a:cu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471" name="フリーフォーム 470"/>
          <p:cNvSpPr/>
          <p:nvPr/>
        </p:nvSpPr>
        <p:spPr>
          <a:xfrm>
            <a:off x="3049588" y="4799013"/>
            <a:ext cx="550862" cy="177800"/>
          </a:xfrm>
          <a:custGeom>
            <a:avLst/>
            <a:gdLst>
              <a:gd name="connsiteX0" fmla="*/ 550415 w 550415"/>
              <a:gd name="connsiteY0" fmla="*/ 177553 h 177553"/>
              <a:gd name="connsiteX1" fmla="*/ 0 w 550415"/>
              <a:gd name="connsiteY1" fmla="*/ 177553 h 177553"/>
              <a:gd name="connsiteX2" fmla="*/ 0 w 550415"/>
              <a:gd name="connsiteY2" fmla="*/ 0 h 177553"/>
              <a:gd name="connsiteX3" fmla="*/ 292963 w 550415"/>
              <a:gd name="connsiteY3" fmla="*/ 0 h 1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415" h="177553">
                <a:moveTo>
                  <a:pt x="550415" y="177553"/>
                </a:moveTo>
                <a:lnTo>
                  <a:pt x="0" y="177553"/>
                </a:lnTo>
                <a:lnTo>
                  <a:pt x="0" y="0"/>
                </a:lnTo>
                <a:lnTo>
                  <a:pt x="292963" y="0"/>
                </a:lnTo>
              </a:path>
            </a:pathLst>
          </a:cu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314325" y="1123950"/>
            <a:ext cx="5695950" cy="5286375"/>
          </a:xfrm>
          <a:custGeom>
            <a:avLst/>
            <a:gdLst>
              <a:gd name="connsiteX0" fmla="*/ 5695950 w 5695950"/>
              <a:gd name="connsiteY0" fmla="*/ 161925 h 5286375"/>
              <a:gd name="connsiteX1" fmla="*/ 5695950 w 5695950"/>
              <a:gd name="connsiteY1" fmla="*/ 0 h 5286375"/>
              <a:gd name="connsiteX2" fmla="*/ 4791075 w 5695950"/>
              <a:gd name="connsiteY2" fmla="*/ 0 h 5286375"/>
              <a:gd name="connsiteX3" fmla="*/ 4791075 w 5695950"/>
              <a:gd name="connsiteY3" fmla="*/ 5286375 h 5286375"/>
              <a:gd name="connsiteX4" fmla="*/ 0 w 5695950"/>
              <a:gd name="connsiteY4" fmla="*/ 5286375 h 5286375"/>
              <a:gd name="connsiteX5" fmla="*/ 0 w 5695950"/>
              <a:gd name="connsiteY5" fmla="*/ 276225 h 528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5950" h="5286375">
                <a:moveTo>
                  <a:pt x="5695950" y="161925"/>
                </a:moveTo>
                <a:lnTo>
                  <a:pt x="5695950" y="0"/>
                </a:lnTo>
                <a:lnTo>
                  <a:pt x="4791075" y="0"/>
                </a:lnTo>
                <a:lnTo>
                  <a:pt x="4791075" y="5286375"/>
                </a:lnTo>
                <a:lnTo>
                  <a:pt x="0" y="5286375"/>
                </a:lnTo>
                <a:lnTo>
                  <a:pt x="0" y="276225"/>
                </a:lnTo>
              </a:path>
            </a:pathLst>
          </a:cu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4" name="台形 13"/>
          <p:cNvSpPr/>
          <p:nvPr/>
        </p:nvSpPr>
        <p:spPr>
          <a:xfrm>
            <a:off x="209550" y="1263650"/>
            <a:ext cx="222250" cy="161925"/>
          </a:xfrm>
          <a:prstGeom prst="trapezoid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5" name="フリーフォーム 14"/>
          <p:cNvSpPr/>
          <p:nvPr/>
        </p:nvSpPr>
        <p:spPr>
          <a:xfrm>
            <a:off x="314325" y="1066800"/>
            <a:ext cx="152400" cy="161925"/>
          </a:xfrm>
          <a:custGeom>
            <a:avLst/>
            <a:gdLst>
              <a:gd name="connsiteX0" fmla="*/ 0 w 152400"/>
              <a:gd name="connsiteY0" fmla="*/ 161925 h 161925"/>
              <a:gd name="connsiteX1" fmla="*/ 0 w 152400"/>
              <a:gd name="connsiteY1" fmla="*/ 0 h 161925"/>
              <a:gd name="connsiteX2" fmla="*/ 152400 w 152400"/>
              <a:gd name="connsiteY2" fmla="*/ 0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400" h="161925">
                <a:moveTo>
                  <a:pt x="0" y="161925"/>
                </a:moveTo>
                <a:lnTo>
                  <a:pt x="0" y="0"/>
                </a:lnTo>
                <a:lnTo>
                  <a:pt x="152400" y="0"/>
                </a:lnTo>
              </a:path>
            </a:pathLst>
          </a:cu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9395" name="Text Box 51"/>
          <p:cNvSpPr txBox="1">
            <a:spLocks noChangeArrowheads="1"/>
          </p:cNvSpPr>
          <p:nvPr/>
        </p:nvSpPr>
        <p:spPr bwMode="auto">
          <a:xfrm>
            <a:off x="1692275" y="6256338"/>
            <a:ext cx="1697038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 b="1">
                <a:solidFill>
                  <a:srgbClr val="000000"/>
                </a:solidFill>
              </a:rPr>
              <a:t>Vacuum line for 2K refrigerator</a:t>
            </a:r>
          </a:p>
        </p:txBody>
      </p:sp>
      <p:sp>
        <p:nvSpPr>
          <p:cNvPr id="16" name="フリーフォーム 15"/>
          <p:cNvSpPr/>
          <p:nvPr/>
        </p:nvSpPr>
        <p:spPr>
          <a:xfrm>
            <a:off x="5476875" y="1419225"/>
            <a:ext cx="523875" cy="4076700"/>
          </a:xfrm>
          <a:custGeom>
            <a:avLst/>
            <a:gdLst>
              <a:gd name="connsiteX0" fmla="*/ 523875 w 523875"/>
              <a:gd name="connsiteY0" fmla="*/ 0 h 4076700"/>
              <a:gd name="connsiteX1" fmla="*/ 523875 w 523875"/>
              <a:gd name="connsiteY1" fmla="*/ 514350 h 4076700"/>
              <a:gd name="connsiteX2" fmla="*/ 0 w 523875"/>
              <a:gd name="connsiteY2" fmla="*/ 514350 h 4076700"/>
              <a:gd name="connsiteX3" fmla="*/ 0 w 523875"/>
              <a:gd name="connsiteY3" fmla="*/ 1885950 h 4076700"/>
              <a:gd name="connsiteX4" fmla="*/ 85725 w 523875"/>
              <a:gd name="connsiteY4" fmla="*/ 1885950 h 4076700"/>
              <a:gd name="connsiteX5" fmla="*/ 514350 w 523875"/>
              <a:gd name="connsiteY5" fmla="*/ 1885950 h 4076700"/>
              <a:gd name="connsiteX6" fmla="*/ 514350 w 523875"/>
              <a:gd name="connsiteY6" fmla="*/ 4076700 h 407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3875" h="4076700">
                <a:moveTo>
                  <a:pt x="523875" y="0"/>
                </a:moveTo>
                <a:lnTo>
                  <a:pt x="523875" y="514350"/>
                </a:lnTo>
                <a:lnTo>
                  <a:pt x="0" y="514350"/>
                </a:lnTo>
                <a:lnTo>
                  <a:pt x="0" y="1885950"/>
                </a:lnTo>
                <a:lnTo>
                  <a:pt x="85725" y="1885950"/>
                </a:lnTo>
                <a:lnTo>
                  <a:pt x="514350" y="1885950"/>
                </a:lnTo>
                <a:lnTo>
                  <a:pt x="514350" y="4076700"/>
                </a:lnTo>
              </a:path>
            </a:pathLst>
          </a:cu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7" name="フリーフォーム 16"/>
          <p:cNvSpPr/>
          <p:nvPr/>
        </p:nvSpPr>
        <p:spPr>
          <a:xfrm>
            <a:off x="5534025" y="2000250"/>
            <a:ext cx="619125" cy="3038475"/>
          </a:xfrm>
          <a:custGeom>
            <a:avLst/>
            <a:gdLst>
              <a:gd name="connsiteX0" fmla="*/ 552450 w 619125"/>
              <a:gd name="connsiteY0" fmla="*/ 3038475 h 3038475"/>
              <a:gd name="connsiteX1" fmla="*/ 552450 w 619125"/>
              <a:gd name="connsiteY1" fmla="*/ 1228725 h 3038475"/>
              <a:gd name="connsiteX2" fmla="*/ 0 w 619125"/>
              <a:gd name="connsiteY2" fmla="*/ 1228725 h 3038475"/>
              <a:gd name="connsiteX3" fmla="*/ 0 w 619125"/>
              <a:gd name="connsiteY3" fmla="*/ 0 h 3038475"/>
              <a:gd name="connsiteX4" fmla="*/ 619125 w 619125"/>
              <a:gd name="connsiteY4" fmla="*/ 0 h 303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3038475">
                <a:moveTo>
                  <a:pt x="552450" y="3038475"/>
                </a:moveTo>
                <a:lnTo>
                  <a:pt x="552450" y="1228725"/>
                </a:lnTo>
                <a:lnTo>
                  <a:pt x="0" y="1228725"/>
                </a:lnTo>
                <a:lnTo>
                  <a:pt x="0" y="0"/>
                </a:lnTo>
                <a:lnTo>
                  <a:pt x="619125" y="0"/>
                </a:lnTo>
              </a:path>
            </a:pathLst>
          </a:custGeom>
          <a:noFill/>
          <a:ln w="15875"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cxnSp>
        <p:nvCxnSpPr>
          <p:cNvPr id="5" name="直線コネクタ 4"/>
          <p:cNvCxnSpPr/>
          <p:nvPr/>
        </p:nvCxnSpPr>
        <p:spPr>
          <a:xfrm>
            <a:off x="3332163" y="1371600"/>
            <a:ext cx="0" cy="1223963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直線コネクタ 191"/>
          <p:cNvCxnSpPr/>
          <p:nvPr/>
        </p:nvCxnSpPr>
        <p:spPr>
          <a:xfrm>
            <a:off x="3333750" y="2681288"/>
            <a:ext cx="0" cy="671512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コネクタ 193"/>
          <p:cNvCxnSpPr/>
          <p:nvPr/>
        </p:nvCxnSpPr>
        <p:spPr>
          <a:xfrm>
            <a:off x="3333750" y="3424238"/>
            <a:ext cx="0" cy="614362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コネクタ 196"/>
          <p:cNvCxnSpPr/>
          <p:nvPr/>
        </p:nvCxnSpPr>
        <p:spPr>
          <a:xfrm>
            <a:off x="3333750" y="4119563"/>
            <a:ext cx="0" cy="681037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円/楕円 9"/>
          <p:cNvSpPr/>
          <p:nvPr/>
        </p:nvSpPr>
        <p:spPr>
          <a:xfrm>
            <a:off x="3284538" y="2411413"/>
            <a:ext cx="87312" cy="84137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00" name="円/楕円 199"/>
          <p:cNvSpPr/>
          <p:nvPr/>
        </p:nvSpPr>
        <p:spPr>
          <a:xfrm>
            <a:off x="3567113" y="2592388"/>
            <a:ext cx="85725" cy="84137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01" name="円/楕円 200"/>
          <p:cNvSpPr/>
          <p:nvPr/>
        </p:nvSpPr>
        <p:spPr>
          <a:xfrm>
            <a:off x="3290888" y="3163888"/>
            <a:ext cx="85725" cy="84137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02" name="円/楕円 201"/>
          <p:cNvSpPr/>
          <p:nvPr/>
        </p:nvSpPr>
        <p:spPr>
          <a:xfrm>
            <a:off x="3562350" y="3344863"/>
            <a:ext cx="85725" cy="84137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03" name="円/楕円 202"/>
          <p:cNvSpPr/>
          <p:nvPr/>
        </p:nvSpPr>
        <p:spPr>
          <a:xfrm>
            <a:off x="3290888" y="3849688"/>
            <a:ext cx="85725" cy="84137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04" name="円/楕円 203"/>
          <p:cNvSpPr/>
          <p:nvPr/>
        </p:nvSpPr>
        <p:spPr>
          <a:xfrm>
            <a:off x="3562350" y="4030663"/>
            <a:ext cx="85725" cy="84137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05" name="円/楕円 204"/>
          <p:cNvSpPr/>
          <p:nvPr/>
        </p:nvSpPr>
        <p:spPr>
          <a:xfrm>
            <a:off x="3562350" y="4935538"/>
            <a:ext cx="85725" cy="84137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3606800" y="2154238"/>
            <a:ext cx="0" cy="188912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3602038" y="2906713"/>
            <a:ext cx="0" cy="188912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3606800" y="3643313"/>
            <a:ext cx="0" cy="190500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3602038" y="4448175"/>
            <a:ext cx="0" cy="190500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 flipV="1">
            <a:off x="3335338" y="4402138"/>
            <a:ext cx="0" cy="141287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 flipV="1">
            <a:off x="3340100" y="3544888"/>
            <a:ext cx="0" cy="141287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 flipV="1">
            <a:off x="3340100" y="2801938"/>
            <a:ext cx="0" cy="141287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 flipV="1">
            <a:off x="3335338" y="2025650"/>
            <a:ext cx="0" cy="141288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17" name="Text Box 51"/>
          <p:cNvSpPr txBox="1">
            <a:spLocks noChangeArrowheads="1"/>
          </p:cNvSpPr>
          <p:nvPr/>
        </p:nvSpPr>
        <p:spPr bwMode="auto">
          <a:xfrm rot="-5400000">
            <a:off x="2929732" y="3366294"/>
            <a:ext cx="1657350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 b="1">
                <a:solidFill>
                  <a:srgbClr val="000000"/>
                </a:solidFill>
              </a:rPr>
              <a:t>Turbine cooler (cooling water)</a:t>
            </a:r>
          </a:p>
        </p:txBody>
      </p:sp>
      <p:sp>
        <p:nvSpPr>
          <p:cNvPr id="477" name="正方形/長方形 476"/>
          <p:cNvSpPr/>
          <p:nvPr/>
        </p:nvSpPr>
        <p:spPr bwMode="auto">
          <a:xfrm>
            <a:off x="3290888" y="1557338"/>
            <a:ext cx="79375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478" name="正方形/長方形 477"/>
          <p:cNvSpPr/>
          <p:nvPr/>
        </p:nvSpPr>
        <p:spPr bwMode="auto">
          <a:xfrm>
            <a:off x="3556000" y="1557338"/>
            <a:ext cx="79375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9420" name="Text Box 52"/>
          <p:cNvSpPr txBox="1">
            <a:spLocks noChangeArrowheads="1"/>
          </p:cNvSpPr>
          <p:nvPr/>
        </p:nvSpPr>
        <p:spPr bwMode="auto">
          <a:xfrm>
            <a:off x="2735263" y="1550988"/>
            <a:ext cx="623887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Flexible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Tubes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V="1">
            <a:off x="6586538" y="658813"/>
            <a:ext cx="0" cy="2022475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 flipV="1">
            <a:off x="6696075" y="657225"/>
            <a:ext cx="0" cy="2024063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23" name="Text Box 52"/>
          <p:cNvSpPr txBox="1">
            <a:spLocks noChangeArrowheads="1"/>
          </p:cNvSpPr>
          <p:nvPr/>
        </p:nvSpPr>
        <p:spPr bwMode="auto">
          <a:xfrm>
            <a:off x="5746750" y="458788"/>
            <a:ext cx="2187575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 b="1">
                <a:solidFill>
                  <a:srgbClr val="000000"/>
                </a:solidFill>
              </a:rPr>
              <a:t>CL cooling for detector and QD0 </a:t>
            </a:r>
          </a:p>
        </p:txBody>
      </p:sp>
      <p:sp>
        <p:nvSpPr>
          <p:cNvPr id="26" name="フリーフォーム 25"/>
          <p:cNvSpPr/>
          <p:nvPr/>
        </p:nvSpPr>
        <p:spPr>
          <a:xfrm>
            <a:off x="6589713" y="661988"/>
            <a:ext cx="215900" cy="933450"/>
          </a:xfrm>
          <a:custGeom>
            <a:avLst/>
            <a:gdLst>
              <a:gd name="connsiteX0" fmla="*/ 0 w 216694"/>
              <a:gd name="connsiteY0" fmla="*/ 933450 h 933450"/>
              <a:gd name="connsiteX1" fmla="*/ 216694 w 216694"/>
              <a:gd name="connsiteY1" fmla="*/ 933450 h 933450"/>
              <a:gd name="connsiteX2" fmla="*/ 216694 w 216694"/>
              <a:gd name="connsiteY2" fmla="*/ 0 h 933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694" h="933450">
                <a:moveTo>
                  <a:pt x="0" y="933450"/>
                </a:moveTo>
                <a:lnTo>
                  <a:pt x="216694" y="933450"/>
                </a:lnTo>
                <a:lnTo>
                  <a:pt x="216694" y="0"/>
                </a:lnTo>
              </a:path>
            </a:pathLst>
          </a:custGeom>
          <a:noFill/>
          <a:ln w="15875">
            <a:solidFill>
              <a:schemeClr val="accent6">
                <a:lumMod val="75000"/>
              </a:schemeClr>
            </a:solidFill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34" name="フリーフォーム 233"/>
          <p:cNvSpPr/>
          <p:nvPr/>
        </p:nvSpPr>
        <p:spPr>
          <a:xfrm>
            <a:off x="6700838" y="661988"/>
            <a:ext cx="217487" cy="933450"/>
          </a:xfrm>
          <a:custGeom>
            <a:avLst/>
            <a:gdLst>
              <a:gd name="connsiteX0" fmla="*/ 0 w 216694"/>
              <a:gd name="connsiteY0" fmla="*/ 933450 h 933450"/>
              <a:gd name="connsiteX1" fmla="*/ 216694 w 216694"/>
              <a:gd name="connsiteY1" fmla="*/ 933450 h 933450"/>
              <a:gd name="connsiteX2" fmla="*/ 216694 w 216694"/>
              <a:gd name="connsiteY2" fmla="*/ 0 h 933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694" h="933450">
                <a:moveTo>
                  <a:pt x="0" y="933450"/>
                </a:moveTo>
                <a:lnTo>
                  <a:pt x="216694" y="933450"/>
                </a:lnTo>
                <a:lnTo>
                  <a:pt x="216694" y="0"/>
                </a:lnTo>
              </a:path>
            </a:pathLst>
          </a:custGeom>
          <a:noFill/>
          <a:ln w="15875">
            <a:solidFill>
              <a:schemeClr val="accent6">
                <a:lumMod val="75000"/>
              </a:schemeClr>
            </a:solidFill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5111750" y="4197350"/>
            <a:ext cx="0" cy="285750"/>
          </a:xfrm>
          <a:prstGeom prst="straightConnector1">
            <a:avLst/>
          </a:prstGeom>
          <a:ln w="1905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直線矢印コネクタ 237"/>
          <p:cNvCxnSpPr/>
          <p:nvPr/>
        </p:nvCxnSpPr>
        <p:spPr>
          <a:xfrm flipV="1">
            <a:off x="5989638" y="5081588"/>
            <a:ext cx="0" cy="211137"/>
          </a:xfrm>
          <a:prstGeom prst="straightConnector1">
            <a:avLst/>
          </a:prstGeom>
          <a:ln w="1905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直線矢印コネクタ 239"/>
          <p:cNvCxnSpPr/>
          <p:nvPr/>
        </p:nvCxnSpPr>
        <p:spPr>
          <a:xfrm flipV="1">
            <a:off x="5478463" y="2541588"/>
            <a:ext cx="0" cy="209550"/>
          </a:xfrm>
          <a:prstGeom prst="straightConnector1">
            <a:avLst/>
          </a:prstGeom>
          <a:ln w="1905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29" name="Text Box 51"/>
          <p:cNvSpPr txBox="1">
            <a:spLocks noChangeArrowheads="1"/>
          </p:cNvSpPr>
          <p:nvPr/>
        </p:nvSpPr>
        <p:spPr bwMode="auto">
          <a:xfrm>
            <a:off x="4649788" y="533400"/>
            <a:ext cx="850900" cy="21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 b="1">
                <a:solidFill>
                  <a:srgbClr val="000000"/>
                </a:solidFill>
              </a:rPr>
              <a:t>Shield Return</a:t>
            </a:r>
          </a:p>
        </p:txBody>
      </p:sp>
      <p:sp>
        <p:nvSpPr>
          <p:cNvPr id="9430" name="Text Box 51"/>
          <p:cNvSpPr txBox="1">
            <a:spLocks noChangeArrowheads="1"/>
          </p:cNvSpPr>
          <p:nvPr/>
        </p:nvSpPr>
        <p:spPr bwMode="auto">
          <a:xfrm>
            <a:off x="5021263" y="630238"/>
            <a:ext cx="863600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 b="1">
                <a:solidFill>
                  <a:srgbClr val="000000"/>
                </a:solidFill>
              </a:rPr>
              <a:t>Shield Supply</a:t>
            </a:r>
          </a:p>
        </p:txBody>
      </p:sp>
      <p:sp>
        <p:nvSpPr>
          <p:cNvPr id="9431" name="Text Box 51"/>
          <p:cNvSpPr txBox="1">
            <a:spLocks noChangeArrowheads="1"/>
          </p:cNvSpPr>
          <p:nvPr/>
        </p:nvSpPr>
        <p:spPr bwMode="auto">
          <a:xfrm rot="-5400000">
            <a:off x="3875882" y="3782219"/>
            <a:ext cx="850900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 b="1">
                <a:solidFill>
                  <a:srgbClr val="000000"/>
                </a:solidFill>
              </a:rPr>
              <a:t>Shield Return</a:t>
            </a:r>
          </a:p>
        </p:txBody>
      </p:sp>
      <p:sp>
        <p:nvSpPr>
          <p:cNvPr id="9432" name="Text Box 51"/>
          <p:cNvSpPr txBox="1">
            <a:spLocks noChangeArrowheads="1"/>
          </p:cNvSpPr>
          <p:nvPr/>
        </p:nvSpPr>
        <p:spPr bwMode="auto">
          <a:xfrm rot="-5400000">
            <a:off x="5262562" y="4119563"/>
            <a:ext cx="849313" cy="21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 b="1">
                <a:solidFill>
                  <a:srgbClr val="000000"/>
                </a:solidFill>
              </a:rPr>
              <a:t>Shield Return</a:t>
            </a:r>
          </a:p>
        </p:txBody>
      </p:sp>
      <p:sp>
        <p:nvSpPr>
          <p:cNvPr id="9433" name="Text Box 51"/>
          <p:cNvSpPr txBox="1">
            <a:spLocks noChangeArrowheads="1"/>
          </p:cNvSpPr>
          <p:nvPr/>
        </p:nvSpPr>
        <p:spPr bwMode="auto">
          <a:xfrm rot="-5400000">
            <a:off x="4058444" y="3752056"/>
            <a:ext cx="863600" cy="21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 b="1">
                <a:solidFill>
                  <a:srgbClr val="000000"/>
                </a:solidFill>
              </a:rPr>
              <a:t>Shield Supply</a:t>
            </a:r>
          </a:p>
        </p:txBody>
      </p:sp>
      <p:sp>
        <p:nvSpPr>
          <p:cNvPr id="9434" name="Text Box 51"/>
          <p:cNvSpPr txBox="1">
            <a:spLocks noChangeArrowheads="1"/>
          </p:cNvSpPr>
          <p:nvPr/>
        </p:nvSpPr>
        <p:spPr bwMode="auto">
          <a:xfrm rot="-5400000">
            <a:off x="5415757" y="4109244"/>
            <a:ext cx="863600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 b="1">
                <a:solidFill>
                  <a:srgbClr val="000000"/>
                </a:solidFill>
              </a:rPr>
              <a:t>Shield Supply</a:t>
            </a:r>
          </a:p>
        </p:txBody>
      </p:sp>
      <p:cxnSp>
        <p:nvCxnSpPr>
          <p:cNvPr id="64" name="直線矢印コネクタ 63"/>
          <p:cNvCxnSpPr/>
          <p:nvPr/>
        </p:nvCxnSpPr>
        <p:spPr>
          <a:xfrm>
            <a:off x="7237413" y="1012825"/>
            <a:ext cx="172085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正方形/長方形 248"/>
          <p:cNvSpPr/>
          <p:nvPr/>
        </p:nvSpPr>
        <p:spPr bwMode="auto">
          <a:xfrm>
            <a:off x="8378825" y="954088"/>
            <a:ext cx="346075" cy="1174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cxnSp>
        <p:nvCxnSpPr>
          <p:cNvPr id="254" name="直線矢印コネクタ 253"/>
          <p:cNvCxnSpPr/>
          <p:nvPr/>
        </p:nvCxnSpPr>
        <p:spPr>
          <a:xfrm flipV="1">
            <a:off x="7837488" y="1025525"/>
            <a:ext cx="0" cy="519113"/>
          </a:xfrm>
          <a:prstGeom prst="straightConnector1">
            <a:avLst/>
          </a:prstGeom>
          <a:ln w="22225">
            <a:solidFill>
              <a:srgbClr val="FF0000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直線矢印コネクタ 254"/>
          <p:cNvCxnSpPr/>
          <p:nvPr/>
        </p:nvCxnSpPr>
        <p:spPr>
          <a:xfrm flipV="1">
            <a:off x="8027988" y="1020763"/>
            <a:ext cx="0" cy="533400"/>
          </a:xfrm>
          <a:prstGeom prst="straightConnector1">
            <a:avLst/>
          </a:prstGeom>
          <a:ln w="22225">
            <a:solidFill>
              <a:srgbClr val="FF0000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39" name="グループ化 1"/>
          <p:cNvGrpSpPr>
            <a:grpSpLocks/>
          </p:cNvGrpSpPr>
          <p:nvPr/>
        </p:nvGrpSpPr>
        <p:grpSpPr bwMode="auto">
          <a:xfrm>
            <a:off x="8088313" y="2400300"/>
            <a:ext cx="120650" cy="868363"/>
            <a:chOff x="8088313" y="2400300"/>
            <a:chExt cx="120650" cy="868363"/>
          </a:xfrm>
        </p:grpSpPr>
        <p:cxnSp>
          <p:nvCxnSpPr>
            <p:cNvPr id="345" name="直線矢印コネクタ 344"/>
            <p:cNvCxnSpPr/>
            <p:nvPr/>
          </p:nvCxnSpPr>
          <p:spPr bwMode="auto">
            <a:xfrm flipV="1">
              <a:off x="8140700" y="2400300"/>
              <a:ext cx="0" cy="868363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62" name="AutoShape 74"/>
            <p:cNvSpPr>
              <a:spLocks noChangeArrowheads="1"/>
            </p:cNvSpPr>
            <p:nvPr/>
          </p:nvSpPr>
          <p:spPr bwMode="auto">
            <a:xfrm>
              <a:off x="8088313" y="2646363"/>
              <a:ext cx="120650" cy="160337"/>
            </a:xfrm>
            <a:custGeom>
              <a:avLst/>
              <a:gdLst>
                <a:gd name="T0" fmla="*/ 0 w 545"/>
                <a:gd name="T1" fmla="*/ 0 h 681"/>
                <a:gd name="T2" fmla="*/ 2147483647 w 545"/>
                <a:gd name="T3" fmla="*/ 0 h 681"/>
                <a:gd name="T4" fmla="*/ 0 w 545"/>
                <a:gd name="T5" fmla="*/ 2147483647 h 681"/>
                <a:gd name="T6" fmla="*/ 2147483647 w 545"/>
                <a:gd name="T7" fmla="*/ 2147483647 h 681"/>
                <a:gd name="T8" fmla="*/ 0 w 545"/>
                <a:gd name="T9" fmla="*/ 0 h 6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5"/>
                <a:gd name="T16" fmla="*/ 0 h 681"/>
                <a:gd name="T17" fmla="*/ 545 w 545"/>
                <a:gd name="T18" fmla="*/ 681 h 6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5" h="681">
                  <a:moveTo>
                    <a:pt x="0" y="0"/>
                  </a:moveTo>
                  <a:lnTo>
                    <a:pt x="545" y="0"/>
                  </a:lnTo>
                  <a:lnTo>
                    <a:pt x="0" y="681"/>
                  </a:lnTo>
                  <a:lnTo>
                    <a:pt x="545" y="6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9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9440" name="AutoShape 74"/>
          <p:cNvSpPr>
            <a:spLocks noChangeArrowheads="1"/>
          </p:cNvSpPr>
          <p:nvPr/>
        </p:nvSpPr>
        <p:spPr bwMode="auto">
          <a:xfrm>
            <a:off x="7662863" y="5075238"/>
            <a:ext cx="120650" cy="160337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441" name="Text Box 52"/>
          <p:cNvSpPr txBox="1">
            <a:spLocks noChangeArrowheads="1"/>
          </p:cNvSpPr>
          <p:nvPr/>
        </p:nvSpPr>
        <p:spPr bwMode="auto">
          <a:xfrm>
            <a:off x="8229600" y="1065213"/>
            <a:ext cx="6223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Flexible</a:t>
            </a:r>
          </a:p>
        </p:txBody>
      </p:sp>
      <p:sp>
        <p:nvSpPr>
          <p:cNvPr id="9442" name="AutoShape 74"/>
          <p:cNvSpPr>
            <a:spLocks noChangeArrowheads="1"/>
          </p:cNvSpPr>
          <p:nvPr/>
        </p:nvSpPr>
        <p:spPr bwMode="auto">
          <a:xfrm>
            <a:off x="7808913" y="1266825"/>
            <a:ext cx="60325" cy="115888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443" name="AutoShape 74"/>
          <p:cNvSpPr>
            <a:spLocks noChangeArrowheads="1"/>
          </p:cNvSpPr>
          <p:nvPr/>
        </p:nvSpPr>
        <p:spPr bwMode="auto">
          <a:xfrm>
            <a:off x="8007350" y="1268413"/>
            <a:ext cx="60325" cy="115887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7" name="フリーフォーム 266"/>
          <p:cNvSpPr/>
          <p:nvPr/>
        </p:nvSpPr>
        <p:spPr>
          <a:xfrm>
            <a:off x="6829425" y="661988"/>
            <a:ext cx="217488" cy="933450"/>
          </a:xfrm>
          <a:custGeom>
            <a:avLst/>
            <a:gdLst>
              <a:gd name="connsiteX0" fmla="*/ 0 w 216694"/>
              <a:gd name="connsiteY0" fmla="*/ 933450 h 933450"/>
              <a:gd name="connsiteX1" fmla="*/ 216694 w 216694"/>
              <a:gd name="connsiteY1" fmla="*/ 933450 h 933450"/>
              <a:gd name="connsiteX2" fmla="*/ 216694 w 216694"/>
              <a:gd name="connsiteY2" fmla="*/ 0 h 933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694" h="933450">
                <a:moveTo>
                  <a:pt x="0" y="933450"/>
                </a:moveTo>
                <a:lnTo>
                  <a:pt x="216694" y="933450"/>
                </a:lnTo>
                <a:lnTo>
                  <a:pt x="216694" y="0"/>
                </a:lnTo>
              </a:path>
            </a:pathLst>
          </a:custGeom>
          <a:noFill/>
          <a:ln w="15875">
            <a:solidFill>
              <a:schemeClr val="accent6">
                <a:lumMod val="75000"/>
              </a:schemeClr>
            </a:solidFill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68" name="フリーフォーム 267"/>
          <p:cNvSpPr/>
          <p:nvPr/>
        </p:nvSpPr>
        <p:spPr>
          <a:xfrm>
            <a:off x="6964363" y="657225"/>
            <a:ext cx="217487" cy="938213"/>
          </a:xfrm>
          <a:custGeom>
            <a:avLst/>
            <a:gdLst>
              <a:gd name="connsiteX0" fmla="*/ 0 w 216694"/>
              <a:gd name="connsiteY0" fmla="*/ 933450 h 933450"/>
              <a:gd name="connsiteX1" fmla="*/ 216694 w 216694"/>
              <a:gd name="connsiteY1" fmla="*/ 933450 h 933450"/>
              <a:gd name="connsiteX2" fmla="*/ 216694 w 216694"/>
              <a:gd name="connsiteY2" fmla="*/ 0 h 933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694" h="933450">
                <a:moveTo>
                  <a:pt x="0" y="933450"/>
                </a:moveTo>
                <a:lnTo>
                  <a:pt x="216694" y="933450"/>
                </a:lnTo>
                <a:lnTo>
                  <a:pt x="216694" y="0"/>
                </a:lnTo>
              </a:path>
            </a:pathLst>
          </a:custGeom>
          <a:noFill/>
          <a:ln w="15875">
            <a:solidFill>
              <a:schemeClr val="accent6">
                <a:lumMod val="75000"/>
              </a:schemeClr>
            </a:solidFill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cxnSp>
        <p:nvCxnSpPr>
          <p:cNvPr id="269" name="直線矢印コネクタ 268"/>
          <p:cNvCxnSpPr/>
          <p:nvPr/>
        </p:nvCxnSpPr>
        <p:spPr>
          <a:xfrm>
            <a:off x="6551613" y="650875"/>
            <a:ext cx="2387600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正方形/長方形 269"/>
          <p:cNvSpPr/>
          <p:nvPr/>
        </p:nvSpPr>
        <p:spPr bwMode="auto">
          <a:xfrm>
            <a:off x="8378825" y="592138"/>
            <a:ext cx="346075" cy="1174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0" name="フリーフォーム 69"/>
          <p:cNvSpPr/>
          <p:nvPr/>
        </p:nvSpPr>
        <p:spPr>
          <a:xfrm>
            <a:off x="95250" y="944563"/>
            <a:ext cx="376238" cy="646112"/>
          </a:xfrm>
          <a:custGeom>
            <a:avLst/>
            <a:gdLst>
              <a:gd name="connsiteX0" fmla="*/ 0 w 376015"/>
              <a:gd name="connsiteY0" fmla="*/ 863126 h 863126"/>
              <a:gd name="connsiteX1" fmla="*/ 8546 w 376015"/>
              <a:gd name="connsiteY1" fmla="*/ 0 h 863126"/>
              <a:gd name="connsiteX2" fmla="*/ 376015 w 376015"/>
              <a:gd name="connsiteY2" fmla="*/ 0 h 863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6015" h="863126">
                <a:moveTo>
                  <a:pt x="0" y="863126"/>
                </a:moveTo>
                <a:cubicBezTo>
                  <a:pt x="2849" y="575417"/>
                  <a:pt x="5697" y="287709"/>
                  <a:pt x="8546" y="0"/>
                </a:cubicBezTo>
                <a:lnTo>
                  <a:pt x="376015" y="0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9449" name="Text Box 52"/>
          <p:cNvSpPr txBox="1">
            <a:spLocks noChangeArrowheads="1"/>
          </p:cNvSpPr>
          <p:nvPr/>
        </p:nvSpPr>
        <p:spPr bwMode="auto">
          <a:xfrm>
            <a:off x="8870950" y="533400"/>
            <a:ext cx="346075" cy="24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CL</a:t>
            </a:r>
          </a:p>
        </p:txBody>
      </p:sp>
      <p:sp>
        <p:nvSpPr>
          <p:cNvPr id="9450" name="Text Box 52"/>
          <p:cNvSpPr txBox="1">
            <a:spLocks noChangeArrowheads="1"/>
          </p:cNvSpPr>
          <p:nvPr/>
        </p:nvSpPr>
        <p:spPr bwMode="auto">
          <a:xfrm>
            <a:off x="-36513" y="1628775"/>
            <a:ext cx="344488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CL</a:t>
            </a:r>
          </a:p>
        </p:txBody>
      </p:sp>
      <p:sp>
        <p:nvSpPr>
          <p:cNvPr id="71" name="フリーフォーム 70"/>
          <p:cNvSpPr/>
          <p:nvPr/>
        </p:nvSpPr>
        <p:spPr>
          <a:xfrm>
            <a:off x="-7938" y="495300"/>
            <a:ext cx="9144001" cy="6357938"/>
          </a:xfrm>
          <a:custGeom>
            <a:avLst/>
            <a:gdLst>
              <a:gd name="connsiteX0" fmla="*/ 0 w 9144000"/>
              <a:gd name="connsiteY0" fmla="*/ 1427148 h 6358071"/>
              <a:gd name="connsiteX1" fmla="*/ 4264352 w 9144000"/>
              <a:gd name="connsiteY1" fmla="*/ 1427148 h 6358071"/>
              <a:gd name="connsiteX2" fmla="*/ 4264352 w 9144000"/>
              <a:gd name="connsiteY2" fmla="*/ 0 h 6358071"/>
              <a:gd name="connsiteX3" fmla="*/ 9144000 w 9144000"/>
              <a:gd name="connsiteY3" fmla="*/ 0 h 6358071"/>
              <a:gd name="connsiteX4" fmla="*/ 9144000 w 9144000"/>
              <a:gd name="connsiteY4" fmla="*/ 6358071 h 6358071"/>
              <a:gd name="connsiteX5" fmla="*/ 8546 w 9144000"/>
              <a:gd name="connsiteY5" fmla="*/ 6358071 h 6358071"/>
              <a:gd name="connsiteX6" fmla="*/ 0 w 9144000"/>
              <a:gd name="connsiteY6" fmla="*/ 1427148 h 6358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6358071">
                <a:moveTo>
                  <a:pt x="0" y="1427148"/>
                </a:moveTo>
                <a:lnTo>
                  <a:pt x="4264352" y="1427148"/>
                </a:lnTo>
                <a:lnTo>
                  <a:pt x="4264352" y="0"/>
                </a:lnTo>
                <a:lnTo>
                  <a:pt x="9144000" y="0"/>
                </a:lnTo>
                <a:lnTo>
                  <a:pt x="9144000" y="6358071"/>
                </a:lnTo>
                <a:lnTo>
                  <a:pt x="8546" y="6358071"/>
                </a:lnTo>
                <a:cubicBezTo>
                  <a:pt x="5697" y="4714430"/>
                  <a:pt x="2849" y="3070789"/>
                  <a:pt x="0" y="1427148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9452" name="テキスト ボックス 71"/>
          <p:cNvSpPr txBox="1">
            <a:spLocks noChangeArrowheads="1"/>
          </p:cNvSpPr>
          <p:nvPr/>
        </p:nvSpPr>
        <p:spPr bwMode="auto">
          <a:xfrm>
            <a:off x="8172450" y="1203325"/>
            <a:ext cx="10382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000" b="1">
                <a:solidFill>
                  <a:prstClr val="black"/>
                </a:solidFill>
              </a:rPr>
              <a:t>to buffer tank</a:t>
            </a:r>
            <a:endParaRPr lang="ja-JP" altLang="en-US" sz="1000" b="1">
              <a:solidFill>
                <a:prstClr val="black"/>
              </a:solidFill>
            </a:endParaRPr>
          </a:p>
        </p:txBody>
      </p:sp>
      <p:sp>
        <p:nvSpPr>
          <p:cNvPr id="9453" name="Text Box 52"/>
          <p:cNvSpPr txBox="1">
            <a:spLocks noChangeArrowheads="1"/>
          </p:cNvSpPr>
          <p:nvPr/>
        </p:nvSpPr>
        <p:spPr bwMode="auto">
          <a:xfrm>
            <a:off x="8197850" y="414338"/>
            <a:ext cx="79375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 b="1">
                <a:solidFill>
                  <a:srgbClr val="000000"/>
                </a:solidFill>
              </a:rPr>
              <a:t>to suction</a:t>
            </a:r>
          </a:p>
        </p:txBody>
      </p:sp>
      <p:sp>
        <p:nvSpPr>
          <p:cNvPr id="256" name="正方形/長方形 255"/>
          <p:cNvSpPr/>
          <p:nvPr/>
        </p:nvSpPr>
        <p:spPr bwMode="auto">
          <a:xfrm>
            <a:off x="274638" y="1592263"/>
            <a:ext cx="79375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" name="フリーフォーム 1"/>
          <p:cNvSpPr/>
          <p:nvPr/>
        </p:nvSpPr>
        <p:spPr>
          <a:xfrm>
            <a:off x="3930650" y="1401763"/>
            <a:ext cx="171450" cy="914400"/>
          </a:xfrm>
          <a:custGeom>
            <a:avLst/>
            <a:gdLst>
              <a:gd name="connsiteX0" fmla="*/ 0 w 170916"/>
              <a:gd name="connsiteY0" fmla="*/ 914400 h 914400"/>
              <a:gd name="connsiteX1" fmla="*/ 170916 w 170916"/>
              <a:gd name="connsiteY1" fmla="*/ 914400 h 914400"/>
              <a:gd name="connsiteX2" fmla="*/ 170916 w 170916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0916" h="914400">
                <a:moveTo>
                  <a:pt x="0" y="914400"/>
                </a:moveTo>
                <a:lnTo>
                  <a:pt x="170916" y="914400"/>
                </a:lnTo>
                <a:lnTo>
                  <a:pt x="170916" y="0"/>
                </a:lnTo>
              </a:path>
            </a:pathLst>
          </a:cu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57" name="台形 256"/>
          <p:cNvSpPr/>
          <p:nvPr/>
        </p:nvSpPr>
        <p:spPr>
          <a:xfrm>
            <a:off x="3990975" y="1241425"/>
            <a:ext cx="222250" cy="161925"/>
          </a:xfrm>
          <a:prstGeom prst="trapezoid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9457" name="テキスト ボックス 257"/>
          <p:cNvSpPr txBox="1">
            <a:spLocks noChangeArrowheads="1"/>
          </p:cNvSpPr>
          <p:nvPr/>
        </p:nvSpPr>
        <p:spPr bwMode="auto">
          <a:xfrm>
            <a:off x="3889375" y="1022350"/>
            <a:ext cx="3556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000" b="1">
                <a:solidFill>
                  <a:prstClr val="black"/>
                </a:solidFill>
              </a:rPr>
              <a:t>VP</a:t>
            </a:r>
            <a:endParaRPr lang="ja-JP" altLang="en-US" sz="1000" b="1">
              <a:solidFill>
                <a:prstClr val="black"/>
              </a:solidFill>
            </a:endParaRPr>
          </a:p>
        </p:txBody>
      </p:sp>
      <p:sp>
        <p:nvSpPr>
          <p:cNvPr id="9458" name="AutoShape 74"/>
          <p:cNvSpPr>
            <a:spLocks noChangeArrowheads="1"/>
          </p:cNvSpPr>
          <p:nvPr/>
        </p:nvSpPr>
        <p:spPr bwMode="auto">
          <a:xfrm rot="5400000">
            <a:off x="7304882" y="1862931"/>
            <a:ext cx="120650" cy="160337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459" name="Text Box 52"/>
          <p:cNvSpPr txBox="1">
            <a:spLocks noChangeArrowheads="1"/>
          </p:cNvSpPr>
          <p:nvPr/>
        </p:nvSpPr>
        <p:spPr bwMode="auto">
          <a:xfrm>
            <a:off x="7723188" y="4681538"/>
            <a:ext cx="728662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 b="1">
                <a:solidFill>
                  <a:srgbClr val="000000"/>
                </a:solidFill>
              </a:rPr>
              <a:t>to QRL</a:t>
            </a:r>
            <a:endParaRPr kumimoji="0" lang="en-US" altLang="ja-JP" sz="1000">
              <a:solidFill>
                <a:srgbClr val="000000"/>
              </a:solidFill>
            </a:endParaRPr>
          </a:p>
        </p:txBody>
      </p:sp>
      <p:sp>
        <p:nvSpPr>
          <p:cNvPr id="9460" name="Text Box 52"/>
          <p:cNvSpPr txBox="1">
            <a:spLocks noChangeArrowheads="1"/>
          </p:cNvSpPr>
          <p:nvPr/>
        </p:nvSpPr>
        <p:spPr bwMode="auto">
          <a:xfrm>
            <a:off x="8212138" y="2335213"/>
            <a:ext cx="811212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 b="1">
                <a:solidFill>
                  <a:srgbClr val="000000"/>
                </a:solidFill>
              </a:rPr>
              <a:t>to QRL</a:t>
            </a:r>
            <a:endParaRPr kumimoji="0" lang="en-US" altLang="ja-JP" sz="1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330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524000"/>
            <a:ext cx="8229600" cy="2209800"/>
          </a:xfrm>
        </p:spPr>
        <p:txBody>
          <a:bodyPr/>
          <a:lstStyle/>
          <a:p>
            <a:pPr algn="ctr" eaLnBrk="1" hangingPunct="1">
              <a:defRPr/>
            </a:pPr>
            <a:r>
              <a:rPr kumimoji="0" lang="en-US" altLang="ja-JP" b="1" dirty="0">
                <a:latin typeface="Arial" charset="0"/>
                <a:cs typeface="ＭＳ Ｐゴシック" charset="0"/>
              </a:rPr>
              <a:t>Cryogenic Systems Layout Status</a:t>
            </a:r>
            <a:br>
              <a:rPr kumimoji="0" lang="en-US" altLang="ja-JP" b="1" dirty="0">
                <a:latin typeface="Arial" charset="0"/>
                <a:cs typeface="ＭＳ Ｐゴシック" charset="0"/>
              </a:rPr>
            </a:br>
            <a:endParaRPr kumimoji="0" lang="en-US" altLang="ja-JP" b="1" dirty="0">
              <a:latin typeface="Arial" charset="0"/>
              <a:cs typeface="Arial Unicode MS" charset="0"/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343400"/>
            <a:ext cx="6400800" cy="16002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kumimoji="0" lang="en-US" altLang="ja-JP" dirty="0">
                <a:solidFill>
                  <a:srgbClr val="3366FF"/>
                </a:solidFill>
                <a:latin typeface="Arial" charset="0"/>
                <a:cs typeface="Arial Unicode MS" charset="0"/>
              </a:rPr>
              <a:t>Tom </a:t>
            </a:r>
            <a:r>
              <a:rPr kumimoji="0" lang="en-US" altLang="ja-JP" dirty="0" smtClean="0">
                <a:solidFill>
                  <a:srgbClr val="3366FF"/>
                </a:solidFill>
                <a:latin typeface="Arial" charset="0"/>
                <a:cs typeface="Arial Unicode MS" charset="0"/>
              </a:rPr>
              <a:t>Peterson,  </a:t>
            </a:r>
          </a:p>
          <a:p>
            <a:pPr eaLnBrk="1" hangingPunct="1"/>
            <a:r>
              <a:rPr kumimoji="0" lang="en-US" altLang="ja-JP" sz="2600" dirty="0" smtClean="0">
                <a:latin typeface="Arial" charset="0"/>
                <a:cs typeface="Arial Unicode MS" charset="0"/>
              </a:rPr>
              <a:t>with some contribution by Akira </a:t>
            </a:r>
            <a:r>
              <a:rPr kumimoji="0" lang="en-US" altLang="ja-JP" sz="2600" dirty="0">
                <a:latin typeface="Arial" charset="0"/>
                <a:cs typeface="Arial Unicode MS" charset="0"/>
              </a:rPr>
              <a:t>Y</a:t>
            </a:r>
            <a:r>
              <a:rPr kumimoji="0" lang="en-US" altLang="ja-JP" sz="2600" dirty="0" smtClean="0">
                <a:latin typeface="Arial" charset="0"/>
                <a:cs typeface="Arial Unicode MS" charset="0"/>
              </a:rPr>
              <a:t>amamoto </a:t>
            </a:r>
            <a:endParaRPr kumimoji="0" lang="en-US" altLang="ja-JP" sz="2600" dirty="0">
              <a:latin typeface="Arial" charset="0"/>
              <a:cs typeface="Arial Unicode MS" charset="0"/>
            </a:endParaRPr>
          </a:p>
          <a:p>
            <a:pPr eaLnBrk="1" hangingPunct="1"/>
            <a:r>
              <a:rPr kumimoji="0" lang="en-US" altLang="ja-JP" sz="2600" dirty="0">
                <a:latin typeface="Arial" charset="0"/>
                <a:cs typeface="Arial Unicode MS" charset="0"/>
              </a:rPr>
              <a:t>ILC cryogenics meeting via </a:t>
            </a:r>
            <a:r>
              <a:rPr kumimoji="0" lang="en-US" altLang="ja-JP" sz="2600" dirty="0" err="1">
                <a:latin typeface="Arial" charset="0"/>
                <a:cs typeface="Arial Unicode MS" charset="0"/>
              </a:rPr>
              <a:t>Webex</a:t>
            </a:r>
            <a:endParaRPr kumimoji="0" lang="en-US" altLang="ja-JP" sz="2600" dirty="0">
              <a:latin typeface="Arial" charset="0"/>
              <a:cs typeface="Arial Unicode MS" charset="0"/>
            </a:endParaRPr>
          </a:p>
          <a:p>
            <a:pPr eaLnBrk="1" hangingPunct="1"/>
            <a:r>
              <a:rPr kumimoji="0" lang="en-US" altLang="ja-JP" sz="2600" dirty="0">
                <a:latin typeface="Arial" charset="0"/>
                <a:cs typeface="Arial Unicode MS" charset="0"/>
              </a:rPr>
              <a:t>31 May </a:t>
            </a:r>
            <a:r>
              <a:rPr kumimoji="0" lang="en-US" altLang="ja-JP" sz="2600" dirty="0" smtClean="0">
                <a:latin typeface="Arial" charset="0"/>
                <a:cs typeface="Arial Unicode MS" charset="0"/>
              </a:rPr>
              <a:t>2012, added June 20, 2012</a:t>
            </a:r>
            <a:endParaRPr kumimoji="0" lang="en-US" altLang="ja-JP" sz="2600" dirty="0">
              <a:latin typeface="Arial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667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円柱 293"/>
          <p:cNvSpPr/>
          <p:nvPr/>
        </p:nvSpPr>
        <p:spPr bwMode="auto">
          <a:xfrm>
            <a:off x="7459663" y="2589213"/>
            <a:ext cx="547687" cy="1247775"/>
          </a:xfrm>
          <a:prstGeom prst="can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479" name="円柱 478"/>
          <p:cNvSpPr/>
          <p:nvPr/>
        </p:nvSpPr>
        <p:spPr bwMode="auto">
          <a:xfrm>
            <a:off x="4333875" y="1789113"/>
            <a:ext cx="119063" cy="839787"/>
          </a:xfrm>
          <a:prstGeom prst="can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480" name="円柱 479"/>
          <p:cNvSpPr/>
          <p:nvPr/>
        </p:nvSpPr>
        <p:spPr bwMode="auto">
          <a:xfrm>
            <a:off x="4502150" y="1784350"/>
            <a:ext cx="117475" cy="841375"/>
          </a:xfrm>
          <a:prstGeom prst="can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481" name="円柱 480"/>
          <p:cNvSpPr/>
          <p:nvPr/>
        </p:nvSpPr>
        <p:spPr bwMode="auto">
          <a:xfrm>
            <a:off x="4692650" y="1787525"/>
            <a:ext cx="119063" cy="839788"/>
          </a:xfrm>
          <a:prstGeom prst="can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482" name="円柱 481"/>
          <p:cNvSpPr/>
          <p:nvPr/>
        </p:nvSpPr>
        <p:spPr bwMode="auto">
          <a:xfrm>
            <a:off x="4857750" y="1787525"/>
            <a:ext cx="117475" cy="839788"/>
          </a:xfrm>
          <a:prstGeom prst="can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483" name="円柱 482"/>
          <p:cNvSpPr/>
          <p:nvPr/>
        </p:nvSpPr>
        <p:spPr bwMode="auto">
          <a:xfrm>
            <a:off x="5053013" y="1784350"/>
            <a:ext cx="117475" cy="841375"/>
          </a:xfrm>
          <a:prstGeom prst="can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0248" name="Rectangle 2"/>
          <p:cNvSpPr>
            <a:spLocks noGrp="1"/>
          </p:cNvSpPr>
          <p:nvPr>
            <p:ph type="title" idx="4294967295"/>
          </p:nvPr>
        </p:nvSpPr>
        <p:spPr>
          <a:xfrm>
            <a:off x="174625" y="0"/>
            <a:ext cx="8928100" cy="649288"/>
          </a:xfrm>
        </p:spPr>
        <p:txBody>
          <a:bodyPr/>
          <a:lstStyle/>
          <a:p>
            <a:pPr eaLnBrk="1" hangingPunct="1"/>
            <a:r>
              <a:rPr lang="en-US" altLang="ja-JP" sz="2800" b="1">
                <a:solidFill>
                  <a:srgbClr val="003300"/>
                </a:solidFill>
                <a:latin typeface="Arial" charset="0"/>
                <a:ea typeface="ＭＳ Ｐゴシック" charset="0"/>
              </a:rPr>
              <a:t>Schematic Flow Diagram for CC+QF1</a:t>
            </a:r>
            <a:endParaRPr lang="ja-JP" altLang="en-US" sz="2800" b="1">
              <a:solidFill>
                <a:srgbClr val="0033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353" name="正方形/長方形 352"/>
          <p:cNvSpPr/>
          <p:nvPr/>
        </p:nvSpPr>
        <p:spPr bwMode="auto">
          <a:xfrm>
            <a:off x="538163" y="630238"/>
            <a:ext cx="3351212" cy="887412"/>
          </a:xfrm>
          <a:prstGeom prst="rect">
            <a:avLst/>
          </a:prstGeom>
          <a:solidFill>
            <a:srgbClr val="92D050">
              <a:alpha val="71000"/>
            </a:srgbClr>
          </a:solidFill>
          <a:ln>
            <a:solidFill>
              <a:srgbClr val="3E9C1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35" name="正方形/長方形 334"/>
          <p:cNvSpPr/>
          <p:nvPr/>
        </p:nvSpPr>
        <p:spPr bwMode="auto">
          <a:xfrm>
            <a:off x="71438" y="1966913"/>
            <a:ext cx="3852862" cy="4775200"/>
          </a:xfrm>
          <a:prstGeom prst="rect">
            <a:avLst/>
          </a:prstGeom>
          <a:noFill/>
          <a:ln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10" name="円柱 309"/>
          <p:cNvSpPr/>
          <p:nvPr/>
        </p:nvSpPr>
        <p:spPr bwMode="auto">
          <a:xfrm>
            <a:off x="5235575" y="2598738"/>
            <a:ext cx="547688" cy="1249362"/>
          </a:xfrm>
          <a:prstGeom prst="can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0252" name="Rectangle 3"/>
          <p:cNvSpPr>
            <a:spLocks noChangeArrowheads="1"/>
          </p:cNvSpPr>
          <p:nvPr/>
        </p:nvSpPr>
        <p:spPr bwMode="auto">
          <a:xfrm>
            <a:off x="250825" y="4402138"/>
            <a:ext cx="1771650" cy="153987"/>
          </a:xfrm>
          <a:prstGeom prst="rect">
            <a:avLst/>
          </a:prstGeom>
          <a:solidFill>
            <a:srgbClr val="969696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kumimoji="0"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53" name="Rectangle 11"/>
          <p:cNvSpPr>
            <a:spLocks noChangeArrowheads="1"/>
          </p:cNvSpPr>
          <p:nvPr/>
        </p:nvSpPr>
        <p:spPr bwMode="auto">
          <a:xfrm>
            <a:off x="250825" y="3644900"/>
            <a:ext cx="2400300" cy="133350"/>
          </a:xfrm>
          <a:prstGeom prst="rect">
            <a:avLst/>
          </a:prstGeom>
          <a:solidFill>
            <a:srgbClr val="969696"/>
          </a:solidFill>
          <a:ln w="158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kumimoji="0"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54" name="Rectangle 6"/>
          <p:cNvSpPr>
            <a:spLocks noChangeArrowheads="1"/>
          </p:cNvSpPr>
          <p:nvPr/>
        </p:nvSpPr>
        <p:spPr bwMode="auto">
          <a:xfrm>
            <a:off x="250825" y="2081213"/>
            <a:ext cx="1749425" cy="152400"/>
          </a:xfrm>
          <a:prstGeom prst="rect">
            <a:avLst/>
          </a:prstGeom>
          <a:solidFill>
            <a:srgbClr val="969696"/>
          </a:solidFill>
          <a:ln w="158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kumimoji="0"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5" name="フリーフォーム 74"/>
          <p:cNvSpPr/>
          <p:nvPr/>
        </p:nvSpPr>
        <p:spPr bwMode="auto">
          <a:xfrm>
            <a:off x="485775" y="1260475"/>
            <a:ext cx="1317625" cy="4840288"/>
          </a:xfrm>
          <a:custGeom>
            <a:avLst/>
            <a:gdLst>
              <a:gd name="connsiteX0" fmla="*/ 0 w 552091"/>
              <a:gd name="connsiteY0" fmla="*/ 0 h 465827"/>
              <a:gd name="connsiteX1" fmla="*/ 552091 w 552091"/>
              <a:gd name="connsiteY1" fmla="*/ 0 h 465827"/>
              <a:gd name="connsiteX2" fmla="*/ 552091 w 552091"/>
              <a:gd name="connsiteY2" fmla="*/ 465827 h 465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2091" h="465827">
                <a:moveTo>
                  <a:pt x="0" y="0"/>
                </a:moveTo>
                <a:lnTo>
                  <a:pt x="552091" y="0"/>
                </a:lnTo>
                <a:lnTo>
                  <a:pt x="552091" y="465827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8" name="円/楕円 77"/>
          <p:cNvSpPr>
            <a:spLocks noChangeAspect="1"/>
          </p:cNvSpPr>
          <p:nvPr/>
        </p:nvSpPr>
        <p:spPr bwMode="auto">
          <a:xfrm>
            <a:off x="1727200" y="1304925"/>
            <a:ext cx="150813" cy="15081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85" name="正方形/長方形 84"/>
          <p:cNvSpPr/>
          <p:nvPr/>
        </p:nvSpPr>
        <p:spPr bwMode="auto">
          <a:xfrm>
            <a:off x="479425" y="928688"/>
            <a:ext cx="1323975" cy="331787"/>
          </a:xfrm>
          <a:prstGeom prst="rect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0258" name="AutoShape 59"/>
          <p:cNvSpPr>
            <a:spLocks noChangeArrowheads="1"/>
          </p:cNvSpPr>
          <p:nvPr/>
        </p:nvSpPr>
        <p:spPr bwMode="auto">
          <a:xfrm rot="5400000">
            <a:off x="790575" y="1139825"/>
            <a:ext cx="280988" cy="25558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kumimoji="0"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59" name="AutoShape 56"/>
          <p:cNvSpPr>
            <a:spLocks noChangeArrowheads="1"/>
          </p:cNvSpPr>
          <p:nvPr/>
        </p:nvSpPr>
        <p:spPr bwMode="auto">
          <a:xfrm>
            <a:off x="638175" y="771525"/>
            <a:ext cx="992188" cy="312738"/>
          </a:xfrm>
          <a:prstGeom prst="roundRect">
            <a:avLst>
              <a:gd name="adj" fmla="val 50000"/>
            </a:avLst>
          </a:prstGeom>
          <a:solidFill>
            <a:srgbClr val="AAFE22"/>
          </a:solidFill>
          <a:ln w="158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kumimoji="0"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60" name="Text Box 60"/>
          <p:cNvSpPr txBox="1">
            <a:spLocks noChangeArrowheads="1"/>
          </p:cNvSpPr>
          <p:nvPr/>
        </p:nvSpPr>
        <p:spPr bwMode="auto">
          <a:xfrm>
            <a:off x="638175" y="800100"/>
            <a:ext cx="992188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 b="1">
                <a:solidFill>
                  <a:srgbClr val="000000"/>
                </a:solidFill>
              </a:rPr>
              <a:t>Storage Tank</a:t>
            </a:r>
          </a:p>
        </p:txBody>
      </p:sp>
      <p:sp>
        <p:nvSpPr>
          <p:cNvPr id="96" name="Line 13"/>
          <p:cNvSpPr>
            <a:spLocks noChangeShapeType="1"/>
          </p:cNvSpPr>
          <p:nvPr/>
        </p:nvSpPr>
        <p:spPr bwMode="auto">
          <a:xfrm>
            <a:off x="488950" y="4322763"/>
            <a:ext cx="1276350" cy="0"/>
          </a:xfrm>
          <a:prstGeom prst="line">
            <a:avLst/>
          </a:prstGeom>
          <a:noFill/>
          <a:ln w="158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10262" name="AutoShape 15"/>
          <p:cNvSpPr>
            <a:spLocks noChangeArrowheads="1"/>
          </p:cNvSpPr>
          <p:nvPr/>
        </p:nvSpPr>
        <p:spPr bwMode="auto">
          <a:xfrm>
            <a:off x="1725613" y="2554288"/>
            <a:ext cx="144462" cy="215900"/>
          </a:xfrm>
          <a:prstGeom prst="octagon">
            <a:avLst>
              <a:gd name="adj" fmla="val 23148"/>
            </a:avLst>
          </a:prstGeom>
          <a:solidFill>
            <a:srgbClr val="99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kumimoji="0"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63" name="Text Box 16"/>
          <p:cNvSpPr txBox="1">
            <a:spLocks noChangeArrowheads="1"/>
          </p:cNvSpPr>
          <p:nvPr/>
        </p:nvSpPr>
        <p:spPr bwMode="auto">
          <a:xfrm>
            <a:off x="1133475" y="2549525"/>
            <a:ext cx="601663" cy="21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>
                <a:solidFill>
                  <a:srgbClr val="000000"/>
                </a:solidFill>
              </a:rPr>
              <a:t>Adsorber</a:t>
            </a:r>
          </a:p>
        </p:txBody>
      </p:sp>
      <p:sp>
        <p:nvSpPr>
          <p:cNvPr id="10264" name="Text Box 22"/>
          <p:cNvSpPr txBox="1">
            <a:spLocks noChangeArrowheads="1"/>
          </p:cNvSpPr>
          <p:nvPr/>
        </p:nvSpPr>
        <p:spPr bwMode="auto">
          <a:xfrm>
            <a:off x="920750" y="2032000"/>
            <a:ext cx="444500" cy="24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HEX</a:t>
            </a:r>
          </a:p>
        </p:txBody>
      </p:sp>
      <p:sp>
        <p:nvSpPr>
          <p:cNvPr id="10265" name="AutoShape 41"/>
          <p:cNvSpPr>
            <a:spLocks noChangeArrowheads="1"/>
          </p:cNvSpPr>
          <p:nvPr/>
        </p:nvSpPr>
        <p:spPr bwMode="auto">
          <a:xfrm>
            <a:off x="1722438" y="3003550"/>
            <a:ext cx="144462" cy="215900"/>
          </a:xfrm>
          <a:prstGeom prst="octagon">
            <a:avLst>
              <a:gd name="adj" fmla="val 23148"/>
            </a:avLst>
          </a:prstGeom>
          <a:solidFill>
            <a:srgbClr val="99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kumimoji="0"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9" name="Line 49"/>
          <p:cNvSpPr>
            <a:spLocks noChangeShapeType="1"/>
          </p:cNvSpPr>
          <p:nvPr/>
        </p:nvSpPr>
        <p:spPr bwMode="auto">
          <a:xfrm flipH="1">
            <a:off x="2068513" y="2455863"/>
            <a:ext cx="147637" cy="1587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10267" name="Text Box 52"/>
          <p:cNvSpPr txBox="1">
            <a:spLocks noChangeArrowheads="1"/>
          </p:cNvSpPr>
          <p:nvPr/>
        </p:nvSpPr>
        <p:spPr bwMode="auto">
          <a:xfrm>
            <a:off x="2039938" y="2990850"/>
            <a:ext cx="36195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T2</a:t>
            </a:r>
          </a:p>
        </p:txBody>
      </p:sp>
      <p:sp>
        <p:nvSpPr>
          <p:cNvPr id="10268" name="Rectangle 68"/>
          <p:cNvSpPr>
            <a:spLocks noChangeArrowheads="1"/>
          </p:cNvSpPr>
          <p:nvPr/>
        </p:nvSpPr>
        <p:spPr bwMode="auto">
          <a:xfrm>
            <a:off x="250825" y="5445125"/>
            <a:ext cx="1771650" cy="168275"/>
          </a:xfrm>
          <a:prstGeom prst="rect">
            <a:avLst/>
          </a:prstGeom>
          <a:solidFill>
            <a:srgbClr val="969696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kumimoji="0"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0269" name="グループ化 134"/>
          <p:cNvGrpSpPr>
            <a:grpSpLocks/>
          </p:cNvGrpSpPr>
          <p:nvPr/>
        </p:nvGrpSpPr>
        <p:grpSpPr bwMode="auto">
          <a:xfrm>
            <a:off x="1803400" y="2914650"/>
            <a:ext cx="700088" cy="1409700"/>
            <a:chOff x="2286001" y="3066405"/>
            <a:chExt cx="700009" cy="602308"/>
          </a:xfrm>
        </p:grpSpPr>
        <p:sp>
          <p:nvSpPr>
            <p:cNvPr id="92" name="AutoShape 9"/>
            <p:cNvSpPr>
              <a:spLocks noChangeArrowheads="1"/>
            </p:cNvSpPr>
            <p:nvPr/>
          </p:nvSpPr>
          <p:spPr bwMode="auto">
            <a:xfrm>
              <a:off x="2286001" y="3066405"/>
              <a:ext cx="700009" cy="266562"/>
            </a:xfrm>
            <a:custGeom>
              <a:avLst/>
              <a:gdLst>
                <a:gd name="T0" fmla="*/ 0 w 454"/>
                <a:gd name="T1" fmla="*/ 0 h 318"/>
                <a:gd name="T2" fmla="*/ 2147483647 w 454"/>
                <a:gd name="T3" fmla="*/ 0 h 318"/>
                <a:gd name="T4" fmla="*/ 2147483647 w 454"/>
                <a:gd name="T5" fmla="*/ 2147483647 h 318"/>
                <a:gd name="T6" fmla="*/ 0 60000 65536"/>
                <a:gd name="T7" fmla="*/ 0 60000 65536"/>
                <a:gd name="T8" fmla="*/ 0 60000 65536"/>
                <a:gd name="T9" fmla="*/ 0 w 454"/>
                <a:gd name="T10" fmla="*/ 0 h 318"/>
                <a:gd name="T11" fmla="*/ 454 w 454"/>
                <a:gd name="T12" fmla="*/ 318 h 3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4" h="318">
                  <a:moveTo>
                    <a:pt x="0" y="0"/>
                  </a:moveTo>
                  <a:lnTo>
                    <a:pt x="454" y="0"/>
                  </a:lnTo>
                  <a:lnTo>
                    <a:pt x="454" y="318"/>
                  </a:lnTo>
                </a:path>
              </a:pathLst>
            </a:custGeom>
            <a:noFill/>
            <a:ln w="15875">
              <a:solidFill>
                <a:srgbClr val="37609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8" name="Freeform 71"/>
            <p:cNvSpPr>
              <a:spLocks/>
            </p:cNvSpPr>
            <p:nvPr/>
          </p:nvSpPr>
          <p:spPr bwMode="auto">
            <a:xfrm>
              <a:off x="2338383" y="3185781"/>
              <a:ext cx="647627" cy="482932"/>
            </a:xfrm>
            <a:custGeom>
              <a:avLst/>
              <a:gdLst>
                <a:gd name="T0" fmla="*/ 2147483647 w 510"/>
                <a:gd name="T1" fmla="*/ 0 h 114"/>
                <a:gd name="T2" fmla="*/ 2147483647 w 510"/>
                <a:gd name="T3" fmla="*/ 2147483647 h 114"/>
                <a:gd name="T4" fmla="*/ 0 w 510"/>
                <a:gd name="T5" fmla="*/ 2147483647 h 1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10" h="114">
                  <a:moveTo>
                    <a:pt x="510" y="0"/>
                  </a:moveTo>
                  <a:lnTo>
                    <a:pt x="510" y="114"/>
                  </a:lnTo>
                  <a:lnTo>
                    <a:pt x="0" y="114"/>
                  </a:lnTo>
                </a:path>
              </a:pathLst>
            </a:custGeom>
            <a:noFill/>
            <a:ln w="15875">
              <a:solidFill>
                <a:srgbClr val="37609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0270" name="AutoShape 59"/>
          <p:cNvSpPr>
            <a:spLocks noChangeArrowheads="1"/>
          </p:cNvSpPr>
          <p:nvPr/>
        </p:nvSpPr>
        <p:spPr bwMode="auto">
          <a:xfrm rot="5400000">
            <a:off x="1187450" y="1138238"/>
            <a:ext cx="280987" cy="25558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kumimoji="0"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7" name="フリーフォーム 86"/>
          <p:cNvSpPr/>
          <p:nvPr/>
        </p:nvSpPr>
        <p:spPr bwMode="auto">
          <a:xfrm>
            <a:off x="477838" y="1414463"/>
            <a:ext cx="1273175" cy="1038225"/>
          </a:xfrm>
          <a:custGeom>
            <a:avLst/>
            <a:gdLst>
              <a:gd name="connsiteX0" fmla="*/ 0 w 638175"/>
              <a:gd name="connsiteY0" fmla="*/ 0 h 1300162"/>
              <a:gd name="connsiteX1" fmla="*/ 0 w 638175"/>
              <a:gd name="connsiteY1" fmla="*/ 1300162 h 1300162"/>
              <a:gd name="connsiteX2" fmla="*/ 638175 w 638175"/>
              <a:gd name="connsiteY2" fmla="*/ 1300162 h 1300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8175" h="1300162">
                <a:moveTo>
                  <a:pt x="0" y="0"/>
                </a:moveTo>
                <a:lnTo>
                  <a:pt x="0" y="1300162"/>
                </a:lnTo>
                <a:lnTo>
                  <a:pt x="638175" y="1300162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34" name="フリーフォーム 133"/>
          <p:cNvSpPr/>
          <p:nvPr/>
        </p:nvSpPr>
        <p:spPr bwMode="auto">
          <a:xfrm>
            <a:off x="1860550" y="2457450"/>
            <a:ext cx="1071563" cy="3279775"/>
          </a:xfrm>
          <a:custGeom>
            <a:avLst/>
            <a:gdLst>
              <a:gd name="connsiteX0" fmla="*/ 0 w 1071563"/>
              <a:gd name="connsiteY0" fmla="*/ 0 h 1423987"/>
              <a:gd name="connsiteX1" fmla="*/ 1071563 w 1071563"/>
              <a:gd name="connsiteY1" fmla="*/ 0 h 1423987"/>
              <a:gd name="connsiteX2" fmla="*/ 1071563 w 1071563"/>
              <a:gd name="connsiteY2" fmla="*/ 1423987 h 1423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1563" h="1423987">
                <a:moveTo>
                  <a:pt x="0" y="0"/>
                </a:moveTo>
                <a:lnTo>
                  <a:pt x="1071563" y="0"/>
                </a:lnTo>
                <a:lnTo>
                  <a:pt x="1071563" y="1423987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0273" name="AutoShape 10"/>
          <p:cNvSpPr>
            <a:spLocks noChangeArrowheads="1"/>
          </p:cNvSpPr>
          <p:nvPr/>
        </p:nvSpPr>
        <p:spPr bwMode="auto">
          <a:xfrm rot="-5400000">
            <a:off x="2251869" y="2345531"/>
            <a:ext cx="287338" cy="2127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74" name="AutoShape 10"/>
          <p:cNvSpPr>
            <a:spLocks noChangeArrowheads="1"/>
          </p:cNvSpPr>
          <p:nvPr/>
        </p:nvSpPr>
        <p:spPr bwMode="auto">
          <a:xfrm rot="10800000">
            <a:off x="2362200" y="3173413"/>
            <a:ext cx="287338" cy="2127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1" name="フリーフォーム 140"/>
          <p:cNvSpPr/>
          <p:nvPr/>
        </p:nvSpPr>
        <p:spPr bwMode="auto">
          <a:xfrm>
            <a:off x="1803400" y="2833688"/>
            <a:ext cx="946150" cy="3074987"/>
          </a:xfrm>
          <a:custGeom>
            <a:avLst/>
            <a:gdLst>
              <a:gd name="connsiteX0" fmla="*/ 0 w 1071563"/>
              <a:gd name="connsiteY0" fmla="*/ 0 h 1423987"/>
              <a:gd name="connsiteX1" fmla="*/ 1071563 w 1071563"/>
              <a:gd name="connsiteY1" fmla="*/ 0 h 1423987"/>
              <a:gd name="connsiteX2" fmla="*/ 1071563 w 1071563"/>
              <a:gd name="connsiteY2" fmla="*/ 1423987 h 1423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1563" h="1423987">
                <a:moveTo>
                  <a:pt x="0" y="0"/>
                </a:moveTo>
                <a:lnTo>
                  <a:pt x="1071563" y="0"/>
                </a:lnTo>
                <a:lnTo>
                  <a:pt x="1071563" y="1423987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0276" name="AutoShape 10"/>
          <p:cNvSpPr>
            <a:spLocks noChangeArrowheads="1"/>
          </p:cNvSpPr>
          <p:nvPr/>
        </p:nvSpPr>
        <p:spPr bwMode="auto">
          <a:xfrm rot="10800000">
            <a:off x="2365375" y="3910013"/>
            <a:ext cx="287338" cy="2127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2" name="フリーフォーム 141"/>
          <p:cNvSpPr/>
          <p:nvPr/>
        </p:nvSpPr>
        <p:spPr bwMode="auto">
          <a:xfrm>
            <a:off x="479425" y="1250950"/>
            <a:ext cx="119063" cy="5021263"/>
          </a:xfrm>
          <a:custGeom>
            <a:avLst/>
            <a:gdLst>
              <a:gd name="connsiteX0" fmla="*/ 0 w 0"/>
              <a:gd name="connsiteY0" fmla="*/ 0 h 2143125"/>
              <a:gd name="connsiteX1" fmla="*/ 0 w 0"/>
              <a:gd name="connsiteY1" fmla="*/ 2143125 h 214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143125">
                <a:moveTo>
                  <a:pt x="0" y="0"/>
                </a:moveTo>
                <a:lnTo>
                  <a:pt x="0" y="2143125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51" name="フリーフォーム 150"/>
          <p:cNvSpPr/>
          <p:nvPr/>
        </p:nvSpPr>
        <p:spPr bwMode="auto">
          <a:xfrm>
            <a:off x="1803400" y="4597400"/>
            <a:ext cx="700088" cy="519113"/>
          </a:xfrm>
          <a:custGeom>
            <a:avLst/>
            <a:gdLst>
              <a:gd name="connsiteX0" fmla="*/ 0 w 700088"/>
              <a:gd name="connsiteY0" fmla="*/ 0 h 519112"/>
              <a:gd name="connsiteX1" fmla="*/ 700088 w 700088"/>
              <a:gd name="connsiteY1" fmla="*/ 0 h 519112"/>
              <a:gd name="connsiteX2" fmla="*/ 700088 w 700088"/>
              <a:gd name="connsiteY2" fmla="*/ 519112 h 519112"/>
              <a:gd name="connsiteX3" fmla="*/ 0 w 700088"/>
              <a:gd name="connsiteY3" fmla="*/ 519112 h 51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088" h="519112">
                <a:moveTo>
                  <a:pt x="0" y="0"/>
                </a:moveTo>
                <a:lnTo>
                  <a:pt x="700088" y="0"/>
                </a:lnTo>
                <a:lnTo>
                  <a:pt x="700088" y="519112"/>
                </a:lnTo>
                <a:lnTo>
                  <a:pt x="0" y="519112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0279" name="AutoShape 69"/>
          <p:cNvSpPr>
            <a:spLocks noChangeArrowheads="1"/>
          </p:cNvSpPr>
          <p:nvPr/>
        </p:nvSpPr>
        <p:spPr bwMode="auto">
          <a:xfrm rot="10800000">
            <a:off x="2365375" y="4759325"/>
            <a:ext cx="287338" cy="20796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80" name="AutoShape 74"/>
          <p:cNvSpPr>
            <a:spLocks noChangeArrowheads="1"/>
          </p:cNvSpPr>
          <p:nvPr/>
        </p:nvSpPr>
        <p:spPr bwMode="auto">
          <a:xfrm>
            <a:off x="1743075" y="4792663"/>
            <a:ext cx="119063" cy="160337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81" name="Text Box 22"/>
          <p:cNvSpPr txBox="1">
            <a:spLocks noChangeArrowheads="1"/>
          </p:cNvSpPr>
          <p:nvPr/>
        </p:nvSpPr>
        <p:spPr bwMode="auto">
          <a:xfrm>
            <a:off x="1138238" y="3592513"/>
            <a:ext cx="4445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HEX</a:t>
            </a:r>
          </a:p>
        </p:txBody>
      </p:sp>
      <p:sp>
        <p:nvSpPr>
          <p:cNvPr id="10282" name="Text Box 22"/>
          <p:cNvSpPr txBox="1">
            <a:spLocks noChangeArrowheads="1"/>
          </p:cNvSpPr>
          <p:nvPr/>
        </p:nvSpPr>
        <p:spPr bwMode="auto">
          <a:xfrm>
            <a:off x="920750" y="4352925"/>
            <a:ext cx="444500" cy="24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HEX</a:t>
            </a:r>
          </a:p>
        </p:txBody>
      </p:sp>
      <p:sp>
        <p:nvSpPr>
          <p:cNvPr id="10283" name="Rectangle 11"/>
          <p:cNvSpPr>
            <a:spLocks noChangeArrowheads="1"/>
          </p:cNvSpPr>
          <p:nvPr/>
        </p:nvSpPr>
        <p:spPr bwMode="auto">
          <a:xfrm>
            <a:off x="250825" y="3321050"/>
            <a:ext cx="1814513" cy="141288"/>
          </a:xfrm>
          <a:prstGeom prst="rect">
            <a:avLst/>
          </a:prstGeom>
          <a:solidFill>
            <a:srgbClr val="969696"/>
          </a:solidFill>
          <a:ln w="158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kumimoji="0"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84" name="Text Box 22"/>
          <p:cNvSpPr txBox="1">
            <a:spLocks noChangeArrowheads="1"/>
          </p:cNvSpPr>
          <p:nvPr/>
        </p:nvSpPr>
        <p:spPr bwMode="auto">
          <a:xfrm>
            <a:off x="1147763" y="3268663"/>
            <a:ext cx="4445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HEX</a:t>
            </a:r>
          </a:p>
        </p:txBody>
      </p:sp>
      <p:sp>
        <p:nvSpPr>
          <p:cNvPr id="10285" name="Text Box 22"/>
          <p:cNvSpPr txBox="1">
            <a:spLocks noChangeArrowheads="1"/>
          </p:cNvSpPr>
          <p:nvPr/>
        </p:nvSpPr>
        <p:spPr bwMode="auto">
          <a:xfrm>
            <a:off x="920750" y="5405438"/>
            <a:ext cx="4445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HEX</a:t>
            </a:r>
          </a:p>
        </p:txBody>
      </p:sp>
      <p:cxnSp>
        <p:nvCxnSpPr>
          <p:cNvPr id="165" name="直線コネクタ 164"/>
          <p:cNvCxnSpPr>
            <a:stCxn id="134" idx="2"/>
          </p:cNvCxnSpPr>
          <p:nvPr/>
        </p:nvCxnSpPr>
        <p:spPr bwMode="auto">
          <a:xfrm>
            <a:off x="2932113" y="5737225"/>
            <a:ext cx="1449387" cy="0"/>
          </a:xfrm>
          <a:prstGeom prst="line">
            <a:avLst/>
          </a:prstGeom>
          <a:ln w="158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直線コネクタ 166"/>
          <p:cNvCxnSpPr/>
          <p:nvPr/>
        </p:nvCxnSpPr>
        <p:spPr bwMode="auto">
          <a:xfrm>
            <a:off x="2749550" y="5907088"/>
            <a:ext cx="1809750" cy="0"/>
          </a:xfrm>
          <a:prstGeom prst="line">
            <a:avLst/>
          </a:prstGeom>
          <a:ln w="158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直線コネクタ 168"/>
          <p:cNvCxnSpPr/>
          <p:nvPr/>
        </p:nvCxnSpPr>
        <p:spPr bwMode="auto">
          <a:xfrm>
            <a:off x="1797050" y="6089650"/>
            <a:ext cx="2952750" cy="0"/>
          </a:xfrm>
          <a:prstGeom prst="line">
            <a:avLst/>
          </a:prstGeom>
          <a:ln w="158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線コネクタ 170"/>
          <p:cNvCxnSpPr/>
          <p:nvPr/>
        </p:nvCxnSpPr>
        <p:spPr bwMode="auto">
          <a:xfrm>
            <a:off x="466725" y="6269038"/>
            <a:ext cx="4454525" cy="0"/>
          </a:xfrm>
          <a:prstGeom prst="line">
            <a:avLst/>
          </a:prstGeom>
          <a:ln w="158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Line 49"/>
          <p:cNvSpPr>
            <a:spLocks noChangeShapeType="1"/>
          </p:cNvSpPr>
          <p:nvPr/>
        </p:nvSpPr>
        <p:spPr bwMode="auto">
          <a:xfrm>
            <a:off x="2216150" y="2832100"/>
            <a:ext cx="257175" cy="1588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176" name="Line 49"/>
          <p:cNvSpPr>
            <a:spLocks noChangeShapeType="1"/>
          </p:cNvSpPr>
          <p:nvPr/>
        </p:nvSpPr>
        <p:spPr bwMode="auto">
          <a:xfrm>
            <a:off x="2073275" y="2913063"/>
            <a:ext cx="257175" cy="1587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177" name="Line 49"/>
          <p:cNvSpPr>
            <a:spLocks noChangeShapeType="1"/>
          </p:cNvSpPr>
          <p:nvPr/>
        </p:nvSpPr>
        <p:spPr bwMode="auto">
          <a:xfrm>
            <a:off x="2057400" y="4602163"/>
            <a:ext cx="258763" cy="1587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178" name="Line 49"/>
          <p:cNvSpPr>
            <a:spLocks noChangeShapeType="1"/>
          </p:cNvSpPr>
          <p:nvPr/>
        </p:nvSpPr>
        <p:spPr bwMode="auto">
          <a:xfrm>
            <a:off x="2752725" y="4556125"/>
            <a:ext cx="4763" cy="201613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179" name="Line 49"/>
          <p:cNvSpPr>
            <a:spLocks noChangeShapeType="1"/>
          </p:cNvSpPr>
          <p:nvPr/>
        </p:nvSpPr>
        <p:spPr bwMode="auto">
          <a:xfrm flipV="1">
            <a:off x="2928938" y="4222750"/>
            <a:ext cx="0" cy="225425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10295" name="Text Box 52"/>
          <p:cNvSpPr txBox="1">
            <a:spLocks noChangeArrowheads="1"/>
          </p:cNvSpPr>
          <p:nvPr/>
        </p:nvSpPr>
        <p:spPr bwMode="auto">
          <a:xfrm>
            <a:off x="1871663" y="1089025"/>
            <a:ext cx="912812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Oil separator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1</a:t>
            </a:r>
            <a:r>
              <a:rPr kumimoji="0" lang="en-US" altLang="ja-JP" sz="1000" baseline="30000">
                <a:solidFill>
                  <a:srgbClr val="000000"/>
                </a:solidFill>
              </a:rPr>
              <a:t>st</a:t>
            </a:r>
            <a:r>
              <a:rPr kumimoji="0" lang="en-US" altLang="ja-JP" sz="1000">
                <a:solidFill>
                  <a:srgbClr val="000000"/>
                </a:solidFill>
              </a:rPr>
              <a:t> ~ 5</a:t>
            </a:r>
            <a:r>
              <a:rPr kumimoji="0" lang="en-US" altLang="ja-JP" sz="1000" baseline="30000">
                <a:solidFill>
                  <a:srgbClr val="000000"/>
                </a:solidFill>
              </a:rPr>
              <a:t>th</a:t>
            </a:r>
            <a:r>
              <a:rPr kumimoji="0" lang="en-US" altLang="ja-JP" sz="10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0296" name="Text Box 52"/>
          <p:cNvSpPr txBox="1">
            <a:spLocks noChangeArrowheads="1"/>
          </p:cNvSpPr>
          <p:nvPr/>
        </p:nvSpPr>
        <p:spPr bwMode="auto">
          <a:xfrm>
            <a:off x="2195513" y="2006600"/>
            <a:ext cx="360362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T1</a:t>
            </a:r>
          </a:p>
        </p:txBody>
      </p:sp>
      <p:sp>
        <p:nvSpPr>
          <p:cNvPr id="10297" name="Text Box 51"/>
          <p:cNvSpPr txBox="1">
            <a:spLocks noChangeArrowheads="1"/>
          </p:cNvSpPr>
          <p:nvPr/>
        </p:nvSpPr>
        <p:spPr bwMode="auto">
          <a:xfrm>
            <a:off x="3203575" y="5551488"/>
            <a:ext cx="850900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 b="1">
                <a:solidFill>
                  <a:srgbClr val="000000"/>
                </a:solidFill>
              </a:rPr>
              <a:t>Shield Return</a:t>
            </a:r>
          </a:p>
        </p:txBody>
      </p:sp>
      <p:sp>
        <p:nvSpPr>
          <p:cNvPr id="10298" name="Text Box 51"/>
          <p:cNvSpPr txBox="1">
            <a:spLocks noChangeArrowheads="1"/>
          </p:cNvSpPr>
          <p:nvPr/>
        </p:nvSpPr>
        <p:spPr bwMode="auto">
          <a:xfrm>
            <a:off x="3203575" y="5741988"/>
            <a:ext cx="863600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 b="1">
                <a:solidFill>
                  <a:srgbClr val="000000"/>
                </a:solidFill>
              </a:rPr>
              <a:t>Shield Supply</a:t>
            </a:r>
          </a:p>
        </p:txBody>
      </p:sp>
      <p:sp>
        <p:nvSpPr>
          <p:cNvPr id="10299" name="Text Box 51"/>
          <p:cNvSpPr txBox="1">
            <a:spLocks noChangeArrowheads="1"/>
          </p:cNvSpPr>
          <p:nvPr/>
        </p:nvSpPr>
        <p:spPr bwMode="auto">
          <a:xfrm>
            <a:off x="3270250" y="5922963"/>
            <a:ext cx="685800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 b="1">
                <a:solidFill>
                  <a:srgbClr val="000000"/>
                </a:solidFill>
              </a:rPr>
              <a:t>7K Supply</a:t>
            </a:r>
          </a:p>
        </p:txBody>
      </p:sp>
      <p:sp>
        <p:nvSpPr>
          <p:cNvPr id="10300" name="Text Box 51"/>
          <p:cNvSpPr txBox="1">
            <a:spLocks noChangeArrowheads="1"/>
          </p:cNvSpPr>
          <p:nvPr/>
        </p:nvSpPr>
        <p:spPr bwMode="auto">
          <a:xfrm>
            <a:off x="3270250" y="6103938"/>
            <a:ext cx="671513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 b="1">
                <a:solidFill>
                  <a:srgbClr val="000000"/>
                </a:solidFill>
              </a:rPr>
              <a:t>7K Return</a:t>
            </a:r>
          </a:p>
        </p:txBody>
      </p:sp>
      <p:sp>
        <p:nvSpPr>
          <p:cNvPr id="10301" name="Text Box 16"/>
          <p:cNvSpPr txBox="1">
            <a:spLocks noChangeArrowheads="1"/>
          </p:cNvSpPr>
          <p:nvPr/>
        </p:nvSpPr>
        <p:spPr bwMode="auto">
          <a:xfrm>
            <a:off x="1150938" y="2995613"/>
            <a:ext cx="600075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>
                <a:solidFill>
                  <a:srgbClr val="000000"/>
                </a:solidFill>
              </a:rPr>
              <a:t>Adsorber</a:t>
            </a:r>
          </a:p>
        </p:txBody>
      </p:sp>
      <p:sp>
        <p:nvSpPr>
          <p:cNvPr id="26626" name="正方形/長方形 26625"/>
          <p:cNvSpPr/>
          <p:nvPr/>
        </p:nvSpPr>
        <p:spPr bwMode="auto">
          <a:xfrm>
            <a:off x="5778500" y="1263650"/>
            <a:ext cx="1370013" cy="1703388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6634" name="正方形/長方形 26633"/>
          <p:cNvSpPr/>
          <p:nvPr/>
        </p:nvSpPr>
        <p:spPr bwMode="auto">
          <a:xfrm>
            <a:off x="6048375" y="1806575"/>
            <a:ext cx="863600" cy="960438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6645" name="正方形/長方形 26644"/>
          <p:cNvSpPr/>
          <p:nvPr/>
        </p:nvSpPr>
        <p:spPr bwMode="auto">
          <a:xfrm>
            <a:off x="6048375" y="2033588"/>
            <a:ext cx="863600" cy="733425"/>
          </a:xfrm>
          <a:prstGeom prst="rect">
            <a:avLst/>
          </a:prstGeom>
          <a:solidFill>
            <a:srgbClr val="00B0F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6654" name="フリーフォーム 26653"/>
          <p:cNvSpPr/>
          <p:nvPr/>
        </p:nvSpPr>
        <p:spPr bwMode="auto">
          <a:xfrm>
            <a:off x="4392613" y="692150"/>
            <a:ext cx="2097087" cy="5051425"/>
          </a:xfrm>
          <a:custGeom>
            <a:avLst/>
            <a:gdLst>
              <a:gd name="connsiteX0" fmla="*/ 0 w 1571348"/>
              <a:gd name="connsiteY0" fmla="*/ 5051394 h 5051394"/>
              <a:gd name="connsiteX1" fmla="*/ 0 w 1571348"/>
              <a:gd name="connsiteY1" fmla="*/ 0 h 5051394"/>
              <a:gd name="connsiteX2" fmla="*/ 1571348 w 1571348"/>
              <a:gd name="connsiteY2" fmla="*/ 0 h 5051394"/>
              <a:gd name="connsiteX3" fmla="*/ 1571348 w 1571348"/>
              <a:gd name="connsiteY3" fmla="*/ 568171 h 5051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1348" h="5051394">
                <a:moveTo>
                  <a:pt x="0" y="5051394"/>
                </a:moveTo>
                <a:lnTo>
                  <a:pt x="0" y="0"/>
                </a:lnTo>
                <a:lnTo>
                  <a:pt x="1571348" y="0"/>
                </a:lnTo>
                <a:lnTo>
                  <a:pt x="1571348" y="568171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27" name="フリーフォーム 226"/>
          <p:cNvSpPr/>
          <p:nvPr/>
        </p:nvSpPr>
        <p:spPr bwMode="auto">
          <a:xfrm>
            <a:off x="4557713" y="781050"/>
            <a:ext cx="1843087" cy="5122863"/>
          </a:xfrm>
          <a:custGeom>
            <a:avLst/>
            <a:gdLst>
              <a:gd name="connsiteX0" fmla="*/ 0 w 1393794"/>
              <a:gd name="connsiteY0" fmla="*/ 5122415 h 5122415"/>
              <a:gd name="connsiteX1" fmla="*/ 0 w 1393794"/>
              <a:gd name="connsiteY1" fmla="*/ 0 h 5122415"/>
              <a:gd name="connsiteX2" fmla="*/ 1393794 w 1393794"/>
              <a:gd name="connsiteY2" fmla="*/ 0 h 5122415"/>
              <a:gd name="connsiteX3" fmla="*/ 1393794 w 1393794"/>
              <a:gd name="connsiteY3" fmla="*/ 479394 h 5122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794" h="5122415">
                <a:moveTo>
                  <a:pt x="0" y="5122415"/>
                </a:moveTo>
                <a:lnTo>
                  <a:pt x="0" y="0"/>
                </a:lnTo>
                <a:lnTo>
                  <a:pt x="1393794" y="0"/>
                </a:lnTo>
                <a:lnTo>
                  <a:pt x="1393794" y="479394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33" name="フリーフォーム 232"/>
          <p:cNvSpPr/>
          <p:nvPr/>
        </p:nvSpPr>
        <p:spPr bwMode="auto">
          <a:xfrm>
            <a:off x="4751388" y="896938"/>
            <a:ext cx="1533525" cy="5184775"/>
          </a:xfrm>
          <a:custGeom>
            <a:avLst/>
            <a:gdLst>
              <a:gd name="connsiteX0" fmla="*/ 0 w 1198485"/>
              <a:gd name="connsiteY0" fmla="*/ 5184559 h 5184559"/>
              <a:gd name="connsiteX1" fmla="*/ 0 w 1198485"/>
              <a:gd name="connsiteY1" fmla="*/ 0 h 5184559"/>
              <a:gd name="connsiteX2" fmla="*/ 1198485 w 1198485"/>
              <a:gd name="connsiteY2" fmla="*/ 0 h 5184559"/>
              <a:gd name="connsiteX3" fmla="*/ 1198485 w 1198485"/>
              <a:gd name="connsiteY3" fmla="*/ 363984 h 5184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8485" h="5184559">
                <a:moveTo>
                  <a:pt x="0" y="5184559"/>
                </a:moveTo>
                <a:lnTo>
                  <a:pt x="0" y="0"/>
                </a:lnTo>
                <a:lnTo>
                  <a:pt x="1198485" y="0"/>
                </a:lnTo>
                <a:lnTo>
                  <a:pt x="1198485" y="363984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35" name="フリーフォーム 234"/>
          <p:cNvSpPr/>
          <p:nvPr/>
        </p:nvSpPr>
        <p:spPr bwMode="auto">
          <a:xfrm>
            <a:off x="4914900" y="1012825"/>
            <a:ext cx="1255713" cy="5259388"/>
          </a:xfrm>
          <a:custGeom>
            <a:avLst/>
            <a:gdLst>
              <a:gd name="connsiteX0" fmla="*/ 0 w 967666"/>
              <a:gd name="connsiteY0" fmla="*/ 5246703 h 5246703"/>
              <a:gd name="connsiteX1" fmla="*/ 0 w 967666"/>
              <a:gd name="connsiteY1" fmla="*/ 0 h 5246703"/>
              <a:gd name="connsiteX2" fmla="*/ 941033 w 967666"/>
              <a:gd name="connsiteY2" fmla="*/ 0 h 5246703"/>
              <a:gd name="connsiteX3" fmla="*/ 967666 w 967666"/>
              <a:gd name="connsiteY3" fmla="*/ 0 h 5246703"/>
              <a:gd name="connsiteX4" fmla="*/ 967666 w 967666"/>
              <a:gd name="connsiteY4" fmla="*/ 239697 h 5246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7666" h="5246703">
                <a:moveTo>
                  <a:pt x="0" y="5246703"/>
                </a:moveTo>
                <a:lnTo>
                  <a:pt x="0" y="0"/>
                </a:lnTo>
                <a:lnTo>
                  <a:pt x="941033" y="0"/>
                </a:lnTo>
                <a:lnTo>
                  <a:pt x="967666" y="0"/>
                </a:lnTo>
                <a:lnTo>
                  <a:pt x="967666" y="239697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cxnSp>
        <p:nvCxnSpPr>
          <p:cNvPr id="237" name="直線コネクタ 236"/>
          <p:cNvCxnSpPr>
            <a:stCxn id="233" idx="3"/>
          </p:cNvCxnSpPr>
          <p:nvPr/>
        </p:nvCxnSpPr>
        <p:spPr bwMode="auto">
          <a:xfrm>
            <a:off x="6284913" y="1260475"/>
            <a:ext cx="0" cy="725488"/>
          </a:xfrm>
          <a:prstGeom prst="line">
            <a:avLst/>
          </a:prstGeom>
          <a:ln w="158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10" name="AutoShape 74"/>
          <p:cNvSpPr>
            <a:spLocks noChangeArrowheads="1"/>
          </p:cNvSpPr>
          <p:nvPr/>
        </p:nvSpPr>
        <p:spPr bwMode="auto">
          <a:xfrm>
            <a:off x="6235700" y="1484313"/>
            <a:ext cx="119063" cy="160337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248" name="直線コネクタ 247"/>
          <p:cNvCxnSpPr/>
          <p:nvPr/>
        </p:nvCxnSpPr>
        <p:spPr bwMode="auto">
          <a:xfrm>
            <a:off x="6173788" y="1266825"/>
            <a:ext cx="0" cy="595313"/>
          </a:xfrm>
          <a:prstGeom prst="line">
            <a:avLst/>
          </a:prstGeom>
          <a:ln w="158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フリーフォーム 249"/>
          <p:cNvSpPr/>
          <p:nvPr/>
        </p:nvSpPr>
        <p:spPr bwMode="auto">
          <a:xfrm>
            <a:off x="6719888" y="1966913"/>
            <a:ext cx="942975" cy="1028700"/>
          </a:xfrm>
          <a:custGeom>
            <a:avLst/>
            <a:gdLst>
              <a:gd name="connsiteX0" fmla="*/ 938212 w 938212"/>
              <a:gd name="connsiteY0" fmla="*/ 1038225 h 1038225"/>
              <a:gd name="connsiteX1" fmla="*/ 938212 w 938212"/>
              <a:gd name="connsiteY1" fmla="*/ 661987 h 1038225"/>
              <a:gd name="connsiteX2" fmla="*/ 938212 w 938212"/>
              <a:gd name="connsiteY2" fmla="*/ 0 h 1038225"/>
              <a:gd name="connsiteX3" fmla="*/ 0 w 938212"/>
              <a:gd name="connsiteY3" fmla="*/ 0 h 103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8212" h="1038225">
                <a:moveTo>
                  <a:pt x="938212" y="1038225"/>
                </a:moveTo>
                <a:lnTo>
                  <a:pt x="938212" y="661987"/>
                </a:lnTo>
                <a:lnTo>
                  <a:pt x="938212" y="0"/>
                </a:lnTo>
                <a:lnTo>
                  <a:pt x="0" y="0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61" name="正方形/長方形 260"/>
          <p:cNvSpPr/>
          <p:nvPr/>
        </p:nvSpPr>
        <p:spPr bwMode="auto">
          <a:xfrm>
            <a:off x="5867400" y="1338263"/>
            <a:ext cx="1185863" cy="1509712"/>
          </a:xfrm>
          <a:prstGeom prst="rect">
            <a:avLst/>
          </a:prstGeom>
          <a:noFill/>
          <a:ln w="25400" cmpd="dbl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51" name="フリーフォーム 250"/>
          <p:cNvSpPr/>
          <p:nvPr/>
        </p:nvSpPr>
        <p:spPr bwMode="auto">
          <a:xfrm>
            <a:off x="6400800" y="1257300"/>
            <a:ext cx="1323975" cy="1733550"/>
          </a:xfrm>
          <a:custGeom>
            <a:avLst/>
            <a:gdLst>
              <a:gd name="connsiteX0" fmla="*/ 0 w 1371600"/>
              <a:gd name="connsiteY0" fmla="*/ 0 h 1733550"/>
              <a:gd name="connsiteX1" fmla="*/ 0 w 1371600"/>
              <a:gd name="connsiteY1" fmla="*/ 123825 h 1733550"/>
              <a:gd name="connsiteX2" fmla="*/ 623888 w 1371600"/>
              <a:gd name="connsiteY2" fmla="*/ 123825 h 1733550"/>
              <a:gd name="connsiteX3" fmla="*/ 623888 w 1371600"/>
              <a:gd name="connsiteY3" fmla="*/ 619125 h 1733550"/>
              <a:gd name="connsiteX4" fmla="*/ 1371600 w 1371600"/>
              <a:gd name="connsiteY4" fmla="*/ 619125 h 1733550"/>
              <a:gd name="connsiteX5" fmla="*/ 1371600 w 1371600"/>
              <a:gd name="connsiteY5" fmla="*/ 1733550 h 173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1600" h="1733550">
                <a:moveTo>
                  <a:pt x="0" y="0"/>
                </a:moveTo>
                <a:lnTo>
                  <a:pt x="0" y="123825"/>
                </a:lnTo>
                <a:lnTo>
                  <a:pt x="623888" y="123825"/>
                </a:lnTo>
                <a:lnTo>
                  <a:pt x="623888" y="619125"/>
                </a:lnTo>
                <a:lnTo>
                  <a:pt x="1371600" y="619125"/>
                </a:lnTo>
                <a:lnTo>
                  <a:pt x="1371600" y="1733550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52" name="フリーフォーム 251"/>
          <p:cNvSpPr/>
          <p:nvPr/>
        </p:nvSpPr>
        <p:spPr bwMode="auto">
          <a:xfrm>
            <a:off x="6496050" y="1257300"/>
            <a:ext cx="1304925" cy="1733550"/>
          </a:xfrm>
          <a:custGeom>
            <a:avLst/>
            <a:gdLst>
              <a:gd name="connsiteX0" fmla="*/ 0 w 1328738"/>
              <a:gd name="connsiteY0" fmla="*/ 0 h 1733550"/>
              <a:gd name="connsiteX1" fmla="*/ 0 w 1328738"/>
              <a:gd name="connsiteY1" fmla="*/ 80963 h 1733550"/>
              <a:gd name="connsiteX2" fmla="*/ 561975 w 1328738"/>
              <a:gd name="connsiteY2" fmla="*/ 80963 h 1733550"/>
              <a:gd name="connsiteX3" fmla="*/ 561975 w 1328738"/>
              <a:gd name="connsiteY3" fmla="*/ 533400 h 1733550"/>
              <a:gd name="connsiteX4" fmla="*/ 1328738 w 1328738"/>
              <a:gd name="connsiteY4" fmla="*/ 533400 h 1733550"/>
              <a:gd name="connsiteX5" fmla="*/ 1328738 w 1328738"/>
              <a:gd name="connsiteY5" fmla="*/ 595313 h 1733550"/>
              <a:gd name="connsiteX6" fmla="*/ 1328738 w 1328738"/>
              <a:gd name="connsiteY6" fmla="*/ 1733550 h 173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28738" h="1733550">
                <a:moveTo>
                  <a:pt x="0" y="0"/>
                </a:moveTo>
                <a:lnTo>
                  <a:pt x="0" y="80963"/>
                </a:lnTo>
                <a:lnTo>
                  <a:pt x="561975" y="80963"/>
                </a:lnTo>
                <a:lnTo>
                  <a:pt x="561975" y="533400"/>
                </a:lnTo>
                <a:lnTo>
                  <a:pt x="1328738" y="533400"/>
                </a:lnTo>
                <a:lnTo>
                  <a:pt x="1328738" y="595313"/>
                </a:lnTo>
                <a:lnTo>
                  <a:pt x="1328738" y="1733550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0316" name="Text Box 52"/>
          <p:cNvSpPr txBox="1">
            <a:spLocks noChangeArrowheads="1"/>
          </p:cNvSpPr>
          <p:nvPr/>
        </p:nvSpPr>
        <p:spPr bwMode="auto">
          <a:xfrm>
            <a:off x="5867400" y="2960688"/>
            <a:ext cx="1541463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100" b="1">
                <a:solidFill>
                  <a:srgbClr val="000000"/>
                </a:solidFill>
              </a:rPr>
              <a:t>Distribution box </a:t>
            </a:r>
          </a:p>
        </p:txBody>
      </p:sp>
      <p:sp>
        <p:nvSpPr>
          <p:cNvPr id="297" name="フリーフォーム 296"/>
          <p:cNvSpPr/>
          <p:nvPr/>
        </p:nvSpPr>
        <p:spPr bwMode="auto">
          <a:xfrm>
            <a:off x="6286500" y="1433513"/>
            <a:ext cx="198438" cy="1238250"/>
          </a:xfrm>
          <a:custGeom>
            <a:avLst/>
            <a:gdLst>
              <a:gd name="connsiteX0" fmla="*/ 0 w 276225"/>
              <a:gd name="connsiteY0" fmla="*/ 0 h 1238250"/>
              <a:gd name="connsiteX1" fmla="*/ 276225 w 276225"/>
              <a:gd name="connsiteY1" fmla="*/ 0 h 1238250"/>
              <a:gd name="connsiteX2" fmla="*/ 276225 w 276225"/>
              <a:gd name="connsiteY2" fmla="*/ 1238250 h 123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6225" h="1238250">
                <a:moveTo>
                  <a:pt x="0" y="0"/>
                </a:moveTo>
                <a:lnTo>
                  <a:pt x="276225" y="0"/>
                </a:lnTo>
                <a:lnTo>
                  <a:pt x="276225" y="1238250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16" name="正方形/長方形 315"/>
          <p:cNvSpPr/>
          <p:nvPr/>
        </p:nvSpPr>
        <p:spPr bwMode="auto">
          <a:xfrm flipH="1">
            <a:off x="5229225" y="5526088"/>
            <a:ext cx="771525" cy="679450"/>
          </a:xfrm>
          <a:prstGeom prst="rect">
            <a:avLst/>
          </a:prstGeom>
          <a:solidFill>
            <a:srgbClr val="00B0F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02" name="正方形/長方形 301"/>
          <p:cNvSpPr/>
          <p:nvPr/>
        </p:nvSpPr>
        <p:spPr bwMode="auto">
          <a:xfrm>
            <a:off x="5229225" y="4195763"/>
            <a:ext cx="768350" cy="20193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0320" name="Text Box 52"/>
          <p:cNvSpPr txBox="1">
            <a:spLocks noChangeArrowheads="1"/>
          </p:cNvSpPr>
          <p:nvPr/>
        </p:nvSpPr>
        <p:spPr bwMode="auto">
          <a:xfrm>
            <a:off x="5778500" y="3313113"/>
            <a:ext cx="66675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TRT(5)</a:t>
            </a:r>
          </a:p>
        </p:txBody>
      </p:sp>
      <p:sp>
        <p:nvSpPr>
          <p:cNvPr id="358" name="Line 49"/>
          <p:cNvSpPr>
            <a:spLocks noChangeShapeType="1"/>
          </p:cNvSpPr>
          <p:nvPr/>
        </p:nvSpPr>
        <p:spPr bwMode="auto">
          <a:xfrm flipV="1">
            <a:off x="6496050" y="800100"/>
            <a:ext cx="0" cy="66675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59" name="Line 49"/>
          <p:cNvSpPr>
            <a:spLocks noChangeShapeType="1"/>
          </p:cNvSpPr>
          <p:nvPr/>
        </p:nvSpPr>
        <p:spPr bwMode="auto">
          <a:xfrm>
            <a:off x="6402388" y="998538"/>
            <a:ext cx="0" cy="53975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60" name="Line 49"/>
          <p:cNvSpPr>
            <a:spLocks noChangeShapeType="1"/>
          </p:cNvSpPr>
          <p:nvPr/>
        </p:nvSpPr>
        <p:spPr bwMode="auto">
          <a:xfrm flipV="1">
            <a:off x="6173788" y="1138238"/>
            <a:ext cx="0" cy="66675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61" name="Line 49"/>
          <p:cNvSpPr>
            <a:spLocks noChangeShapeType="1"/>
          </p:cNvSpPr>
          <p:nvPr/>
        </p:nvSpPr>
        <p:spPr bwMode="auto">
          <a:xfrm>
            <a:off x="6286500" y="1138238"/>
            <a:ext cx="4763" cy="66675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62" name="Line 49"/>
          <p:cNvSpPr>
            <a:spLocks noChangeShapeType="1"/>
          </p:cNvSpPr>
          <p:nvPr/>
        </p:nvSpPr>
        <p:spPr bwMode="auto">
          <a:xfrm>
            <a:off x="7224713" y="2058988"/>
            <a:ext cx="85725" cy="0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63" name="Line 49"/>
          <p:cNvSpPr>
            <a:spLocks noChangeShapeType="1"/>
          </p:cNvSpPr>
          <p:nvPr/>
        </p:nvSpPr>
        <p:spPr bwMode="auto">
          <a:xfrm flipH="1" flipV="1">
            <a:off x="6716713" y="1966913"/>
            <a:ext cx="123825" cy="1587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66" name="Line 49"/>
          <p:cNvSpPr>
            <a:spLocks noChangeShapeType="1"/>
          </p:cNvSpPr>
          <p:nvPr/>
        </p:nvSpPr>
        <p:spPr bwMode="auto">
          <a:xfrm flipH="1" flipV="1">
            <a:off x="7383463" y="1785938"/>
            <a:ext cx="123825" cy="1587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67" name="Line 49"/>
          <p:cNvSpPr>
            <a:spLocks noChangeShapeType="1"/>
          </p:cNvSpPr>
          <p:nvPr/>
        </p:nvSpPr>
        <p:spPr bwMode="auto">
          <a:xfrm>
            <a:off x="7315200" y="1873250"/>
            <a:ext cx="85725" cy="0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10329" name="Text Box 52"/>
          <p:cNvSpPr txBox="1">
            <a:spLocks noChangeArrowheads="1"/>
          </p:cNvSpPr>
          <p:nvPr/>
        </p:nvSpPr>
        <p:spPr bwMode="auto">
          <a:xfrm>
            <a:off x="6059488" y="2303463"/>
            <a:ext cx="614362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>
                <a:solidFill>
                  <a:srgbClr val="000000"/>
                </a:solidFill>
              </a:rPr>
              <a:t>LHe 4.5K</a:t>
            </a:r>
          </a:p>
        </p:txBody>
      </p:sp>
      <p:sp>
        <p:nvSpPr>
          <p:cNvPr id="10330" name="AutoShape 74"/>
          <p:cNvSpPr>
            <a:spLocks noChangeArrowheads="1"/>
          </p:cNvSpPr>
          <p:nvPr/>
        </p:nvSpPr>
        <p:spPr bwMode="auto">
          <a:xfrm>
            <a:off x="6432550" y="1484313"/>
            <a:ext cx="119063" cy="160337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4" name="Line 49"/>
          <p:cNvSpPr>
            <a:spLocks noChangeShapeType="1"/>
          </p:cNvSpPr>
          <p:nvPr/>
        </p:nvSpPr>
        <p:spPr bwMode="auto">
          <a:xfrm>
            <a:off x="6481763" y="1881188"/>
            <a:ext cx="3175" cy="125412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387" name="Line 49"/>
          <p:cNvSpPr>
            <a:spLocks noChangeShapeType="1"/>
          </p:cNvSpPr>
          <p:nvPr/>
        </p:nvSpPr>
        <p:spPr bwMode="auto">
          <a:xfrm>
            <a:off x="6286500" y="1928813"/>
            <a:ext cx="0" cy="85725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10333" name="テキスト ボックス 391"/>
          <p:cNvSpPr txBox="1">
            <a:spLocks noChangeArrowheads="1"/>
          </p:cNvSpPr>
          <p:nvPr/>
        </p:nvSpPr>
        <p:spPr bwMode="auto">
          <a:xfrm>
            <a:off x="5884863" y="2781300"/>
            <a:ext cx="7254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800">
                <a:solidFill>
                  <a:prstClr val="black"/>
                </a:solidFill>
              </a:rPr>
              <a:t>70 K shield </a:t>
            </a:r>
            <a:endParaRPr lang="ja-JP" altLang="en-US" sz="800">
              <a:solidFill>
                <a:prstClr val="black"/>
              </a:solidFill>
            </a:endParaRPr>
          </a:p>
        </p:txBody>
      </p:sp>
      <p:sp>
        <p:nvSpPr>
          <p:cNvPr id="341" name="フリーフォーム 340"/>
          <p:cNvSpPr/>
          <p:nvPr/>
        </p:nvSpPr>
        <p:spPr bwMode="auto">
          <a:xfrm>
            <a:off x="5865813" y="1333500"/>
            <a:ext cx="263525" cy="446088"/>
          </a:xfrm>
          <a:custGeom>
            <a:avLst/>
            <a:gdLst>
              <a:gd name="connsiteX0" fmla="*/ 0 w 264319"/>
              <a:gd name="connsiteY0" fmla="*/ 438150 h 438150"/>
              <a:gd name="connsiteX1" fmla="*/ 0 w 264319"/>
              <a:gd name="connsiteY1" fmla="*/ 9525 h 438150"/>
              <a:gd name="connsiteX2" fmla="*/ 264319 w 264319"/>
              <a:gd name="connsiteY2" fmla="*/ 9525 h 438150"/>
              <a:gd name="connsiteX3" fmla="*/ 264319 w 264319"/>
              <a:gd name="connsiteY3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319" h="438150">
                <a:moveTo>
                  <a:pt x="0" y="438150"/>
                </a:moveTo>
                <a:lnTo>
                  <a:pt x="0" y="9525"/>
                </a:lnTo>
                <a:lnTo>
                  <a:pt x="264319" y="9525"/>
                </a:lnTo>
                <a:lnTo>
                  <a:pt x="264319" y="0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94" name="フリーフォーム 393"/>
          <p:cNvSpPr/>
          <p:nvPr/>
        </p:nvSpPr>
        <p:spPr bwMode="auto">
          <a:xfrm>
            <a:off x="5907088" y="1371600"/>
            <a:ext cx="222250" cy="506413"/>
          </a:xfrm>
          <a:custGeom>
            <a:avLst/>
            <a:gdLst>
              <a:gd name="connsiteX0" fmla="*/ 0 w 264319"/>
              <a:gd name="connsiteY0" fmla="*/ 438150 h 438150"/>
              <a:gd name="connsiteX1" fmla="*/ 0 w 264319"/>
              <a:gd name="connsiteY1" fmla="*/ 9525 h 438150"/>
              <a:gd name="connsiteX2" fmla="*/ 264319 w 264319"/>
              <a:gd name="connsiteY2" fmla="*/ 9525 h 438150"/>
              <a:gd name="connsiteX3" fmla="*/ 264319 w 264319"/>
              <a:gd name="connsiteY3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319" h="438150">
                <a:moveTo>
                  <a:pt x="0" y="438150"/>
                </a:moveTo>
                <a:lnTo>
                  <a:pt x="0" y="9525"/>
                </a:lnTo>
                <a:lnTo>
                  <a:pt x="264319" y="9525"/>
                </a:lnTo>
                <a:lnTo>
                  <a:pt x="264319" y="0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0336" name="Text Box 52"/>
          <p:cNvSpPr txBox="1">
            <a:spLocks noChangeArrowheads="1"/>
          </p:cNvSpPr>
          <p:nvPr/>
        </p:nvSpPr>
        <p:spPr bwMode="auto">
          <a:xfrm>
            <a:off x="368300" y="6421438"/>
            <a:ext cx="3165475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Cold box is installed on the utility space </a:t>
            </a:r>
          </a:p>
        </p:txBody>
      </p:sp>
      <p:sp>
        <p:nvSpPr>
          <p:cNvPr id="10337" name="Text Box 52"/>
          <p:cNvSpPr txBox="1">
            <a:spLocks noChangeArrowheads="1"/>
          </p:cNvSpPr>
          <p:nvPr/>
        </p:nvSpPr>
        <p:spPr bwMode="auto">
          <a:xfrm>
            <a:off x="2082800" y="733425"/>
            <a:ext cx="175895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Compressor Cavern</a:t>
            </a:r>
          </a:p>
        </p:txBody>
      </p:sp>
      <p:sp>
        <p:nvSpPr>
          <p:cNvPr id="10338" name="Text Box 52"/>
          <p:cNvSpPr txBox="1">
            <a:spLocks noChangeArrowheads="1"/>
          </p:cNvSpPr>
          <p:nvPr/>
        </p:nvSpPr>
        <p:spPr bwMode="auto">
          <a:xfrm>
            <a:off x="7188200" y="731838"/>
            <a:ext cx="1992313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 b="1">
                <a:solidFill>
                  <a:srgbClr val="FF0000"/>
                </a:solidFill>
              </a:rPr>
              <a:t>Quench Recovery Line (200A)</a:t>
            </a:r>
          </a:p>
        </p:txBody>
      </p:sp>
      <p:sp>
        <p:nvSpPr>
          <p:cNvPr id="10339" name="Text Box 52"/>
          <p:cNvSpPr txBox="1">
            <a:spLocks noChangeArrowheads="1"/>
          </p:cNvSpPr>
          <p:nvPr/>
        </p:nvSpPr>
        <p:spPr bwMode="auto">
          <a:xfrm>
            <a:off x="3976688" y="2657475"/>
            <a:ext cx="66675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TRT(2)</a:t>
            </a:r>
          </a:p>
        </p:txBody>
      </p:sp>
      <p:sp>
        <p:nvSpPr>
          <p:cNvPr id="10340" name="Text Box 52"/>
          <p:cNvSpPr txBox="1">
            <a:spLocks noChangeArrowheads="1"/>
          </p:cNvSpPr>
          <p:nvPr/>
        </p:nvSpPr>
        <p:spPr bwMode="auto">
          <a:xfrm>
            <a:off x="7432675" y="1387475"/>
            <a:ext cx="1485900" cy="24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 b="1">
                <a:solidFill>
                  <a:srgbClr val="000000"/>
                </a:solidFill>
              </a:rPr>
              <a:t>QRV</a:t>
            </a:r>
            <a:r>
              <a:rPr kumimoji="0" lang="en-US" altLang="ja-JP" sz="1000">
                <a:solidFill>
                  <a:srgbClr val="000000"/>
                </a:solidFill>
              </a:rPr>
              <a:t> of distribution box</a:t>
            </a:r>
          </a:p>
        </p:txBody>
      </p:sp>
      <p:sp>
        <p:nvSpPr>
          <p:cNvPr id="3" name="フリーフォーム 2"/>
          <p:cNvSpPr/>
          <p:nvPr/>
        </p:nvSpPr>
        <p:spPr>
          <a:xfrm flipH="1">
            <a:off x="3557588" y="1379538"/>
            <a:ext cx="46037" cy="3592512"/>
          </a:xfrm>
          <a:custGeom>
            <a:avLst/>
            <a:gdLst>
              <a:gd name="connsiteX0" fmla="*/ 0 w 0"/>
              <a:gd name="connsiteY0" fmla="*/ 0 h 3737499"/>
              <a:gd name="connsiteX1" fmla="*/ 0 w 0"/>
              <a:gd name="connsiteY1" fmla="*/ 3737499 h 3737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737499">
                <a:moveTo>
                  <a:pt x="0" y="0"/>
                </a:moveTo>
                <a:lnTo>
                  <a:pt x="0" y="3737499"/>
                </a:lnTo>
              </a:path>
            </a:pathLst>
          </a:cu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4" name="フリーフォーム 3"/>
          <p:cNvSpPr/>
          <p:nvPr/>
        </p:nvSpPr>
        <p:spPr>
          <a:xfrm>
            <a:off x="3044825" y="2459038"/>
            <a:ext cx="550863" cy="177800"/>
          </a:xfrm>
          <a:custGeom>
            <a:avLst/>
            <a:gdLst>
              <a:gd name="connsiteX0" fmla="*/ 550415 w 550415"/>
              <a:gd name="connsiteY0" fmla="*/ 177553 h 177553"/>
              <a:gd name="connsiteX1" fmla="*/ 0 w 550415"/>
              <a:gd name="connsiteY1" fmla="*/ 177553 h 177553"/>
              <a:gd name="connsiteX2" fmla="*/ 0 w 550415"/>
              <a:gd name="connsiteY2" fmla="*/ 0 h 177553"/>
              <a:gd name="connsiteX3" fmla="*/ 292963 w 550415"/>
              <a:gd name="connsiteY3" fmla="*/ 0 h 1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415" h="177553">
                <a:moveTo>
                  <a:pt x="550415" y="177553"/>
                </a:moveTo>
                <a:lnTo>
                  <a:pt x="0" y="177553"/>
                </a:lnTo>
                <a:lnTo>
                  <a:pt x="0" y="0"/>
                </a:lnTo>
                <a:lnTo>
                  <a:pt x="292963" y="0"/>
                </a:lnTo>
              </a:path>
            </a:pathLst>
          </a:cu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90" name="フリーフォーム 189"/>
          <p:cNvSpPr/>
          <p:nvPr/>
        </p:nvSpPr>
        <p:spPr>
          <a:xfrm>
            <a:off x="3055938" y="3206750"/>
            <a:ext cx="550862" cy="177800"/>
          </a:xfrm>
          <a:custGeom>
            <a:avLst/>
            <a:gdLst>
              <a:gd name="connsiteX0" fmla="*/ 550415 w 550415"/>
              <a:gd name="connsiteY0" fmla="*/ 177553 h 177553"/>
              <a:gd name="connsiteX1" fmla="*/ 0 w 550415"/>
              <a:gd name="connsiteY1" fmla="*/ 177553 h 177553"/>
              <a:gd name="connsiteX2" fmla="*/ 0 w 550415"/>
              <a:gd name="connsiteY2" fmla="*/ 0 h 177553"/>
              <a:gd name="connsiteX3" fmla="*/ 292963 w 550415"/>
              <a:gd name="connsiteY3" fmla="*/ 0 h 1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415" h="177553">
                <a:moveTo>
                  <a:pt x="550415" y="177553"/>
                </a:moveTo>
                <a:lnTo>
                  <a:pt x="0" y="177553"/>
                </a:lnTo>
                <a:lnTo>
                  <a:pt x="0" y="0"/>
                </a:lnTo>
                <a:lnTo>
                  <a:pt x="292963" y="0"/>
                </a:lnTo>
              </a:path>
            </a:pathLst>
          </a:cu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0344" name="Text Box 52"/>
          <p:cNvSpPr txBox="1">
            <a:spLocks noChangeArrowheads="1"/>
          </p:cNvSpPr>
          <p:nvPr/>
        </p:nvSpPr>
        <p:spPr bwMode="auto">
          <a:xfrm>
            <a:off x="2016125" y="3852863"/>
            <a:ext cx="360363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T3</a:t>
            </a:r>
          </a:p>
        </p:txBody>
      </p:sp>
      <p:sp>
        <p:nvSpPr>
          <p:cNvPr id="10345" name="Text Box 52"/>
          <p:cNvSpPr txBox="1">
            <a:spLocks noChangeArrowheads="1"/>
          </p:cNvSpPr>
          <p:nvPr/>
        </p:nvSpPr>
        <p:spPr bwMode="auto">
          <a:xfrm>
            <a:off x="2070100" y="4724400"/>
            <a:ext cx="360363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T4</a:t>
            </a:r>
          </a:p>
        </p:txBody>
      </p:sp>
      <p:sp>
        <p:nvSpPr>
          <p:cNvPr id="470" name="フリーフォーム 469"/>
          <p:cNvSpPr/>
          <p:nvPr/>
        </p:nvSpPr>
        <p:spPr>
          <a:xfrm>
            <a:off x="3049588" y="3897313"/>
            <a:ext cx="550862" cy="177800"/>
          </a:xfrm>
          <a:custGeom>
            <a:avLst/>
            <a:gdLst>
              <a:gd name="connsiteX0" fmla="*/ 550415 w 550415"/>
              <a:gd name="connsiteY0" fmla="*/ 177553 h 177553"/>
              <a:gd name="connsiteX1" fmla="*/ 0 w 550415"/>
              <a:gd name="connsiteY1" fmla="*/ 177553 h 177553"/>
              <a:gd name="connsiteX2" fmla="*/ 0 w 550415"/>
              <a:gd name="connsiteY2" fmla="*/ 0 h 177553"/>
              <a:gd name="connsiteX3" fmla="*/ 292963 w 550415"/>
              <a:gd name="connsiteY3" fmla="*/ 0 h 1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415" h="177553">
                <a:moveTo>
                  <a:pt x="550415" y="177553"/>
                </a:moveTo>
                <a:lnTo>
                  <a:pt x="0" y="177553"/>
                </a:lnTo>
                <a:lnTo>
                  <a:pt x="0" y="0"/>
                </a:lnTo>
                <a:lnTo>
                  <a:pt x="292963" y="0"/>
                </a:lnTo>
              </a:path>
            </a:pathLst>
          </a:cu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471" name="フリーフォーム 470"/>
          <p:cNvSpPr/>
          <p:nvPr/>
        </p:nvSpPr>
        <p:spPr>
          <a:xfrm>
            <a:off x="3049588" y="4799013"/>
            <a:ext cx="550862" cy="177800"/>
          </a:xfrm>
          <a:custGeom>
            <a:avLst/>
            <a:gdLst>
              <a:gd name="connsiteX0" fmla="*/ 550415 w 550415"/>
              <a:gd name="connsiteY0" fmla="*/ 177553 h 177553"/>
              <a:gd name="connsiteX1" fmla="*/ 0 w 550415"/>
              <a:gd name="connsiteY1" fmla="*/ 177553 h 177553"/>
              <a:gd name="connsiteX2" fmla="*/ 0 w 550415"/>
              <a:gd name="connsiteY2" fmla="*/ 0 h 177553"/>
              <a:gd name="connsiteX3" fmla="*/ 292963 w 550415"/>
              <a:gd name="connsiteY3" fmla="*/ 0 h 1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415" h="177553">
                <a:moveTo>
                  <a:pt x="550415" y="177553"/>
                </a:moveTo>
                <a:lnTo>
                  <a:pt x="0" y="177553"/>
                </a:lnTo>
                <a:lnTo>
                  <a:pt x="0" y="0"/>
                </a:lnTo>
                <a:lnTo>
                  <a:pt x="292963" y="0"/>
                </a:lnTo>
              </a:path>
            </a:pathLst>
          </a:cu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314325" y="1123950"/>
            <a:ext cx="5695950" cy="5286375"/>
          </a:xfrm>
          <a:custGeom>
            <a:avLst/>
            <a:gdLst>
              <a:gd name="connsiteX0" fmla="*/ 5695950 w 5695950"/>
              <a:gd name="connsiteY0" fmla="*/ 161925 h 5286375"/>
              <a:gd name="connsiteX1" fmla="*/ 5695950 w 5695950"/>
              <a:gd name="connsiteY1" fmla="*/ 0 h 5286375"/>
              <a:gd name="connsiteX2" fmla="*/ 4791075 w 5695950"/>
              <a:gd name="connsiteY2" fmla="*/ 0 h 5286375"/>
              <a:gd name="connsiteX3" fmla="*/ 4791075 w 5695950"/>
              <a:gd name="connsiteY3" fmla="*/ 5286375 h 5286375"/>
              <a:gd name="connsiteX4" fmla="*/ 0 w 5695950"/>
              <a:gd name="connsiteY4" fmla="*/ 5286375 h 5286375"/>
              <a:gd name="connsiteX5" fmla="*/ 0 w 5695950"/>
              <a:gd name="connsiteY5" fmla="*/ 276225 h 528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5950" h="5286375">
                <a:moveTo>
                  <a:pt x="5695950" y="161925"/>
                </a:moveTo>
                <a:lnTo>
                  <a:pt x="5695950" y="0"/>
                </a:lnTo>
                <a:lnTo>
                  <a:pt x="4791075" y="0"/>
                </a:lnTo>
                <a:lnTo>
                  <a:pt x="4791075" y="5286375"/>
                </a:lnTo>
                <a:lnTo>
                  <a:pt x="0" y="5286375"/>
                </a:lnTo>
                <a:lnTo>
                  <a:pt x="0" y="276225"/>
                </a:lnTo>
              </a:path>
            </a:pathLst>
          </a:cu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4" name="台形 13"/>
          <p:cNvSpPr/>
          <p:nvPr/>
        </p:nvSpPr>
        <p:spPr>
          <a:xfrm>
            <a:off x="209550" y="1235075"/>
            <a:ext cx="222250" cy="161925"/>
          </a:xfrm>
          <a:prstGeom prst="trapezoid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5" name="フリーフォーム 14"/>
          <p:cNvSpPr/>
          <p:nvPr/>
        </p:nvSpPr>
        <p:spPr>
          <a:xfrm>
            <a:off x="314325" y="1066800"/>
            <a:ext cx="152400" cy="161925"/>
          </a:xfrm>
          <a:custGeom>
            <a:avLst/>
            <a:gdLst>
              <a:gd name="connsiteX0" fmla="*/ 0 w 152400"/>
              <a:gd name="connsiteY0" fmla="*/ 161925 h 161925"/>
              <a:gd name="connsiteX1" fmla="*/ 0 w 152400"/>
              <a:gd name="connsiteY1" fmla="*/ 0 h 161925"/>
              <a:gd name="connsiteX2" fmla="*/ 152400 w 152400"/>
              <a:gd name="connsiteY2" fmla="*/ 0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400" h="161925">
                <a:moveTo>
                  <a:pt x="0" y="161925"/>
                </a:moveTo>
                <a:lnTo>
                  <a:pt x="0" y="0"/>
                </a:lnTo>
                <a:lnTo>
                  <a:pt x="152400" y="0"/>
                </a:lnTo>
              </a:path>
            </a:pathLst>
          </a:cu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0351" name="Text Box 51"/>
          <p:cNvSpPr txBox="1">
            <a:spLocks noChangeArrowheads="1"/>
          </p:cNvSpPr>
          <p:nvPr/>
        </p:nvSpPr>
        <p:spPr bwMode="auto">
          <a:xfrm>
            <a:off x="1692275" y="6256338"/>
            <a:ext cx="1697038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 b="1">
                <a:solidFill>
                  <a:srgbClr val="000000"/>
                </a:solidFill>
              </a:rPr>
              <a:t>Vacuum line for 2K refrigerator</a:t>
            </a:r>
          </a:p>
        </p:txBody>
      </p:sp>
      <p:cxnSp>
        <p:nvCxnSpPr>
          <p:cNvPr id="5" name="直線コネクタ 4"/>
          <p:cNvCxnSpPr/>
          <p:nvPr/>
        </p:nvCxnSpPr>
        <p:spPr>
          <a:xfrm>
            <a:off x="3332163" y="1371600"/>
            <a:ext cx="0" cy="1223963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直線コネクタ 191"/>
          <p:cNvCxnSpPr/>
          <p:nvPr/>
        </p:nvCxnSpPr>
        <p:spPr>
          <a:xfrm>
            <a:off x="3333750" y="2681288"/>
            <a:ext cx="0" cy="671512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コネクタ 193"/>
          <p:cNvCxnSpPr/>
          <p:nvPr/>
        </p:nvCxnSpPr>
        <p:spPr>
          <a:xfrm>
            <a:off x="3333750" y="3424238"/>
            <a:ext cx="0" cy="614362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コネクタ 196"/>
          <p:cNvCxnSpPr/>
          <p:nvPr/>
        </p:nvCxnSpPr>
        <p:spPr>
          <a:xfrm>
            <a:off x="3333750" y="4119563"/>
            <a:ext cx="0" cy="681037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円/楕円 9"/>
          <p:cNvSpPr/>
          <p:nvPr/>
        </p:nvSpPr>
        <p:spPr>
          <a:xfrm>
            <a:off x="3284538" y="2411413"/>
            <a:ext cx="87312" cy="84137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00" name="円/楕円 199"/>
          <p:cNvSpPr/>
          <p:nvPr/>
        </p:nvSpPr>
        <p:spPr>
          <a:xfrm>
            <a:off x="3567113" y="2592388"/>
            <a:ext cx="85725" cy="84137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01" name="円/楕円 200"/>
          <p:cNvSpPr/>
          <p:nvPr/>
        </p:nvSpPr>
        <p:spPr>
          <a:xfrm>
            <a:off x="3290888" y="3163888"/>
            <a:ext cx="85725" cy="84137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02" name="円/楕円 201"/>
          <p:cNvSpPr/>
          <p:nvPr/>
        </p:nvSpPr>
        <p:spPr>
          <a:xfrm>
            <a:off x="3562350" y="3344863"/>
            <a:ext cx="85725" cy="84137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03" name="円/楕円 202"/>
          <p:cNvSpPr/>
          <p:nvPr/>
        </p:nvSpPr>
        <p:spPr>
          <a:xfrm>
            <a:off x="3290888" y="3849688"/>
            <a:ext cx="85725" cy="84137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04" name="円/楕円 203"/>
          <p:cNvSpPr/>
          <p:nvPr/>
        </p:nvSpPr>
        <p:spPr>
          <a:xfrm>
            <a:off x="3562350" y="4030663"/>
            <a:ext cx="85725" cy="84137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05" name="円/楕円 204"/>
          <p:cNvSpPr/>
          <p:nvPr/>
        </p:nvSpPr>
        <p:spPr>
          <a:xfrm>
            <a:off x="3562350" y="4935538"/>
            <a:ext cx="85725" cy="84137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3606800" y="2154238"/>
            <a:ext cx="0" cy="188912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3602038" y="2906713"/>
            <a:ext cx="0" cy="188912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3606800" y="3643313"/>
            <a:ext cx="0" cy="190500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3602038" y="4448175"/>
            <a:ext cx="0" cy="190500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 flipV="1">
            <a:off x="3335338" y="4402138"/>
            <a:ext cx="0" cy="141287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 flipV="1">
            <a:off x="3340100" y="3544888"/>
            <a:ext cx="0" cy="141287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 flipV="1">
            <a:off x="3340100" y="2801938"/>
            <a:ext cx="0" cy="141287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 flipV="1">
            <a:off x="3335338" y="2025650"/>
            <a:ext cx="0" cy="141288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71" name="Text Box 51"/>
          <p:cNvSpPr txBox="1">
            <a:spLocks noChangeArrowheads="1"/>
          </p:cNvSpPr>
          <p:nvPr/>
        </p:nvSpPr>
        <p:spPr bwMode="auto">
          <a:xfrm rot="-5400000">
            <a:off x="2929732" y="3366294"/>
            <a:ext cx="1657350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 b="1">
                <a:solidFill>
                  <a:srgbClr val="000000"/>
                </a:solidFill>
              </a:rPr>
              <a:t>Turbine cooler (cooling water)</a:t>
            </a:r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5111750" y="4197350"/>
            <a:ext cx="0" cy="285750"/>
          </a:xfrm>
          <a:prstGeom prst="straightConnector1">
            <a:avLst/>
          </a:prstGeom>
          <a:ln w="1905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73" name="Text Box 51"/>
          <p:cNvSpPr txBox="1">
            <a:spLocks noChangeArrowheads="1"/>
          </p:cNvSpPr>
          <p:nvPr/>
        </p:nvSpPr>
        <p:spPr bwMode="auto">
          <a:xfrm>
            <a:off x="4649788" y="533400"/>
            <a:ext cx="850900" cy="21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 b="1">
                <a:solidFill>
                  <a:srgbClr val="000000"/>
                </a:solidFill>
              </a:rPr>
              <a:t>Shield Return</a:t>
            </a:r>
          </a:p>
        </p:txBody>
      </p:sp>
      <p:sp>
        <p:nvSpPr>
          <p:cNvPr id="10374" name="Text Box 51"/>
          <p:cNvSpPr txBox="1">
            <a:spLocks noChangeArrowheads="1"/>
          </p:cNvSpPr>
          <p:nvPr/>
        </p:nvSpPr>
        <p:spPr bwMode="auto">
          <a:xfrm>
            <a:off x="5021263" y="630238"/>
            <a:ext cx="863600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 b="1">
                <a:solidFill>
                  <a:srgbClr val="000000"/>
                </a:solidFill>
              </a:rPr>
              <a:t>Shield Supply</a:t>
            </a:r>
          </a:p>
        </p:txBody>
      </p:sp>
      <p:sp>
        <p:nvSpPr>
          <p:cNvPr id="10375" name="Text Box 51"/>
          <p:cNvSpPr txBox="1">
            <a:spLocks noChangeArrowheads="1"/>
          </p:cNvSpPr>
          <p:nvPr/>
        </p:nvSpPr>
        <p:spPr bwMode="auto">
          <a:xfrm rot="-5400000">
            <a:off x="3875882" y="3782219"/>
            <a:ext cx="850900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 b="1">
                <a:solidFill>
                  <a:srgbClr val="000000"/>
                </a:solidFill>
              </a:rPr>
              <a:t>Shield Return</a:t>
            </a:r>
          </a:p>
        </p:txBody>
      </p:sp>
      <p:sp>
        <p:nvSpPr>
          <p:cNvPr id="10376" name="Text Box 51"/>
          <p:cNvSpPr txBox="1">
            <a:spLocks noChangeArrowheads="1"/>
          </p:cNvSpPr>
          <p:nvPr/>
        </p:nvSpPr>
        <p:spPr bwMode="auto">
          <a:xfrm rot="-5400000">
            <a:off x="4058444" y="3752056"/>
            <a:ext cx="863600" cy="21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800" b="1">
                <a:solidFill>
                  <a:srgbClr val="000000"/>
                </a:solidFill>
              </a:rPr>
              <a:t>Shield Supply</a:t>
            </a:r>
          </a:p>
        </p:txBody>
      </p:sp>
      <p:cxnSp>
        <p:nvCxnSpPr>
          <p:cNvPr id="64" name="直線矢印コネクタ 63"/>
          <p:cNvCxnSpPr/>
          <p:nvPr/>
        </p:nvCxnSpPr>
        <p:spPr>
          <a:xfrm>
            <a:off x="7237413" y="1012825"/>
            <a:ext cx="172085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矢印コネクタ 66"/>
          <p:cNvCxnSpPr/>
          <p:nvPr/>
        </p:nvCxnSpPr>
        <p:spPr>
          <a:xfrm flipV="1">
            <a:off x="7662863" y="1025525"/>
            <a:ext cx="0" cy="265113"/>
          </a:xfrm>
          <a:prstGeom prst="straightConnector1">
            <a:avLst/>
          </a:prstGeom>
          <a:ln w="22225">
            <a:solidFill>
              <a:srgbClr val="FF0000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直線矢印コネクタ 253"/>
          <p:cNvCxnSpPr/>
          <p:nvPr/>
        </p:nvCxnSpPr>
        <p:spPr>
          <a:xfrm flipV="1">
            <a:off x="7837488" y="1025525"/>
            <a:ext cx="0" cy="265113"/>
          </a:xfrm>
          <a:prstGeom prst="straightConnector1">
            <a:avLst/>
          </a:prstGeom>
          <a:ln w="22225">
            <a:solidFill>
              <a:srgbClr val="FF0000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直線矢印コネクタ 254"/>
          <p:cNvCxnSpPr/>
          <p:nvPr/>
        </p:nvCxnSpPr>
        <p:spPr>
          <a:xfrm flipV="1">
            <a:off x="8027988" y="1020763"/>
            <a:ext cx="0" cy="263525"/>
          </a:xfrm>
          <a:prstGeom prst="straightConnector1">
            <a:avLst/>
          </a:prstGeom>
          <a:ln w="22225">
            <a:solidFill>
              <a:srgbClr val="FF0000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81" name="Text Box 52"/>
          <p:cNvSpPr txBox="1">
            <a:spLocks noChangeArrowheads="1"/>
          </p:cNvSpPr>
          <p:nvPr/>
        </p:nvSpPr>
        <p:spPr bwMode="auto">
          <a:xfrm>
            <a:off x="8229600" y="1065213"/>
            <a:ext cx="6223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Flexible</a:t>
            </a:r>
          </a:p>
        </p:txBody>
      </p:sp>
      <p:sp>
        <p:nvSpPr>
          <p:cNvPr id="10382" name="AutoShape 74"/>
          <p:cNvSpPr>
            <a:spLocks noChangeArrowheads="1"/>
          </p:cNvSpPr>
          <p:nvPr/>
        </p:nvSpPr>
        <p:spPr bwMode="auto">
          <a:xfrm>
            <a:off x="7632700" y="1266825"/>
            <a:ext cx="60325" cy="115888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83" name="AutoShape 74"/>
          <p:cNvSpPr>
            <a:spLocks noChangeArrowheads="1"/>
          </p:cNvSpPr>
          <p:nvPr/>
        </p:nvSpPr>
        <p:spPr bwMode="auto">
          <a:xfrm>
            <a:off x="7808913" y="1266825"/>
            <a:ext cx="60325" cy="115888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84" name="AutoShape 74"/>
          <p:cNvSpPr>
            <a:spLocks noChangeArrowheads="1"/>
          </p:cNvSpPr>
          <p:nvPr/>
        </p:nvSpPr>
        <p:spPr bwMode="auto">
          <a:xfrm>
            <a:off x="8007350" y="1268413"/>
            <a:ext cx="60325" cy="115887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0" name="フリーフォーム 69"/>
          <p:cNvSpPr/>
          <p:nvPr/>
        </p:nvSpPr>
        <p:spPr>
          <a:xfrm>
            <a:off x="95250" y="944563"/>
            <a:ext cx="376238" cy="646112"/>
          </a:xfrm>
          <a:custGeom>
            <a:avLst/>
            <a:gdLst>
              <a:gd name="connsiteX0" fmla="*/ 0 w 376015"/>
              <a:gd name="connsiteY0" fmla="*/ 863126 h 863126"/>
              <a:gd name="connsiteX1" fmla="*/ 8546 w 376015"/>
              <a:gd name="connsiteY1" fmla="*/ 0 h 863126"/>
              <a:gd name="connsiteX2" fmla="*/ 376015 w 376015"/>
              <a:gd name="connsiteY2" fmla="*/ 0 h 863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6015" h="863126">
                <a:moveTo>
                  <a:pt x="0" y="863126"/>
                </a:moveTo>
                <a:cubicBezTo>
                  <a:pt x="2849" y="575417"/>
                  <a:pt x="5697" y="287709"/>
                  <a:pt x="8546" y="0"/>
                </a:cubicBezTo>
                <a:lnTo>
                  <a:pt x="376015" y="0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0386" name="Text Box 52"/>
          <p:cNvSpPr txBox="1">
            <a:spLocks noChangeArrowheads="1"/>
          </p:cNvSpPr>
          <p:nvPr/>
        </p:nvSpPr>
        <p:spPr bwMode="auto">
          <a:xfrm>
            <a:off x="-36513" y="1628775"/>
            <a:ext cx="344488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>
                <a:solidFill>
                  <a:srgbClr val="000000"/>
                </a:solidFill>
              </a:rPr>
              <a:t>CL</a:t>
            </a:r>
          </a:p>
        </p:txBody>
      </p:sp>
      <p:sp>
        <p:nvSpPr>
          <p:cNvPr id="10387" name="テキスト ボックス 71"/>
          <p:cNvSpPr txBox="1">
            <a:spLocks noChangeArrowheads="1"/>
          </p:cNvSpPr>
          <p:nvPr/>
        </p:nvSpPr>
        <p:spPr bwMode="auto">
          <a:xfrm>
            <a:off x="8172450" y="1203325"/>
            <a:ext cx="10382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000" b="1">
                <a:solidFill>
                  <a:prstClr val="black"/>
                </a:solidFill>
              </a:rPr>
              <a:t>to buffer tank</a:t>
            </a:r>
            <a:endParaRPr lang="ja-JP" altLang="en-US" sz="1000" b="1">
              <a:solidFill>
                <a:prstClr val="black"/>
              </a:solidFill>
            </a:endParaRPr>
          </a:p>
        </p:txBody>
      </p:sp>
      <p:sp>
        <p:nvSpPr>
          <p:cNvPr id="2" name="フリーフォーム 1"/>
          <p:cNvSpPr/>
          <p:nvPr/>
        </p:nvSpPr>
        <p:spPr>
          <a:xfrm>
            <a:off x="5314950" y="1438275"/>
            <a:ext cx="685800" cy="2524125"/>
          </a:xfrm>
          <a:custGeom>
            <a:avLst/>
            <a:gdLst>
              <a:gd name="connsiteX0" fmla="*/ 704850 w 704850"/>
              <a:gd name="connsiteY0" fmla="*/ 0 h 2524125"/>
              <a:gd name="connsiteX1" fmla="*/ 704850 w 704850"/>
              <a:gd name="connsiteY1" fmla="*/ 161925 h 2524125"/>
              <a:gd name="connsiteX2" fmla="*/ 0 w 704850"/>
              <a:gd name="connsiteY2" fmla="*/ 161925 h 2524125"/>
              <a:gd name="connsiteX3" fmla="*/ 0 w 704850"/>
              <a:gd name="connsiteY3" fmla="*/ 2524125 h 25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4850" h="2524125">
                <a:moveTo>
                  <a:pt x="704850" y="0"/>
                </a:moveTo>
                <a:lnTo>
                  <a:pt x="704850" y="161925"/>
                </a:lnTo>
                <a:lnTo>
                  <a:pt x="0" y="161925"/>
                </a:lnTo>
                <a:lnTo>
                  <a:pt x="0" y="2524125"/>
                </a:lnTo>
              </a:path>
            </a:pathLst>
          </a:cu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6" name="フリーフォーム 5"/>
          <p:cNvSpPr/>
          <p:nvPr/>
        </p:nvSpPr>
        <p:spPr>
          <a:xfrm>
            <a:off x="5429250" y="1762125"/>
            <a:ext cx="428625" cy="2181225"/>
          </a:xfrm>
          <a:custGeom>
            <a:avLst/>
            <a:gdLst>
              <a:gd name="connsiteX0" fmla="*/ 428625 w 428625"/>
              <a:gd name="connsiteY0" fmla="*/ 0 h 2181225"/>
              <a:gd name="connsiteX1" fmla="*/ 0 w 428625"/>
              <a:gd name="connsiteY1" fmla="*/ 0 h 2181225"/>
              <a:gd name="connsiteX2" fmla="*/ 0 w 428625"/>
              <a:gd name="connsiteY2" fmla="*/ 2181225 h 218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8625" h="2181225">
                <a:moveTo>
                  <a:pt x="428625" y="0"/>
                </a:moveTo>
                <a:lnTo>
                  <a:pt x="0" y="0"/>
                </a:lnTo>
                <a:lnTo>
                  <a:pt x="0" y="2181225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8" name="フリーフォーム 7"/>
          <p:cNvSpPr/>
          <p:nvPr/>
        </p:nvSpPr>
        <p:spPr>
          <a:xfrm>
            <a:off x="5534025" y="1857375"/>
            <a:ext cx="371475" cy="2076450"/>
          </a:xfrm>
          <a:custGeom>
            <a:avLst/>
            <a:gdLst>
              <a:gd name="connsiteX0" fmla="*/ 371475 w 371475"/>
              <a:gd name="connsiteY0" fmla="*/ 0 h 2076450"/>
              <a:gd name="connsiteX1" fmla="*/ 0 w 371475"/>
              <a:gd name="connsiteY1" fmla="*/ 0 h 2076450"/>
              <a:gd name="connsiteX2" fmla="*/ 0 w 371475"/>
              <a:gd name="connsiteY2" fmla="*/ 2076450 h 2076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1475" h="2076450">
                <a:moveTo>
                  <a:pt x="371475" y="0"/>
                </a:moveTo>
                <a:lnTo>
                  <a:pt x="0" y="0"/>
                </a:lnTo>
                <a:lnTo>
                  <a:pt x="0" y="2076450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9" name="フリーフォーム 8"/>
          <p:cNvSpPr/>
          <p:nvPr/>
        </p:nvSpPr>
        <p:spPr>
          <a:xfrm>
            <a:off x="5705475" y="2047875"/>
            <a:ext cx="1895475" cy="1885950"/>
          </a:xfrm>
          <a:custGeom>
            <a:avLst/>
            <a:gdLst>
              <a:gd name="connsiteX0" fmla="*/ 1895475 w 1895475"/>
              <a:gd name="connsiteY0" fmla="*/ 942975 h 1885950"/>
              <a:gd name="connsiteX1" fmla="*/ 1895475 w 1895475"/>
              <a:gd name="connsiteY1" fmla="*/ 0 h 1885950"/>
              <a:gd name="connsiteX2" fmla="*/ 1114425 w 1895475"/>
              <a:gd name="connsiteY2" fmla="*/ 0 h 1885950"/>
              <a:gd name="connsiteX3" fmla="*/ 1114425 w 1895475"/>
              <a:gd name="connsiteY3" fmla="*/ 619125 h 1885950"/>
              <a:gd name="connsiteX4" fmla="*/ 419100 w 1895475"/>
              <a:gd name="connsiteY4" fmla="*/ 619125 h 1885950"/>
              <a:gd name="connsiteX5" fmla="*/ 419100 w 1895475"/>
              <a:gd name="connsiteY5" fmla="*/ 38100 h 1885950"/>
              <a:gd name="connsiteX6" fmla="*/ 0 w 1895475"/>
              <a:gd name="connsiteY6" fmla="*/ 38100 h 1885950"/>
              <a:gd name="connsiteX7" fmla="*/ 0 w 1895475"/>
              <a:gd name="connsiteY7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95475" h="1885950">
                <a:moveTo>
                  <a:pt x="1895475" y="942975"/>
                </a:moveTo>
                <a:lnTo>
                  <a:pt x="1895475" y="0"/>
                </a:lnTo>
                <a:lnTo>
                  <a:pt x="1114425" y="0"/>
                </a:lnTo>
                <a:lnTo>
                  <a:pt x="1114425" y="619125"/>
                </a:lnTo>
                <a:lnTo>
                  <a:pt x="419100" y="619125"/>
                </a:lnTo>
                <a:lnTo>
                  <a:pt x="419100" y="38100"/>
                </a:lnTo>
                <a:lnTo>
                  <a:pt x="0" y="38100"/>
                </a:lnTo>
                <a:lnTo>
                  <a:pt x="0" y="1885950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1" name="フリーフォーム 10"/>
          <p:cNvSpPr/>
          <p:nvPr/>
        </p:nvSpPr>
        <p:spPr>
          <a:xfrm>
            <a:off x="5610225" y="1971675"/>
            <a:ext cx="504825" cy="1962150"/>
          </a:xfrm>
          <a:custGeom>
            <a:avLst/>
            <a:gdLst>
              <a:gd name="connsiteX0" fmla="*/ 476250 w 476250"/>
              <a:gd name="connsiteY0" fmla="*/ 0 h 1990725"/>
              <a:gd name="connsiteX1" fmla="*/ 0 w 476250"/>
              <a:gd name="connsiteY1" fmla="*/ 0 h 1990725"/>
              <a:gd name="connsiteX2" fmla="*/ 0 w 476250"/>
              <a:gd name="connsiteY2" fmla="*/ 1990725 h 1990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6250" h="1990725">
                <a:moveTo>
                  <a:pt x="476250" y="0"/>
                </a:moveTo>
                <a:lnTo>
                  <a:pt x="0" y="0"/>
                </a:lnTo>
                <a:lnTo>
                  <a:pt x="0" y="1990725"/>
                </a:lnTo>
              </a:path>
            </a:pathLst>
          </a:custGeom>
          <a:noFill/>
          <a:ln w="15875">
            <a:headEnd type="triangle" w="sm" len="sm"/>
            <a:tailEnd type="non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9" name="フリーフォーム 18"/>
          <p:cNvSpPr/>
          <p:nvPr/>
        </p:nvSpPr>
        <p:spPr>
          <a:xfrm>
            <a:off x="7524750" y="1685925"/>
            <a:ext cx="342900" cy="1276350"/>
          </a:xfrm>
          <a:custGeom>
            <a:avLst/>
            <a:gdLst>
              <a:gd name="connsiteX0" fmla="*/ 342900 w 342900"/>
              <a:gd name="connsiteY0" fmla="*/ 1276350 h 1276350"/>
              <a:gd name="connsiteX1" fmla="*/ 342900 w 342900"/>
              <a:gd name="connsiteY1" fmla="*/ 0 h 1276350"/>
              <a:gd name="connsiteX2" fmla="*/ 0 w 342900"/>
              <a:gd name="connsiteY2" fmla="*/ 0 h 127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900" h="1276350">
                <a:moveTo>
                  <a:pt x="342900" y="1276350"/>
                </a:moveTo>
                <a:lnTo>
                  <a:pt x="342900" y="0"/>
                </a:lnTo>
                <a:lnTo>
                  <a:pt x="0" y="0"/>
                </a:lnTo>
              </a:path>
            </a:pathLst>
          </a:cu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0" name="フリーフォーム 19"/>
          <p:cNvSpPr/>
          <p:nvPr/>
        </p:nvSpPr>
        <p:spPr>
          <a:xfrm>
            <a:off x="6638925" y="1524000"/>
            <a:ext cx="628650" cy="114300"/>
          </a:xfrm>
          <a:custGeom>
            <a:avLst/>
            <a:gdLst>
              <a:gd name="connsiteX0" fmla="*/ 0 w 628650"/>
              <a:gd name="connsiteY0" fmla="*/ 0 h 114300"/>
              <a:gd name="connsiteX1" fmla="*/ 628650 w 628650"/>
              <a:gd name="connsiteY1" fmla="*/ 0 h 114300"/>
              <a:gd name="connsiteX2" fmla="*/ 628650 w 628650"/>
              <a:gd name="connsiteY2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8650" h="114300">
                <a:moveTo>
                  <a:pt x="0" y="0"/>
                </a:moveTo>
                <a:lnTo>
                  <a:pt x="628650" y="0"/>
                </a:lnTo>
                <a:lnTo>
                  <a:pt x="628650" y="114300"/>
                </a:lnTo>
              </a:path>
            </a:pathLst>
          </a:cu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1" name="フリーフォーム 20"/>
          <p:cNvSpPr/>
          <p:nvPr/>
        </p:nvSpPr>
        <p:spPr>
          <a:xfrm>
            <a:off x="6000750" y="1514475"/>
            <a:ext cx="133350" cy="0"/>
          </a:xfrm>
          <a:custGeom>
            <a:avLst/>
            <a:gdLst>
              <a:gd name="connsiteX0" fmla="*/ 0 w 133350"/>
              <a:gd name="connsiteY0" fmla="*/ 0 h 0"/>
              <a:gd name="connsiteX1" fmla="*/ 133350 w 13335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350">
                <a:moveTo>
                  <a:pt x="0" y="0"/>
                </a:moveTo>
                <a:lnTo>
                  <a:pt x="133350" y="0"/>
                </a:lnTo>
              </a:path>
            </a:pathLst>
          </a:cu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2" name="フリーフォーム 21"/>
          <p:cNvSpPr/>
          <p:nvPr/>
        </p:nvSpPr>
        <p:spPr>
          <a:xfrm flipH="1">
            <a:off x="5659438" y="3924300"/>
            <a:ext cx="46037" cy="1057275"/>
          </a:xfrm>
          <a:custGeom>
            <a:avLst/>
            <a:gdLst>
              <a:gd name="connsiteX0" fmla="*/ 0 w 0"/>
              <a:gd name="connsiteY0" fmla="*/ 0 h 1609725"/>
              <a:gd name="connsiteX1" fmla="*/ 0 w 0"/>
              <a:gd name="connsiteY1" fmla="*/ 1609725 h 160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09725">
                <a:moveTo>
                  <a:pt x="0" y="0"/>
                </a:moveTo>
                <a:lnTo>
                  <a:pt x="0" y="1609725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65" name="正方形/長方形 264"/>
          <p:cNvSpPr/>
          <p:nvPr/>
        </p:nvSpPr>
        <p:spPr bwMode="auto">
          <a:xfrm>
            <a:off x="6248400" y="5718175"/>
            <a:ext cx="1152525" cy="496888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73" name="正方形/長方形 272"/>
          <p:cNvSpPr/>
          <p:nvPr/>
        </p:nvSpPr>
        <p:spPr bwMode="auto">
          <a:xfrm>
            <a:off x="7459663" y="5718175"/>
            <a:ext cx="1066800" cy="496888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75" name="正方形/長方形 274"/>
          <p:cNvSpPr/>
          <p:nvPr/>
        </p:nvSpPr>
        <p:spPr bwMode="auto">
          <a:xfrm flipH="1">
            <a:off x="7453313" y="5711825"/>
            <a:ext cx="1073150" cy="503238"/>
          </a:xfrm>
          <a:prstGeom prst="rect">
            <a:avLst/>
          </a:prstGeom>
          <a:solidFill>
            <a:srgbClr val="00B0F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8" name="フリーフォーム 27"/>
          <p:cNvSpPr/>
          <p:nvPr/>
        </p:nvSpPr>
        <p:spPr>
          <a:xfrm>
            <a:off x="5314950" y="3938588"/>
            <a:ext cx="46038" cy="442912"/>
          </a:xfrm>
          <a:custGeom>
            <a:avLst/>
            <a:gdLst>
              <a:gd name="connsiteX0" fmla="*/ 0 w 38100"/>
              <a:gd name="connsiteY0" fmla="*/ 0 h 442913"/>
              <a:gd name="connsiteX1" fmla="*/ 0 w 38100"/>
              <a:gd name="connsiteY1" fmla="*/ 442913 h 442913"/>
              <a:gd name="connsiteX2" fmla="*/ 38100 w 38100"/>
              <a:gd name="connsiteY2" fmla="*/ 442913 h 442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" h="442913">
                <a:moveTo>
                  <a:pt x="0" y="0"/>
                </a:moveTo>
                <a:lnTo>
                  <a:pt x="0" y="442913"/>
                </a:lnTo>
                <a:lnTo>
                  <a:pt x="38100" y="442913"/>
                </a:lnTo>
              </a:path>
            </a:pathLst>
          </a:cu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31" name="フリーフォーム 30"/>
          <p:cNvSpPr/>
          <p:nvPr/>
        </p:nvSpPr>
        <p:spPr>
          <a:xfrm>
            <a:off x="5429250" y="3919538"/>
            <a:ext cx="138113" cy="157162"/>
          </a:xfrm>
          <a:custGeom>
            <a:avLst/>
            <a:gdLst>
              <a:gd name="connsiteX0" fmla="*/ 0 w 138112"/>
              <a:gd name="connsiteY0" fmla="*/ 0 h 157162"/>
              <a:gd name="connsiteX1" fmla="*/ 0 w 138112"/>
              <a:gd name="connsiteY1" fmla="*/ 157162 h 157162"/>
              <a:gd name="connsiteX2" fmla="*/ 138112 w 138112"/>
              <a:gd name="connsiteY2" fmla="*/ 157162 h 15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112" h="157162">
                <a:moveTo>
                  <a:pt x="0" y="0"/>
                </a:moveTo>
                <a:lnTo>
                  <a:pt x="0" y="157162"/>
                </a:lnTo>
                <a:lnTo>
                  <a:pt x="138112" y="157162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76" name="フリーフォーム 275"/>
          <p:cNvSpPr/>
          <p:nvPr/>
        </p:nvSpPr>
        <p:spPr>
          <a:xfrm>
            <a:off x="5534025" y="3857625"/>
            <a:ext cx="52388" cy="157163"/>
          </a:xfrm>
          <a:custGeom>
            <a:avLst/>
            <a:gdLst>
              <a:gd name="connsiteX0" fmla="*/ 0 w 138112"/>
              <a:gd name="connsiteY0" fmla="*/ 0 h 157162"/>
              <a:gd name="connsiteX1" fmla="*/ 0 w 138112"/>
              <a:gd name="connsiteY1" fmla="*/ 157162 h 157162"/>
              <a:gd name="connsiteX2" fmla="*/ 138112 w 138112"/>
              <a:gd name="connsiteY2" fmla="*/ 157162 h 15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112" h="157162">
                <a:moveTo>
                  <a:pt x="0" y="0"/>
                </a:moveTo>
                <a:lnTo>
                  <a:pt x="0" y="157162"/>
                </a:lnTo>
                <a:lnTo>
                  <a:pt x="138112" y="157162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65" name="フリーフォーム 64"/>
          <p:cNvSpPr/>
          <p:nvPr/>
        </p:nvSpPr>
        <p:spPr>
          <a:xfrm>
            <a:off x="5748338" y="4019550"/>
            <a:ext cx="2819400" cy="1085850"/>
          </a:xfrm>
          <a:custGeom>
            <a:avLst/>
            <a:gdLst>
              <a:gd name="connsiteX0" fmla="*/ 0 w 2819400"/>
              <a:gd name="connsiteY0" fmla="*/ 66675 h 1200150"/>
              <a:gd name="connsiteX1" fmla="*/ 576262 w 2819400"/>
              <a:gd name="connsiteY1" fmla="*/ 66675 h 1200150"/>
              <a:gd name="connsiteX2" fmla="*/ 576262 w 2819400"/>
              <a:gd name="connsiteY2" fmla="*/ 1200150 h 1200150"/>
              <a:gd name="connsiteX3" fmla="*/ 2819400 w 2819400"/>
              <a:gd name="connsiteY3" fmla="*/ 1200150 h 1200150"/>
              <a:gd name="connsiteX4" fmla="*/ 2819400 w 2819400"/>
              <a:gd name="connsiteY4" fmla="*/ 1095375 h 1200150"/>
              <a:gd name="connsiteX5" fmla="*/ 666750 w 2819400"/>
              <a:gd name="connsiteY5" fmla="*/ 1095375 h 1200150"/>
              <a:gd name="connsiteX6" fmla="*/ 666750 w 2819400"/>
              <a:gd name="connsiteY6" fmla="*/ 0 h 1200150"/>
              <a:gd name="connsiteX7" fmla="*/ 4762 w 2819400"/>
              <a:gd name="connsiteY7" fmla="*/ 0 h 120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19400" h="1200150">
                <a:moveTo>
                  <a:pt x="0" y="66675"/>
                </a:moveTo>
                <a:lnTo>
                  <a:pt x="576262" y="66675"/>
                </a:lnTo>
                <a:lnTo>
                  <a:pt x="576262" y="1200150"/>
                </a:lnTo>
                <a:lnTo>
                  <a:pt x="2819400" y="1200150"/>
                </a:lnTo>
                <a:lnTo>
                  <a:pt x="2819400" y="1095375"/>
                </a:lnTo>
                <a:lnTo>
                  <a:pt x="666750" y="1095375"/>
                </a:lnTo>
                <a:lnTo>
                  <a:pt x="666750" y="0"/>
                </a:lnTo>
                <a:lnTo>
                  <a:pt x="4762" y="0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4" name="フリーフォーム 73"/>
          <p:cNvSpPr/>
          <p:nvPr/>
        </p:nvSpPr>
        <p:spPr>
          <a:xfrm>
            <a:off x="5881688" y="5629275"/>
            <a:ext cx="2300287" cy="80963"/>
          </a:xfrm>
          <a:custGeom>
            <a:avLst/>
            <a:gdLst>
              <a:gd name="connsiteX0" fmla="*/ 0 w 2300287"/>
              <a:gd name="connsiteY0" fmla="*/ 0 h 100012"/>
              <a:gd name="connsiteX1" fmla="*/ 2300287 w 2300287"/>
              <a:gd name="connsiteY1" fmla="*/ 0 h 100012"/>
              <a:gd name="connsiteX2" fmla="*/ 2300287 w 2300287"/>
              <a:gd name="connsiteY2" fmla="*/ 100012 h 10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00287" h="100012">
                <a:moveTo>
                  <a:pt x="0" y="0"/>
                </a:moveTo>
                <a:lnTo>
                  <a:pt x="2300287" y="0"/>
                </a:lnTo>
                <a:lnTo>
                  <a:pt x="2300287" y="100012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7" name="フリーフォーム 76"/>
          <p:cNvSpPr/>
          <p:nvPr/>
        </p:nvSpPr>
        <p:spPr>
          <a:xfrm>
            <a:off x="5367338" y="4643438"/>
            <a:ext cx="1900237" cy="1419225"/>
          </a:xfrm>
          <a:custGeom>
            <a:avLst/>
            <a:gdLst>
              <a:gd name="connsiteX0" fmla="*/ 342900 w 1900237"/>
              <a:gd name="connsiteY0" fmla="*/ 0 h 1419225"/>
              <a:gd name="connsiteX1" fmla="*/ 157162 w 1900237"/>
              <a:gd name="connsiteY1" fmla="*/ 0 h 1419225"/>
              <a:gd name="connsiteX2" fmla="*/ 157162 w 1900237"/>
              <a:gd name="connsiteY2" fmla="*/ 1157287 h 1419225"/>
              <a:gd name="connsiteX3" fmla="*/ 1900237 w 1900237"/>
              <a:gd name="connsiteY3" fmla="*/ 1157287 h 1419225"/>
              <a:gd name="connsiteX4" fmla="*/ 1900237 w 1900237"/>
              <a:gd name="connsiteY4" fmla="*/ 1419225 h 1419225"/>
              <a:gd name="connsiteX5" fmla="*/ 0 w 1900237"/>
              <a:gd name="connsiteY5" fmla="*/ 1419225 h 141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0237" h="1419225">
                <a:moveTo>
                  <a:pt x="342900" y="0"/>
                </a:moveTo>
                <a:lnTo>
                  <a:pt x="157162" y="0"/>
                </a:lnTo>
                <a:lnTo>
                  <a:pt x="157162" y="1157287"/>
                </a:lnTo>
                <a:lnTo>
                  <a:pt x="1900237" y="1157287"/>
                </a:lnTo>
                <a:lnTo>
                  <a:pt x="1900237" y="1419225"/>
                </a:lnTo>
                <a:lnTo>
                  <a:pt x="0" y="1419225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79" name="フリーフォーム 78"/>
          <p:cNvSpPr/>
          <p:nvPr/>
        </p:nvSpPr>
        <p:spPr>
          <a:xfrm>
            <a:off x="5367338" y="4638675"/>
            <a:ext cx="0" cy="1428750"/>
          </a:xfrm>
          <a:custGeom>
            <a:avLst/>
            <a:gdLst>
              <a:gd name="connsiteX0" fmla="*/ 0 w 0"/>
              <a:gd name="connsiteY0" fmla="*/ 1428750 h 1428750"/>
              <a:gd name="connsiteX1" fmla="*/ 0 w 0"/>
              <a:gd name="connsiteY1" fmla="*/ 0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28750">
                <a:moveTo>
                  <a:pt x="0" y="1428750"/>
                </a:moveTo>
                <a:lnTo>
                  <a:pt x="0" y="0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0407" name="AutoShape 74"/>
          <p:cNvSpPr>
            <a:spLocks noChangeArrowheads="1"/>
          </p:cNvSpPr>
          <p:nvPr/>
        </p:nvSpPr>
        <p:spPr bwMode="auto">
          <a:xfrm>
            <a:off x="5645150" y="4797425"/>
            <a:ext cx="119063" cy="160338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408" name="AutoShape 74"/>
          <p:cNvSpPr>
            <a:spLocks noChangeArrowheads="1"/>
          </p:cNvSpPr>
          <p:nvPr/>
        </p:nvSpPr>
        <p:spPr bwMode="auto">
          <a:xfrm>
            <a:off x="5472113" y="4797425"/>
            <a:ext cx="119062" cy="160338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409" name="AutoShape 74"/>
          <p:cNvSpPr>
            <a:spLocks noChangeArrowheads="1"/>
          </p:cNvSpPr>
          <p:nvPr/>
        </p:nvSpPr>
        <p:spPr bwMode="auto">
          <a:xfrm>
            <a:off x="5313363" y="4800600"/>
            <a:ext cx="120650" cy="160338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0" name="フリーフォーム 79"/>
          <p:cNvSpPr/>
          <p:nvPr/>
        </p:nvSpPr>
        <p:spPr>
          <a:xfrm>
            <a:off x="5705475" y="4300538"/>
            <a:ext cx="2867025" cy="1052512"/>
          </a:xfrm>
          <a:custGeom>
            <a:avLst/>
            <a:gdLst>
              <a:gd name="connsiteX0" fmla="*/ 0 w 2867025"/>
              <a:gd name="connsiteY0" fmla="*/ 104775 h 976312"/>
              <a:gd name="connsiteX1" fmla="*/ 447675 w 2867025"/>
              <a:gd name="connsiteY1" fmla="*/ 104775 h 976312"/>
              <a:gd name="connsiteX2" fmla="*/ 447675 w 2867025"/>
              <a:gd name="connsiteY2" fmla="*/ 976312 h 976312"/>
              <a:gd name="connsiteX3" fmla="*/ 2867025 w 2867025"/>
              <a:gd name="connsiteY3" fmla="*/ 976312 h 976312"/>
              <a:gd name="connsiteX4" fmla="*/ 2867025 w 2867025"/>
              <a:gd name="connsiteY4" fmla="*/ 881062 h 976312"/>
              <a:gd name="connsiteX5" fmla="*/ 533400 w 2867025"/>
              <a:gd name="connsiteY5" fmla="*/ 881062 h 976312"/>
              <a:gd name="connsiteX6" fmla="*/ 533400 w 2867025"/>
              <a:gd name="connsiteY6" fmla="*/ 0 h 976312"/>
              <a:gd name="connsiteX7" fmla="*/ 61913 w 2867025"/>
              <a:gd name="connsiteY7" fmla="*/ 0 h 976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67025" h="976312">
                <a:moveTo>
                  <a:pt x="0" y="104775"/>
                </a:moveTo>
                <a:lnTo>
                  <a:pt x="447675" y="104775"/>
                </a:lnTo>
                <a:lnTo>
                  <a:pt x="447675" y="976312"/>
                </a:lnTo>
                <a:lnTo>
                  <a:pt x="2867025" y="976312"/>
                </a:lnTo>
                <a:lnTo>
                  <a:pt x="2867025" y="881062"/>
                </a:lnTo>
                <a:lnTo>
                  <a:pt x="533400" y="881062"/>
                </a:lnTo>
                <a:lnTo>
                  <a:pt x="533400" y="0"/>
                </a:lnTo>
                <a:lnTo>
                  <a:pt x="61913" y="0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0411" name="テキスト ボックス 391"/>
          <p:cNvSpPr txBox="1">
            <a:spLocks noChangeArrowheads="1"/>
          </p:cNvSpPr>
          <p:nvPr/>
        </p:nvSpPr>
        <p:spPr bwMode="auto">
          <a:xfrm>
            <a:off x="6767513" y="5084763"/>
            <a:ext cx="14954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800">
                <a:solidFill>
                  <a:prstClr val="black"/>
                </a:solidFill>
              </a:rPr>
              <a:t>4 K shield supply and return </a:t>
            </a:r>
            <a:endParaRPr lang="ja-JP" altLang="en-US" sz="800">
              <a:solidFill>
                <a:prstClr val="black"/>
              </a:solidFill>
            </a:endParaRPr>
          </a:p>
        </p:txBody>
      </p:sp>
      <p:sp>
        <p:nvSpPr>
          <p:cNvPr id="81" name="フリーフォーム 80"/>
          <p:cNvSpPr/>
          <p:nvPr/>
        </p:nvSpPr>
        <p:spPr>
          <a:xfrm>
            <a:off x="5610225" y="3895725"/>
            <a:ext cx="57150" cy="404813"/>
          </a:xfrm>
          <a:custGeom>
            <a:avLst/>
            <a:gdLst>
              <a:gd name="connsiteX0" fmla="*/ 0 w 57150"/>
              <a:gd name="connsiteY0" fmla="*/ 0 h 404813"/>
              <a:gd name="connsiteX1" fmla="*/ 0 w 57150"/>
              <a:gd name="connsiteY1" fmla="*/ 404813 h 404813"/>
              <a:gd name="connsiteX2" fmla="*/ 57150 w 57150"/>
              <a:gd name="connsiteY2" fmla="*/ 404813 h 40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150" h="404813">
                <a:moveTo>
                  <a:pt x="0" y="0"/>
                </a:moveTo>
                <a:lnTo>
                  <a:pt x="0" y="404813"/>
                </a:lnTo>
                <a:lnTo>
                  <a:pt x="57150" y="404813"/>
                </a:lnTo>
              </a:path>
            </a:pathLst>
          </a:cu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82" name="フリーフォーム 81"/>
          <p:cNvSpPr/>
          <p:nvPr/>
        </p:nvSpPr>
        <p:spPr>
          <a:xfrm>
            <a:off x="5934075" y="4757738"/>
            <a:ext cx="2428875" cy="957262"/>
          </a:xfrm>
          <a:custGeom>
            <a:avLst/>
            <a:gdLst>
              <a:gd name="connsiteX0" fmla="*/ 2428875 w 2428875"/>
              <a:gd name="connsiteY0" fmla="*/ 1166812 h 1166812"/>
              <a:gd name="connsiteX1" fmla="*/ 2428875 w 2428875"/>
              <a:gd name="connsiteY1" fmla="*/ 895350 h 1166812"/>
              <a:gd name="connsiteX2" fmla="*/ 142875 w 2428875"/>
              <a:gd name="connsiteY2" fmla="*/ 895350 h 1166812"/>
              <a:gd name="connsiteX3" fmla="*/ 142875 w 2428875"/>
              <a:gd name="connsiteY3" fmla="*/ 0 h 1166812"/>
              <a:gd name="connsiteX4" fmla="*/ 0 w 2428875"/>
              <a:gd name="connsiteY4" fmla="*/ 0 h 1166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8875" h="1166812">
                <a:moveTo>
                  <a:pt x="2428875" y="1166812"/>
                </a:moveTo>
                <a:lnTo>
                  <a:pt x="2428875" y="895350"/>
                </a:lnTo>
                <a:lnTo>
                  <a:pt x="142875" y="895350"/>
                </a:lnTo>
                <a:lnTo>
                  <a:pt x="142875" y="0"/>
                </a:lnTo>
                <a:lnTo>
                  <a:pt x="0" y="0"/>
                </a:lnTo>
              </a:path>
            </a:pathLst>
          </a:cu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0414" name="テキスト ボックス 391"/>
          <p:cNvSpPr txBox="1">
            <a:spLocks noChangeArrowheads="1"/>
          </p:cNvSpPr>
          <p:nvPr/>
        </p:nvSpPr>
        <p:spPr bwMode="auto">
          <a:xfrm>
            <a:off x="6948488" y="5311775"/>
            <a:ext cx="85566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800">
                <a:solidFill>
                  <a:prstClr val="black"/>
                </a:solidFill>
              </a:rPr>
              <a:t>2 K return line </a:t>
            </a:r>
            <a:endParaRPr lang="ja-JP" altLang="en-US" sz="800">
              <a:solidFill>
                <a:prstClr val="black"/>
              </a:solidFill>
            </a:endParaRPr>
          </a:p>
        </p:txBody>
      </p:sp>
      <p:sp>
        <p:nvSpPr>
          <p:cNvPr id="10415" name="テキスト ボックス 391"/>
          <p:cNvSpPr txBox="1">
            <a:spLocks noChangeArrowheads="1"/>
          </p:cNvSpPr>
          <p:nvPr/>
        </p:nvSpPr>
        <p:spPr bwMode="auto">
          <a:xfrm>
            <a:off x="6588125" y="5464175"/>
            <a:ext cx="16097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800">
                <a:solidFill>
                  <a:prstClr val="black"/>
                </a:solidFill>
              </a:rPr>
              <a:t>Saturated He II 2 K supply line </a:t>
            </a:r>
            <a:endParaRPr lang="ja-JP" altLang="en-US" sz="800">
              <a:solidFill>
                <a:prstClr val="black"/>
              </a:solidFill>
            </a:endParaRPr>
          </a:p>
        </p:txBody>
      </p:sp>
      <p:sp>
        <p:nvSpPr>
          <p:cNvPr id="10416" name="テキスト ボックス 391"/>
          <p:cNvSpPr txBox="1">
            <a:spLocks noChangeArrowheads="1"/>
          </p:cNvSpPr>
          <p:nvPr/>
        </p:nvSpPr>
        <p:spPr bwMode="auto">
          <a:xfrm>
            <a:off x="6323013" y="5768975"/>
            <a:ext cx="10033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800">
                <a:solidFill>
                  <a:prstClr val="black"/>
                </a:solidFill>
              </a:rPr>
              <a:t>Pressurized He II 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800">
                <a:solidFill>
                  <a:prstClr val="black"/>
                </a:solidFill>
              </a:rPr>
              <a:t>Cooling channel</a:t>
            </a:r>
            <a:endParaRPr lang="ja-JP" altLang="en-US" sz="800">
              <a:solidFill>
                <a:prstClr val="black"/>
              </a:solidFill>
            </a:endParaRPr>
          </a:p>
        </p:txBody>
      </p:sp>
      <p:sp>
        <p:nvSpPr>
          <p:cNvPr id="10417" name="Text Box 52"/>
          <p:cNvSpPr txBox="1">
            <a:spLocks noChangeArrowheads="1"/>
          </p:cNvSpPr>
          <p:nvPr/>
        </p:nvSpPr>
        <p:spPr bwMode="auto">
          <a:xfrm>
            <a:off x="7972425" y="3392488"/>
            <a:ext cx="1208088" cy="60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100" b="1">
                <a:solidFill>
                  <a:srgbClr val="000000"/>
                </a:solidFill>
              </a:rPr>
              <a:t>to opposite side of QF1 and CC</a:t>
            </a:r>
          </a:p>
        </p:txBody>
      </p:sp>
      <p:sp>
        <p:nvSpPr>
          <p:cNvPr id="10418" name="Text Box 52"/>
          <p:cNvSpPr txBox="1">
            <a:spLocks noChangeArrowheads="1"/>
          </p:cNvSpPr>
          <p:nvPr/>
        </p:nvSpPr>
        <p:spPr bwMode="auto">
          <a:xfrm>
            <a:off x="6575425" y="6142038"/>
            <a:ext cx="481013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QF1</a:t>
            </a:r>
          </a:p>
        </p:txBody>
      </p:sp>
      <p:sp>
        <p:nvSpPr>
          <p:cNvPr id="10419" name="Text Box 52"/>
          <p:cNvSpPr txBox="1">
            <a:spLocks noChangeArrowheads="1"/>
          </p:cNvSpPr>
          <p:nvPr/>
        </p:nvSpPr>
        <p:spPr bwMode="auto">
          <a:xfrm>
            <a:off x="7769225" y="6165850"/>
            <a:ext cx="403225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CC</a:t>
            </a:r>
          </a:p>
        </p:txBody>
      </p:sp>
      <p:sp>
        <p:nvSpPr>
          <p:cNvPr id="303" name="Line 49"/>
          <p:cNvSpPr>
            <a:spLocks noChangeShapeType="1"/>
          </p:cNvSpPr>
          <p:nvPr/>
        </p:nvSpPr>
        <p:spPr bwMode="auto">
          <a:xfrm flipH="1" flipV="1">
            <a:off x="5934075" y="2092325"/>
            <a:ext cx="123825" cy="1588"/>
          </a:xfrm>
          <a:prstGeom prst="line">
            <a:avLst/>
          </a:prstGeom>
          <a:noFill/>
          <a:ln w="9360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10421" name="Text Box 52"/>
          <p:cNvSpPr txBox="1">
            <a:spLocks noChangeArrowheads="1"/>
          </p:cNvSpPr>
          <p:nvPr/>
        </p:nvSpPr>
        <p:spPr bwMode="auto">
          <a:xfrm>
            <a:off x="6778625" y="3325813"/>
            <a:ext cx="66675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200" b="1">
                <a:solidFill>
                  <a:srgbClr val="000000"/>
                </a:solidFill>
              </a:rPr>
              <a:t>TRT(5)</a:t>
            </a:r>
          </a:p>
        </p:txBody>
      </p:sp>
      <p:sp>
        <p:nvSpPr>
          <p:cNvPr id="10422" name="Text Box 52"/>
          <p:cNvSpPr txBox="1">
            <a:spLocks noChangeArrowheads="1"/>
          </p:cNvSpPr>
          <p:nvPr/>
        </p:nvSpPr>
        <p:spPr bwMode="auto">
          <a:xfrm>
            <a:off x="5073650" y="6188075"/>
            <a:ext cx="1193800" cy="26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100" b="1">
                <a:solidFill>
                  <a:srgbClr val="000000"/>
                </a:solidFill>
              </a:rPr>
              <a:t>2K refrigerator</a:t>
            </a:r>
          </a:p>
        </p:txBody>
      </p:sp>
      <p:cxnSp>
        <p:nvCxnSpPr>
          <p:cNvPr id="309" name="直線矢印コネクタ 308"/>
          <p:cNvCxnSpPr/>
          <p:nvPr/>
        </p:nvCxnSpPr>
        <p:spPr bwMode="auto">
          <a:xfrm flipV="1">
            <a:off x="8045450" y="4421188"/>
            <a:ext cx="0" cy="130651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24" name="AutoShape 74"/>
          <p:cNvSpPr>
            <a:spLocks noChangeArrowheads="1"/>
          </p:cNvSpPr>
          <p:nvPr/>
        </p:nvSpPr>
        <p:spPr bwMode="auto">
          <a:xfrm>
            <a:off x="7993063" y="4616450"/>
            <a:ext cx="120650" cy="160338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312" name="直線矢印コネクタ 311"/>
          <p:cNvCxnSpPr/>
          <p:nvPr/>
        </p:nvCxnSpPr>
        <p:spPr bwMode="auto">
          <a:xfrm flipV="1">
            <a:off x="7099300" y="4411663"/>
            <a:ext cx="0" cy="137318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26" name="AutoShape 74"/>
          <p:cNvSpPr>
            <a:spLocks noChangeArrowheads="1"/>
          </p:cNvSpPr>
          <p:nvPr/>
        </p:nvSpPr>
        <p:spPr bwMode="auto">
          <a:xfrm>
            <a:off x="7040563" y="4606925"/>
            <a:ext cx="120650" cy="160338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427" name="テキスト ボックス 391"/>
          <p:cNvSpPr txBox="1">
            <a:spLocks noChangeArrowheads="1"/>
          </p:cNvSpPr>
          <p:nvPr/>
        </p:nvSpPr>
        <p:spPr bwMode="auto">
          <a:xfrm>
            <a:off x="6732588" y="4832350"/>
            <a:ext cx="15811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800">
                <a:solidFill>
                  <a:prstClr val="black"/>
                </a:solidFill>
              </a:rPr>
              <a:t>70 K shield supply and return  </a:t>
            </a:r>
            <a:endParaRPr lang="ja-JP" altLang="en-US" sz="800">
              <a:solidFill>
                <a:prstClr val="black"/>
              </a:solidFill>
            </a:endParaRPr>
          </a:p>
        </p:txBody>
      </p:sp>
      <p:sp>
        <p:nvSpPr>
          <p:cNvPr id="10428" name="Text Box 52"/>
          <p:cNvSpPr txBox="1">
            <a:spLocks noChangeArrowheads="1"/>
          </p:cNvSpPr>
          <p:nvPr/>
        </p:nvSpPr>
        <p:spPr bwMode="auto">
          <a:xfrm>
            <a:off x="7167563" y="4564063"/>
            <a:ext cx="93345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 b="1">
                <a:solidFill>
                  <a:srgbClr val="000000"/>
                </a:solidFill>
              </a:rPr>
              <a:t>QRV</a:t>
            </a:r>
            <a:r>
              <a:rPr kumimoji="0" lang="en-US" altLang="ja-JP" sz="1000">
                <a:solidFill>
                  <a:srgbClr val="000000"/>
                </a:solidFill>
              </a:rPr>
              <a:t> of QF1</a:t>
            </a:r>
          </a:p>
        </p:txBody>
      </p:sp>
      <p:sp>
        <p:nvSpPr>
          <p:cNvPr id="10429" name="Text Box 52"/>
          <p:cNvSpPr txBox="1">
            <a:spLocks noChangeArrowheads="1"/>
          </p:cNvSpPr>
          <p:nvPr/>
        </p:nvSpPr>
        <p:spPr bwMode="auto">
          <a:xfrm>
            <a:off x="8172450" y="4573588"/>
            <a:ext cx="90011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 b="1">
                <a:solidFill>
                  <a:srgbClr val="000000"/>
                </a:solidFill>
              </a:rPr>
              <a:t>QRV</a:t>
            </a:r>
            <a:r>
              <a:rPr kumimoji="0" lang="en-US" altLang="ja-JP" sz="1000">
                <a:solidFill>
                  <a:srgbClr val="000000"/>
                </a:solidFill>
              </a:rPr>
              <a:t> of CC</a:t>
            </a:r>
          </a:p>
        </p:txBody>
      </p:sp>
      <p:sp>
        <p:nvSpPr>
          <p:cNvPr id="206" name="フリーフォーム 205"/>
          <p:cNvSpPr/>
          <p:nvPr/>
        </p:nvSpPr>
        <p:spPr>
          <a:xfrm>
            <a:off x="5707063" y="3843338"/>
            <a:ext cx="903287" cy="676275"/>
          </a:xfrm>
          <a:custGeom>
            <a:avLst/>
            <a:gdLst>
              <a:gd name="connsiteX0" fmla="*/ 0 w 738187"/>
              <a:gd name="connsiteY0" fmla="*/ 676275 h 676275"/>
              <a:gd name="connsiteX1" fmla="*/ 738187 w 738187"/>
              <a:gd name="connsiteY1" fmla="*/ 676275 h 676275"/>
              <a:gd name="connsiteX2" fmla="*/ 738187 w 738187"/>
              <a:gd name="connsiteY2" fmla="*/ 0 h 67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8187" h="676275">
                <a:moveTo>
                  <a:pt x="0" y="676275"/>
                </a:moveTo>
                <a:lnTo>
                  <a:pt x="738187" y="676275"/>
                </a:lnTo>
                <a:lnTo>
                  <a:pt x="738187" y="0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07" name="フリーフォーム 206"/>
          <p:cNvSpPr/>
          <p:nvPr/>
        </p:nvSpPr>
        <p:spPr>
          <a:xfrm>
            <a:off x="5748338" y="3843338"/>
            <a:ext cx="747712" cy="676275"/>
          </a:xfrm>
          <a:custGeom>
            <a:avLst/>
            <a:gdLst>
              <a:gd name="connsiteX0" fmla="*/ 0 w 738187"/>
              <a:gd name="connsiteY0" fmla="*/ 676275 h 676275"/>
              <a:gd name="connsiteX1" fmla="*/ 738187 w 738187"/>
              <a:gd name="connsiteY1" fmla="*/ 676275 h 676275"/>
              <a:gd name="connsiteX2" fmla="*/ 738187 w 738187"/>
              <a:gd name="connsiteY2" fmla="*/ 0 h 67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8187" h="676275">
                <a:moveTo>
                  <a:pt x="0" y="676275"/>
                </a:moveTo>
                <a:lnTo>
                  <a:pt x="738187" y="676275"/>
                </a:lnTo>
                <a:lnTo>
                  <a:pt x="738187" y="0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0432" name="Text Box 52"/>
          <p:cNvSpPr txBox="1">
            <a:spLocks noChangeArrowheads="1"/>
          </p:cNvSpPr>
          <p:nvPr/>
        </p:nvSpPr>
        <p:spPr bwMode="auto">
          <a:xfrm>
            <a:off x="6010275" y="3609975"/>
            <a:ext cx="1169988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kumimoji="0" lang="en-US" altLang="ja-JP" sz="1000" b="1">
                <a:solidFill>
                  <a:srgbClr val="000000"/>
                </a:solidFill>
              </a:rPr>
              <a:t>CL lead cooling </a:t>
            </a:r>
            <a:endParaRPr kumimoji="0" lang="en-US" altLang="ja-JP" sz="1000">
              <a:solidFill>
                <a:srgbClr val="000000"/>
              </a:solidFill>
            </a:endParaRPr>
          </a:p>
        </p:txBody>
      </p:sp>
      <p:cxnSp>
        <p:nvCxnSpPr>
          <p:cNvPr id="212" name="直線矢印コネクタ 211"/>
          <p:cNvCxnSpPr/>
          <p:nvPr/>
        </p:nvCxnSpPr>
        <p:spPr>
          <a:xfrm>
            <a:off x="6392863" y="3848100"/>
            <a:ext cx="666750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フリーフォーム 215"/>
          <p:cNvSpPr/>
          <p:nvPr/>
        </p:nvSpPr>
        <p:spPr>
          <a:xfrm>
            <a:off x="3930650" y="1401763"/>
            <a:ext cx="171450" cy="914400"/>
          </a:xfrm>
          <a:custGeom>
            <a:avLst/>
            <a:gdLst>
              <a:gd name="connsiteX0" fmla="*/ 0 w 170916"/>
              <a:gd name="connsiteY0" fmla="*/ 914400 h 914400"/>
              <a:gd name="connsiteX1" fmla="*/ 170916 w 170916"/>
              <a:gd name="connsiteY1" fmla="*/ 914400 h 914400"/>
              <a:gd name="connsiteX2" fmla="*/ 170916 w 170916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0916" h="914400">
                <a:moveTo>
                  <a:pt x="0" y="914400"/>
                </a:moveTo>
                <a:lnTo>
                  <a:pt x="170916" y="914400"/>
                </a:lnTo>
                <a:lnTo>
                  <a:pt x="170916" y="0"/>
                </a:lnTo>
              </a:path>
            </a:pathLst>
          </a:cu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17" name="台形 216"/>
          <p:cNvSpPr/>
          <p:nvPr/>
        </p:nvSpPr>
        <p:spPr>
          <a:xfrm>
            <a:off x="3990975" y="1241425"/>
            <a:ext cx="222250" cy="161925"/>
          </a:xfrm>
          <a:prstGeom prst="trapezoid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10436" name="テキスト ボックス 6"/>
          <p:cNvSpPr txBox="1">
            <a:spLocks noChangeArrowheads="1"/>
          </p:cNvSpPr>
          <p:nvPr/>
        </p:nvSpPr>
        <p:spPr bwMode="auto">
          <a:xfrm>
            <a:off x="3889375" y="1022350"/>
            <a:ext cx="3556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000" b="1">
                <a:solidFill>
                  <a:prstClr val="black"/>
                </a:solidFill>
              </a:rPr>
              <a:t>VP</a:t>
            </a:r>
            <a:endParaRPr lang="ja-JP" altLang="en-US" sz="1000" b="1">
              <a:solidFill>
                <a:prstClr val="black"/>
              </a:solidFill>
            </a:endParaRPr>
          </a:p>
        </p:txBody>
      </p:sp>
      <p:cxnSp>
        <p:nvCxnSpPr>
          <p:cNvPr id="218" name="直線矢印コネクタ 217"/>
          <p:cNvCxnSpPr/>
          <p:nvPr/>
        </p:nvCxnSpPr>
        <p:spPr>
          <a:xfrm flipV="1">
            <a:off x="7459663" y="1025525"/>
            <a:ext cx="0" cy="265113"/>
          </a:xfrm>
          <a:prstGeom prst="straightConnector1">
            <a:avLst/>
          </a:prstGeom>
          <a:ln w="22225">
            <a:solidFill>
              <a:srgbClr val="FF0000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38" name="AutoShape 74"/>
          <p:cNvSpPr>
            <a:spLocks noChangeArrowheads="1"/>
          </p:cNvSpPr>
          <p:nvPr/>
        </p:nvSpPr>
        <p:spPr bwMode="auto">
          <a:xfrm>
            <a:off x="7434263" y="1263650"/>
            <a:ext cx="60325" cy="115888"/>
          </a:xfrm>
          <a:custGeom>
            <a:avLst/>
            <a:gdLst>
              <a:gd name="T0" fmla="*/ 0 w 545"/>
              <a:gd name="T1" fmla="*/ 0 h 681"/>
              <a:gd name="T2" fmla="*/ 2147483647 w 545"/>
              <a:gd name="T3" fmla="*/ 0 h 681"/>
              <a:gd name="T4" fmla="*/ 0 w 545"/>
              <a:gd name="T5" fmla="*/ 2147483647 h 681"/>
              <a:gd name="T6" fmla="*/ 2147483647 w 545"/>
              <a:gd name="T7" fmla="*/ 2147483647 h 681"/>
              <a:gd name="T8" fmla="*/ 0 w 545"/>
              <a:gd name="T9" fmla="*/ 0 h 6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681"/>
              <a:gd name="T17" fmla="*/ 545 w 545"/>
              <a:gd name="T18" fmla="*/ 681 h 6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681">
                <a:moveTo>
                  <a:pt x="0" y="0"/>
                </a:moveTo>
                <a:lnTo>
                  <a:pt x="545" y="0"/>
                </a:lnTo>
                <a:lnTo>
                  <a:pt x="0" y="681"/>
                </a:lnTo>
                <a:lnTo>
                  <a:pt x="545" y="6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8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845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8619734-AB6F-FE49-ACB1-4EDD19239EFF}" type="slidenum">
              <a:rPr lang="ja-JP" altLang="en-US">
                <a:solidFill>
                  <a:srgbClr val="898989"/>
                </a:solidFill>
              </a:rPr>
              <a:pPr eaLnBrk="1" hangingPunct="1"/>
              <a:t>31</a:t>
            </a:fld>
            <a:endParaRPr lang="ja-JP" altLang="en-US">
              <a:solidFill>
                <a:srgbClr val="898989"/>
              </a:solidFill>
            </a:endParaRPr>
          </a:p>
        </p:txBody>
      </p:sp>
      <p:sp>
        <p:nvSpPr>
          <p:cNvPr id="11267" name="Rectangle 2"/>
          <p:cNvSpPr txBox="1">
            <a:spLocks/>
          </p:cNvSpPr>
          <p:nvPr/>
        </p:nvSpPr>
        <p:spPr bwMode="auto">
          <a:xfrm>
            <a:off x="174625" y="0"/>
            <a:ext cx="89281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2800" b="1">
                <a:solidFill>
                  <a:srgbClr val="003300"/>
                </a:solidFill>
              </a:rPr>
              <a:t>Ordinary Flexible Tube for each detector</a:t>
            </a:r>
            <a:endParaRPr lang="ja-JP" altLang="en-US" sz="2800" b="1">
              <a:solidFill>
                <a:srgbClr val="003300"/>
              </a:solidFill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300038" y="1304925"/>
          <a:ext cx="8677275" cy="4967291"/>
        </p:xfrm>
        <a:graphic>
          <a:graphicData uri="http://schemas.openxmlformats.org/drawingml/2006/table">
            <a:tbl>
              <a:tblPr/>
              <a:tblGrid>
                <a:gridCol w="2506662"/>
                <a:gridCol w="1606550"/>
                <a:gridCol w="931863"/>
                <a:gridCol w="1111250"/>
                <a:gridCol w="2520950"/>
              </a:tblGrid>
              <a:tr h="709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Diameter of Flex. tube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Number 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Bending radius (mm)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References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09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Helium gas supply line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OD ~ 60.5mm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225 mm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Allowable pressure ~ 2.0 MPa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709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Helium gas return line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OD ~ 200 mm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750 mm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Allowable pressure ~ 2.0 MPa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09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Helium gas vacuum line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OD ~ 200 mm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750 mm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Allowable pressure ~ 0.2 MPa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709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Cooling water for turbine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OD ~ 30 mm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145 mm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Supply &amp; Return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09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Quench relief line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OD ~ 128 mm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350 mm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Allowable pressure ~ 2.0 MPa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709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Return line for Current lead cooling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OD ~ 30 mm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180 mm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Allowable pressure ~ 2.0 MPa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11318" name="テキスト ボックス 4"/>
          <p:cNvSpPr txBox="1">
            <a:spLocks noChangeArrowheads="1"/>
          </p:cNvSpPr>
          <p:nvPr/>
        </p:nvSpPr>
        <p:spPr bwMode="auto">
          <a:xfrm>
            <a:off x="174625" y="625475"/>
            <a:ext cx="87185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prstClr val="black"/>
                </a:solidFill>
              </a:rPr>
              <a:t>Following ordinary single layer flexible tubes are adopted for pushpull operation per each detector.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1319" name="テキスト ボックス 2"/>
          <p:cNvSpPr txBox="1">
            <a:spLocks noChangeArrowheads="1"/>
          </p:cNvSpPr>
          <p:nvPr/>
        </p:nvSpPr>
        <p:spPr bwMode="auto">
          <a:xfrm>
            <a:off x="431800" y="6284913"/>
            <a:ext cx="61753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>
                <a:solidFill>
                  <a:prstClr val="black"/>
                </a:solidFill>
              </a:rPr>
              <a:t>Referred bending radius is the value of Tuf Omega Tube which is commodity description</a:t>
            </a:r>
            <a:endParaRPr lang="ja-JP" altLang="en-US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182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222315B-44BE-5A4C-B33F-1E02A4BC1B38}" type="slidenum">
              <a:rPr lang="ja-JP" altLang="en-US">
                <a:solidFill>
                  <a:srgbClr val="898989"/>
                </a:solidFill>
              </a:rPr>
              <a:pPr eaLnBrk="1" hangingPunct="1"/>
              <a:t>32</a:t>
            </a:fld>
            <a:endParaRPr lang="ja-JP" altLang="en-US">
              <a:solidFill>
                <a:srgbClr val="898989"/>
              </a:solidFill>
            </a:endParaRPr>
          </a:p>
        </p:txBody>
      </p:sp>
      <p:sp>
        <p:nvSpPr>
          <p:cNvPr id="12291" name="タイトル 1"/>
          <p:cNvSpPr txBox="1">
            <a:spLocks/>
          </p:cNvSpPr>
          <p:nvPr/>
        </p:nvSpPr>
        <p:spPr bwMode="auto">
          <a:xfrm>
            <a:off x="449263" y="260350"/>
            <a:ext cx="8229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2800" b="1">
                <a:solidFill>
                  <a:srgbClr val="003300"/>
                </a:solidFill>
              </a:rPr>
              <a:t>Action Item for DBD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5875" y="765175"/>
            <a:ext cx="9144000" cy="65547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001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573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ja-JP" sz="2000">
              <a:solidFill>
                <a:prstClr val="black"/>
              </a:solidFill>
            </a:endParaRP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2000">
                <a:solidFill>
                  <a:prstClr val="black"/>
                </a:solidFill>
              </a:rPr>
              <a:t>We have to estimate following items.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ja-JP" sz="2000">
              <a:solidFill>
                <a:prstClr val="black"/>
              </a:solidFill>
            </a:endParaRPr>
          </a:p>
          <a:p>
            <a:pPr lvl="1" defTabSz="91440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altLang="ja-JP" sz="2000">
                <a:solidFill>
                  <a:prstClr val="black"/>
                </a:solidFill>
                <a:cs typeface="ＭＳ Ｐゴシック" charset="0"/>
              </a:rPr>
              <a:t>Total Heat Load </a:t>
            </a:r>
          </a:p>
          <a:p>
            <a:pPr lvl="1" defTabSz="91440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endParaRPr lang="en-US" altLang="ja-JP" sz="2000">
              <a:solidFill>
                <a:prstClr val="black"/>
              </a:solidFill>
              <a:cs typeface="ＭＳ Ｐゴシック" charset="0"/>
            </a:endParaRPr>
          </a:p>
          <a:p>
            <a:pPr lvl="1" defTabSz="91440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altLang="ja-JP" sz="2000">
                <a:solidFill>
                  <a:prstClr val="black"/>
                </a:solidFill>
                <a:cs typeface="ＭＳ Ｐゴシック" charset="0"/>
              </a:rPr>
              <a:t>Practical Flow Diagram and Design of Cryogenic equipment.</a:t>
            </a:r>
          </a:p>
          <a:p>
            <a:pPr lvl="1" defTabSz="91440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endParaRPr lang="en-US" altLang="ja-JP" sz="2000">
              <a:solidFill>
                <a:prstClr val="black"/>
              </a:solidFill>
              <a:cs typeface="ＭＳ Ｐゴシック" charset="0"/>
            </a:endParaRPr>
          </a:p>
          <a:p>
            <a:pPr lvl="1" defTabSz="91440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altLang="ja-JP" sz="2000">
                <a:solidFill>
                  <a:prstClr val="black"/>
                </a:solidFill>
                <a:cs typeface="ＭＳ Ｐゴシック" charset="0"/>
              </a:rPr>
              <a:t>Cost estimation </a:t>
            </a:r>
          </a:p>
          <a:p>
            <a:pPr lvl="1" defTabSz="91440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endParaRPr lang="en-US" altLang="ja-JP" sz="2000">
              <a:solidFill>
                <a:prstClr val="black"/>
              </a:solidFill>
              <a:cs typeface="ＭＳ Ｐゴシック" charset="0"/>
            </a:endParaRPr>
          </a:p>
          <a:p>
            <a:pPr lvl="1" defTabSz="91440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altLang="ja-JP" sz="2000">
                <a:solidFill>
                  <a:prstClr val="black"/>
                </a:solidFill>
                <a:cs typeface="ＭＳ Ｐゴシック" charset="0"/>
              </a:rPr>
              <a:t>Vibration reduction of QD0</a:t>
            </a:r>
          </a:p>
          <a:p>
            <a:pPr lvl="2" defTabSz="914400" eaLnBrk="1" fontAlgn="base" hangingPunct="1">
              <a:spcBef>
                <a:spcPct val="0"/>
              </a:spcBef>
              <a:spcAft>
                <a:spcPct val="0"/>
              </a:spcAft>
              <a:buFont typeface="Wingdings" charset="0"/>
              <a:buChar char="ü"/>
            </a:pPr>
            <a:r>
              <a:rPr lang="en-US" altLang="ja-JP" sz="2000">
                <a:solidFill>
                  <a:prstClr val="black"/>
                </a:solidFill>
                <a:cs typeface="ＭＳ Ｐゴシック" charset="0"/>
              </a:rPr>
              <a:t>Fundamental research of vibration source </a:t>
            </a:r>
          </a:p>
          <a:p>
            <a:pPr lvl="2" defTabSz="914400" eaLnBrk="1" fontAlgn="base" hangingPunct="1">
              <a:spcBef>
                <a:spcPct val="0"/>
              </a:spcBef>
              <a:spcAft>
                <a:spcPct val="0"/>
              </a:spcAft>
              <a:buFont typeface="Wingdings" charset="0"/>
              <a:buChar char="ü"/>
            </a:pPr>
            <a:r>
              <a:rPr lang="en-US" altLang="ja-JP" sz="2000">
                <a:solidFill>
                  <a:prstClr val="black"/>
                </a:solidFill>
                <a:cs typeface="ＭＳ Ｐゴシック" charset="0"/>
              </a:rPr>
              <a:t>Modal analysis of QD0</a:t>
            </a:r>
          </a:p>
          <a:p>
            <a:pPr lvl="2" defTabSz="914400" eaLnBrk="1" fontAlgn="base" hangingPunct="1">
              <a:spcBef>
                <a:spcPct val="0"/>
              </a:spcBef>
              <a:spcAft>
                <a:spcPct val="0"/>
              </a:spcAft>
              <a:buFont typeface="Wingdings" charset="0"/>
              <a:buChar char="ü"/>
            </a:pPr>
            <a:r>
              <a:rPr lang="en-US" altLang="ja-JP" sz="2000">
                <a:solidFill>
                  <a:prstClr val="black"/>
                </a:solidFill>
                <a:cs typeface="ＭＳ Ｐゴシック" charset="0"/>
              </a:rPr>
              <a:t>Development of absorption scheme.</a:t>
            </a:r>
          </a:p>
          <a:p>
            <a:pPr lvl="2" defTabSz="914400" eaLnBrk="1" fontAlgn="base" hangingPunct="1">
              <a:spcBef>
                <a:spcPct val="0"/>
              </a:spcBef>
              <a:spcAft>
                <a:spcPct val="0"/>
              </a:spcAft>
              <a:buFont typeface="Wingdings" charset="0"/>
              <a:buChar char="ü"/>
            </a:pPr>
            <a:endParaRPr lang="en-US" altLang="ja-JP" sz="2000">
              <a:solidFill>
                <a:prstClr val="black"/>
              </a:solidFill>
              <a:cs typeface="ＭＳ Ｐゴシック" charset="0"/>
            </a:endParaRPr>
          </a:p>
          <a:p>
            <a:pPr lvl="1" defTabSz="91440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altLang="ja-JP" sz="2000">
                <a:solidFill>
                  <a:prstClr val="black"/>
                </a:solidFill>
                <a:cs typeface="ＭＳ Ｐゴシック" charset="0"/>
              </a:rPr>
              <a:t>Laid down method of ordinary flexible tubes (see previous page)</a:t>
            </a:r>
          </a:p>
          <a:p>
            <a:pPr lvl="1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2000">
                <a:solidFill>
                  <a:prstClr val="black"/>
                </a:solidFill>
                <a:cs typeface="ＭＳ Ｐゴシック" charset="0"/>
              </a:rPr>
              <a:t>     Now we consider the several schemes.</a:t>
            </a:r>
            <a:r>
              <a:rPr lang="ja-JP" altLang="en-US" sz="2000">
                <a:solidFill>
                  <a:prstClr val="black"/>
                </a:solidFill>
                <a:cs typeface="ＭＳ Ｐゴシック" charset="0"/>
              </a:rPr>
              <a:t>　</a:t>
            </a:r>
            <a:endParaRPr lang="en-US" altLang="ja-JP" sz="2000">
              <a:solidFill>
                <a:prstClr val="black"/>
              </a:solidFill>
              <a:cs typeface="ＭＳ Ｐゴシック" charset="0"/>
            </a:endParaRPr>
          </a:p>
          <a:p>
            <a:pPr lvl="2" defTabSz="914400" eaLnBrk="1" fontAlgn="base" hangingPunct="1">
              <a:spcBef>
                <a:spcPct val="0"/>
              </a:spcBef>
              <a:spcAft>
                <a:spcPct val="0"/>
              </a:spcAft>
              <a:buFont typeface="Wingdings" charset="0"/>
              <a:buChar char="ü"/>
            </a:pPr>
            <a:r>
              <a:rPr lang="en-US" altLang="ja-JP" sz="2000">
                <a:solidFill>
                  <a:prstClr val="black"/>
                </a:solidFill>
                <a:cs typeface="ＭＳ Ｐゴシック" charset="0"/>
              </a:rPr>
              <a:t>5F and 6F by means of Cable chain </a:t>
            </a:r>
          </a:p>
          <a:p>
            <a:pPr lvl="2" defTabSz="914400" eaLnBrk="1" fontAlgn="base" hangingPunct="1">
              <a:spcBef>
                <a:spcPct val="0"/>
              </a:spcBef>
              <a:spcAft>
                <a:spcPct val="0"/>
              </a:spcAft>
              <a:buFont typeface="Wingdings" charset="0"/>
              <a:buChar char="ü"/>
            </a:pPr>
            <a:r>
              <a:rPr lang="en-US" altLang="ja-JP" sz="2000">
                <a:solidFill>
                  <a:prstClr val="black"/>
                </a:solidFill>
                <a:cs typeface="ＭＳ Ｐゴシック" charset="0"/>
              </a:rPr>
              <a:t>6F utility space</a:t>
            </a:r>
          </a:p>
          <a:p>
            <a:pPr lvl="2" defTabSz="914400" eaLnBrk="1" fontAlgn="base" hangingPunct="1">
              <a:spcBef>
                <a:spcPct val="0"/>
              </a:spcBef>
              <a:spcAft>
                <a:spcPct val="0"/>
              </a:spcAft>
              <a:buFont typeface="Wingdings" charset="0"/>
              <a:buChar char="ü"/>
            </a:pPr>
            <a:r>
              <a:rPr lang="en-US" altLang="ja-JP" sz="2000">
                <a:solidFill>
                  <a:prstClr val="black"/>
                </a:solidFill>
                <a:cs typeface="ＭＳ Ｐゴシック" charset="0"/>
              </a:rPr>
              <a:t>On the floor of experimental hall</a:t>
            </a:r>
          </a:p>
          <a:p>
            <a:pPr lvl="1"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ja-JP" sz="2000">
              <a:solidFill>
                <a:prstClr val="black"/>
              </a:solidFill>
              <a:cs typeface="ＭＳ Ｐゴシック" charset="0"/>
            </a:endParaRPr>
          </a:p>
          <a:p>
            <a:pPr lvl="1"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ja-JP" sz="2000">
              <a:solidFill>
                <a:prstClr val="black"/>
              </a:solidFill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485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/>
              <a:t>Proposal and Home Work</a:t>
            </a:r>
            <a:endParaRPr kumimoji="1" lang="ja-JP" altLang="en-US" b="1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276963" y="1443926"/>
            <a:ext cx="8599362" cy="4525963"/>
          </a:xfrm>
        </p:spPr>
        <p:txBody>
          <a:bodyPr/>
          <a:lstStyle/>
          <a:p>
            <a:r>
              <a:rPr kumimoji="1" lang="en-US" altLang="ja-JP" sz="2800" dirty="0" smtClean="0"/>
              <a:t>Cryogenics Layout in the Central Region</a:t>
            </a:r>
          </a:p>
          <a:p>
            <a:pPr lvl="1"/>
            <a:r>
              <a:rPr lang="en-US" altLang="ja-JP" sz="2400" dirty="0" smtClean="0">
                <a:solidFill>
                  <a:srgbClr val="3366FF"/>
                </a:solidFill>
              </a:rPr>
              <a:t>Distributed cold boxes </a:t>
            </a:r>
            <a:r>
              <a:rPr lang="en-US" altLang="ja-JP" sz="2400" dirty="0" smtClean="0"/>
              <a:t>and </a:t>
            </a:r>
            <a:r>
              <a:rPr lang="en-US" altLang="ja-JP" sz="2400" dirty="0" smtClean="0">
                <a:solidFill>
                  <a:srgbClr val="3366FF"/>
                </a:solidFill>
              </a:rPr>
              <a:t>centralized main compressor </a:t>
            </a:r>
            <a:r>
              <a:rPr lang="en-US" altLang="ja-JP" sz="2400" dirty="0" smtClean="0"/>
              <a:t>banks for individual </a:t>
            </a:r>
            <a:r>
              <a:rPr lang="en-US" altLang="ja-JP" sz="2400" dirty="0" err="1" smtClean="0"/>
              <a:t>cryoplant</a:t>
            </a:r>
            <a:endParaRPr lang="en-US" altLang="ja-JP" sz="2400" dirty="0" smtClean="0"/>
          </a:p>
          <a:p>
            <a:pPr lvl="2"/>
            <a:r>
              <a:rPr lang="en-US" altLang="ja-JP" sz="2000" dirty="0"/>
              <a:t>U</a:t>
            </a:r>
            <a:r>
              <a:rPr lang="en-US" altLang="ja-JP" sz="2000" dirty="0" smtClean="0"/>
              <a:t>nified interface to CFS, better isolated from detector</a:t>
            </a:r>
          </a:p>
          <a:p>
            <a:pPr lvl="2"/>
            <a:r>
              <a:rPr lang="en-US" altLang="ja-JP" sz="2000" dirty="0" smtClean="0"/>
              <a:t>Be an important consensus, today !</a:t>
            </a:r>
          </a:p>
          <a:p>
            <a:pPr lvl="1"/>
            <a:r>
              <a:rPr lang="en-US" altLang="ja-JP" sz="2400" dirty="0" smtClean="0"/>
              <a:t>Individual </a:t>
            </a:r>
            <a:r>
              <a:rPr lang="en-US" altLang="ja-JP" sz="2400" dirty="0" err="1" smtClean="0"/>
              <a:t>Cryoplant</a:t>
            </a:r>
            <a:r>
              <a:rPr lang="en-US" altLang="ja-JP" sz="2400" dirty="0" smtClean="0"/>
              <a:t>/cold box to QD0+ anti-solenoid + Detector Solenoid</a:t>
            </a:r>
          </a:p>
          <a:p>
            <a:r>
              <a:rPr lang="en-US" altLang="ja-JP" sz="2800" dirty="0" smtClean="0"/>
              <a:t>Push-pull/Movable option </a:t>
            </a:r>
          </a:p>
          <a:p>
            <a:pPr lvl="1"/>
            <a:r>
              <a:rPr lang="en-US" altLang="ja-JP" sz="2400" dirty="0" smtClean="0"/>
              <a:t>Home work to have </a:t>
            </a:r>
            <a:r>
              <a:rPr lang="en-US" altLang="ja-JP" sz="2400" dirty="0" smtClean="0">
                <a:solidFill>
                  <a:srgbClr val="3366FF"/>
                </a:solidFill>
              </a:rPr>
              <a:t>common flexible pipe-line design</a:t>
            </a:r>
          </a:p>
          <a:p>
            <a:pPr lvl="2"/>
            <a:r>
              <a:rPr lang="en-US" altLang="ja-JP" sz="2000" dirty="0" smtClean="0"/>
              <a:t>Either cold or warm flexible line</a:t>
            </a:r>
          </a:p>
          <a:p>
            <a:pPr lvl="2"/>
            <a:r>
              <a:rPr lang="en-US" altLang="ja-JP" sz="2000" dirty="0" smtClean="0"/>
              <a:t>Common design </a:t>
            </a:r>
            <a:r>
              <a:rPr lang="en-US" altLang="ja-JP" sz="2000" dirty="0" smtClean="0">
                <a:solidFill>
                  <a:srgbClr val="FF0000"/>
                </a:solidFill>
              </a:rPr>
              <a:t>needed to adapt it also to adapt to QF0</a:t>
            </a:r>
            <a:r>
              <a:rPr lang="en-US" altLang="ja-JP" sz="2000" dirty="0" smtClean="0"/>
              <a:t>.    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B43C-A98D-244D-9194-E591A0F88D96}" type="slidenum">
              <a:rPr lang="ja-JP" altLang="en-US" smtClean="0"/>
              <a:pPr/>
              <a:t>33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464610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Again, This is outcome from Intensive Meetings, since early 2012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February 	GDE, ADI and cryogenics meetings</a:t>
            </a:r>
          </a:p>
          <a:p>
            <a:r>
              <a:rPr kumimoji="1" lang="en-US" altLang="ja-JP" dirty="0" smtClean="0"/>
              <a:t>March: 	GDE Cryogenics Meeting 	</a:t>
            </a:r>
          </a:p>
          <a:p>
            <a:r>
              <a:rPr lang="en-US" altLang="ja-JP" dirty="0" smtClean="0"/>
              <a:t>April:	 	KILC12, Central Region Session</a:t>
            </a:r>
          </a:p>
          <a:p>
            <a:r>
              <a:rPr lang="en-US" altLang="ja-JP" dirty="0" smtClean="0"/>
              <a:t>May :		GDE/Detector C</a:t>
            </a:r>
            <a:r>
              <a:rPr kumimoji="1" lang="en-US" altLang="ja-JP" dirty="0" smtClean="0"/>
              <a:t>ryogenics Meeting</a:t>
            </a:r>
          </a:p>
          <a:p>
            <a:r>
              <a:rPr lang="en-US" altLang="ja-JP" dirty="0" smtClean="0"/>
              <a:t>May: 		GDE ADI meeting</a:t>
            </a:r>
            <a:r>
              <a:rPr kumimoji="1" lang="en-US" altLang="ja-JP" dirty="0" smtClean="0"/>
              <a:t> </a:t>
            </a:r>
          </a:p>
          <a:p>
            <a:r>
              <a:rPr lang="en-US" altLang="ja-JP" dirty="0" smtClean="0"/>
              <a:t>June: 		MDI/Detector Cryogenics Meetings (2~3) 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Today:	</a:t>
            </a:r>
            <a:r>
              <a:rPr lang="en-US" altLang="ja-JP" dirty="0" smtClean="0"/>
              <a:t>	GDE ADI meeting</a:t>
            </a: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i="1" dirty="0" smtClean="0">
                <a:solidFill>
                  <a:srgbClr val="3366FF"/>
                </a:solidFill>
              </a:rPr>
              <a:t>We would thank everyone’s much effort and contribution for better understanding and discussions. </a:t>
            </a:r>
            <a:endParaRPr kumimoji="1" lang="ja-JP" altLang="en-US" i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885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B43C-A98D-244D-9194-E591A0F88D96}" type="slidenum">
              <a:rPr lang="ja-JP" altLang="en-US" smtClean="0"/>
              <a:pPr/>
              <a:t>35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03038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200">
                <a:solidFill>
                  <a:srgbClr val="000000"/>
                </a:solidFill>
              </a:rPr>
              <a:t>ILC GDE Cryo, Tom Peterson           1 Feb 2012</a:t>
            </a:r>
          </a:p>
        </p:txBody>
      </p:sp>
      <p:sp>
        <p:nvSpPr>
          <p:cNvPr id="512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600">
                <a:solidFill>
                  <a:srgbClr val="23346C"/>
                </a:solidFill>
              </a:rPr>
              <a:t>ILC cryo layout status</a:t>
            </a:r>
          </a:p>
        </p:txBody>
      </p:sp>
      <p:sp>
        <p:nvSpPr>
          <p:cNvPr id="512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2FE0BA3A-2CD6-6840-9E45-8F2BB0077357}" type="slidenum">
              <a:rPr lang="en-US" altLang="ja-JP" sz="1400">
                <a:solidFill>
                  <a:srgbClr val="000000"/>
                </a:solidFill>
              </a:rPr>
              <a:pPr/>
              <a:t>4</a:t>
            </a:fld>
            <a:endParaRPr lang="en-US" altLang="ja-JP" sz="1400">
              <a:solidFill>
                <a:srgbClr val="000000"/>
              </a:solidFill>
            </a:endParaRPr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702539" y="546084"/>
            <a:ext cx="7505021" cy="5334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ja-JP" sz="3200" b="1" dirty="0">
                <a:latin typeface="Arial" charset="0"/>
                <a:cs typeface="Arial Unicode MS" charset="0"/>
              </a:rPr>
              <a:t>RDR </a:t>
            </a:r>
            <a:r>
              <a:rPr lang="en-US" altLang="ja-JP" sz="3200" b="1" dirty="0" smtClean="0">
                <a:latin typeface="Arial" charset="0"/>
                <a:cs typeface="Arial Unicode MS" charset="0"/>
              </a:rPr>
              <a:t>cryogenics </a:t>
            </a:r>
            <a:r>
              <a:rPr lang="en-US" altLang="ja-JP" sz="3200" b="1" dirty="0">
                <a:latin typeface="Arial" charset="0"/>
                <a:cs typeface="Arial Unicode MS" charset="0"/>
              </a:rPr>
              <a:t>layout, for reference</a:t>
            </a:r>
            <a:endParaRPr lang="en-US" altLang="ja-JP" sz="4800" b="1" dirty="0">
              <a:latin typeface="Arial" charset="0"/>
              <a:cs typeface="Arial Unicode MS" charset="0"/>
            </a:endParaRPr>
          </a:p>
        </p:txBody>
      </p:sp>
      <p:pic>
        <p:nvPicPr>
          <p:cNvPr id="5126" name="Picture 3" descr="ILC-cryo-layout-RD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84" t="-1491" r="-11828" b="1491"/>
          <a:stretch/>
        </p:blipFill>
        <p:spPr bwMode="auto">
          <a:xfrm>
            <a:off x="460761" y="1526627"/>
            <a:ext cx="8033439" cy="407701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円/楕円 1"/>
          <p:cNvSpPr/>
          <p:nvPr/>
        </p:nvSpPr>
        <p:spPr>
          <a:xfrm>
            <a:off x="1020035" y="2492590"/>
            <a:ext cx="675520" cy="682254"/>
          </a:xfrm>
          <a:prstGeom prst="ellipse">
            <a:avLst/>
          </a:prstGeom>
          <a:noFill/>
          <a:ln w="19050" cmpd="sng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510195" y="1874921"/>
            <a:ext cx="675520" cy="682254"/>
          </a:xfrm>
          <a:prstGeom prst="ellipse">
            <a:avLst/>
          </a:prstGeom>
          <a:noFill/>
          <a:ln w="19050" cmpd="sng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2118163" y="2492590"/>
            <a:ext cx="675520" cy="682254"/>
          </a:xfrm>
          <a:prstGeom prst="ellipse">
            <a:avLst/>
          </a:prstGeom>
          <a:noFill/>
          <a:ln w="19050" cmpd="sng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3236556" y="2466395"/>
            <a:ext cx="675520" cy="682254"/>
          </a:xfrm>
          <a:prstGeom prst="ellipse">
            <a:avLst/>
          </a:prstGeom>
          <a:noFill/>
          <a:ln w="19050" cmpd="sng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793682" y="3944912"/>
            <a:ext cx="779815" cy="54715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6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65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4780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4E45DE87-2738-3042-914C-3975988CA25A}" type="slidenum">
              <a:rPr kumimoji="0" lang="en-US" altLang="ja-JP" sz="1400"/>
              <a:pPr/>
              <a:t>5</a:t>
            </a:fld>
            <a:endParaRPr kumimoji="0" lang="en-US" altLang="ja-JP" sz="1400"/>
          </a:p>
        </p:txBody>
      </p:sp>
      <p:pic>
        <p:nvPicPr>
          <p:cNvPr id="25602" name="Picture 2" descr="Layout-CentralRegion-Boost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3000"/>
            <a:ext cx="8839200" cy="418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kumimoji="0" lang="en-US" altLang="ja-JP">
                <a:latin typeface="Arial" charset="0"/>
                <a:cs typeface="Arial Unicode MS" charset="0"/>
              </a:rPr>
              <a:t>5 GeV booster linac locations</a:t>
            </a:r>
          </a:p>
        </p:txBody>
      </p:sp>
      <p:sp>
        <p:nvSpPr>
          <p:cNvPr id="25604" name="Date Placeholder 4"/>
          <p:cNvSpPr txBox="1">
            <a:spLocks noGrp="1"/>
          </p:cNvSpPr>
          <p:nvPr/>
        </p:nvSpPr>
        <p:spPr bwMode="auto">
          <a:xfrm>
            <a:off x="381000" y="6324600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fontAlgn="base"/>
            <a:r>
              <a:rPr kumimoji="0" lang="en-US" altLang="ja-JP" sz="1200"/>
              <a:t>ILC GDE Cryo, Tom Peterson        31 May 2012</a:t>
            </a:r>
          </a:p>
        </p:txBody>
      </p:sp>
    </p:spTree>
    <p:extLst>
      <p:ext uri="{BB962C8B-B14F-4D97-AF65-F5344CB8AC3E}">
        <p14:creationId xmlns:p14="http://schemas.microsoft.com/office/powerpoint/2010/main" val="703370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b="1" dirty="0" smtClean="0"/>
              <a:t>Cryogenics</a:t>
            </a:r>
            <a:r>
              <a:rPr kumimoji="1" lang="en-US" altLang="ja-JP" b="1" dirty="0" smtClean="0"/>
              <a:t> Location</a:t>
            </a:r>
            <a:r>
              <a:rPr lang="en-US" altLang="ja-JP" b="1" dirty="0" smtClean="0"/>
              <a:t> in Central Region</a:t>
            </a:r>
            <a:endParaRPr kumimoji="1" lang="ja-JP" altLang="en-US" b="1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t="5946" b="5946"/>
          <a:stretch>
            <a:fillRect/>
          </a:stretch>
        </p:blipFill>
        <p:spPr>
          <a:xfrm>
            <a:off x="4536956" y="4229248"/>
            <a:ext cx="4398518" cy="2419016"/>
          </a:xfrm>
        </p:spPr>
      </p:pic>
      <p:pic>
        <p:nvPicPr>
          <p:cNvPr id="5" name="Picture 2" descr="dbgghdi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823" y="1417638"/>
            <a:ext cx="4348696" cy="2738704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6" name="TextBox 8"/>
          <p:cNvSpPr txBox="1"/>
          <p:nvPr/>
        </p:nvSpPr>
        <p:spPr>
          <a:xfrm>
            <a:off x="4634064" y="1499635"/>
            <a:ext cx="1773568" cy="369332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GB" i="1" dirty="0" smtClean="0"/>
              <a:t>Flat </a:t>
            </a:r>
            <a:r>
              <a:rPr lang="en-GB" i="1" dirty="0" smtClean="0"/>
              <a:t>Topography</a:t>
            </a:r>
            <a:endParaRPr lang="en-GB" i="1" dirty="0"/>
          </a:p>
        </p:txBody>
      </p:sp>
      <p:sp>
        <p:nvSpPr>
          <p:cNvPr id="7" name="TextBox 8"/>
          <p:cNvSpPr txBox="1"/>
          <p:nvPr/>
        </p:nvSpPr>
        <p:spPr>
          <a:xfrm>
            <a:off x="6715171" y="4333316"/>
            <a:ext cx="2114581" cy="307777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Mountainous</a:t>
            </a:r>
            <a:r>
              <a:rPr lang="en-GB" sz="1400" i="1" dirty="0" smtClean="0"/>
              <a:t> </a:t>
            </a:r>
            <a:r>
              <a:rPr lang="en-GB" sz="1400" i="1" dirty="0" smtClean="0"/>
              <a:t>Topography</a:t>
            </a:r>
            <a:endParaRPr lang="en-GB" sz="1400" i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634064" y="5045977"/>
            <a:ext cx="980081" cy="2616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solidFill>
                  <a:schemeClr val="bg1"/>
                </a:solidFill>
              </a:rPr>
              <a:t>Damping Ring</a:t>
            </a:r>
            <a:endParaRPr kumimoji="1" lang="ja-JP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2390" y="1654063"/>
            <a:ext cx="4134465" cy="4616649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3366FF"/>
                </a:solidFill>
              </a:rPr>
              <a:t>Cryogenics at Central Region</a:t>
            </a:r>
          </a:p>
          <a:p>
            <a:pPr marL="285750" indent="-285750">
              <a:buFontTx/>
              <a:buChar char="-"/>
            </a:pPr>
            <a:r>
              <a:rPr lang="en-US" altLang="ja-JP" sz="1600" dirty="0" smtClean="0"/>
              <a:t>Damping Ring</a:t>
            </a:r>
          </a:p>
          <a:p>
            <a:pPr marL="285750" indent="-285750">
              <a:buFontTx/>
              <a:buChar char="-"/>
            </a:pPr>
            <a:r>
              <a:rPr lang="en-US" altLang="ja-JP" sz="1600" dirty="0"/>
              <a:t>e</a:t>
            </a:r>
            <a:r>
              <a:rPr kumimoji="1" lang="en-US" altLang="ja-JP" sz="1600" dirty="0" smtClean="0"/>
              <a:t>- source: Booster </a:t>
            </a:r>
            <a:r>
              <a:rPr lang="en-US" altLang="ja-JP" sz="1600" dirty="0" err="1" smtClean="0"/>
              <a:t>L</a:t>
            </a:r>
            <a:r>
              <a:rPr kumimoji="1" lang="en-US" altLang="ja-JP" sz="1600" dirty="0" err="1" smtClean="0"/>
              <a:t>inac</a:t>
            </a:r>
            <a:endParaRPr kumimoji="1" lang="en-US" altLang="ja-JP" sz="1600" dirty="0" smtClean="0"/>
          </a:p>
          <a:p>
            <a:pPr marL="285750" indent="-285750">
              <a:buFontTx/>
              <a:buChar char="-"/>
            </a:pPr>
            <a:r>
              <a:rPr lang="en-US" altLang="ja-JP" sz="1600" dirty="0" err="1"/>
              <a:t>e</a:t>
            </a:r>
            <a:r>
              <a:rPr lang="en-US" altLang="ja-JP" sz="1600" dirty="0" err="1" smtClean="0"/>
              <a:t>+source</a:t>
            </a:r>
            <a:r>
              <a:rPr lang="en-US" altLang="ja-JP" sz="1600" dirty="0" smtClean="0"/>
              <a:t>: Booster </a:t>
            </a:r>
            <a:r>
              <a:rPr lang="en-US" altLang="ja-JP" sz="1600" dirty="0" err="1" smtClean="0"/>
              <a:t>Linac</a:t>
            </a:r>
            <a:endParaRPr lang="en-US" altLang="ja-JP" sz="1600" dirty="0" smtClean="0"/>
          </a:p>
          <a:p>
            <a:pPr marL="285750" indent="-285750">
              <a:buFontTx/>
              <a:buChar char="-"/>
            </a:pPr>
            <a:r>
              <a:rPr lang="en-US" altLang="ja-JP" sz="1600" dirty="0" smtClean="0"/>
              <a:t>Focusing (QF0) + Crab Cavity</a:t>
            </a:r>
          </a:p>
          <a:p>
            <a:pPr marL="285750" indent="-285750">
              <a:buFontTx/>
              <a:buChar char="-"/>
            </a:pPr>
            <a:endParaRPr lang="en-US" altLang="ja-JP" sz="1600" dirty="0" smtClean="0"/>
          </a:p>
          <a:p>
            <a:pPr marL="285750" indent="-285750">
              <a:buFontTx/>
              <a:buChar char="-"/>
            </a:pPr>
            <a:r>
              <a:rPr lang="en-US" altLang="ja-JP" sz="1600" dirty="0"/>
              <a:t>F</a:t>
            </a:r>
            <a:r>
              <a:rPr lang="en-US" altLang="ja-JP" sz="1600" dirty="0" smtClean="0"/>
              <a:t>ocusing (QD0) + Comp. Sol. + </a:t>
            </a:r>
            <a:r>
              <a:rPr lang="en-US" altLang="ja-JP" sz="1600" b="1" dirty="0" err="1" smtClean="0">
                <a:solidFill>
                  <a:srgbClr val="3366FF"/>
                </a:solidFill>
              </a:rPr>
              <a:t>SiD</a:t>
            </a:r>
            <a:r>
              <a:rPr lang="en-US" altLang="ja-JP" sz="1600" dirty="0" smtClean="0"/>
              <a:t> Solenoid</a:t>
            </a:r>
          </a:p>
          <a:p>
            <a:pPr marL="285750" indent="-285750">
              <a:buFontTx/>
              <a:buChar char="-"/>
            </a:pPr>
            <a:r>
              <a:rPr lang="en-US" altLang="ja-JP" sz="1600" dirty="0" smtClean="0"/>
              <a:t>Focusing (QD0) + Comp. Sol. + </a:t>
            </a:r>
            <a:r>
              <a:rPr lang="en-US" altLang="ja-JP" sz="1600" b="1" dirty="0" smtClean="0">
                <a:solidFill>
                  <a:srgbClr val="3366FF"/>
                </a:solidFill>
              </a:rPr>
              <a:t>ILD</a:t>
            </a:r>
            <a:r>
              <a:rPr lang="en-US" altLang="ja-JP" sz="1600" dirty="0" smtClean="0"/>
              <a:t> Solenoid</a:t>
            </a:r>
          </a:p>
          <a:p>
            <a:endParaRPr lang="en-US" altLang="ja-JP" dirty="0" smtClean="0"/>
          </a:p>
          <a:p>
            <a:r>
              <a:rPr lang="en-US" altLang="ja-JP" b="1" dirty="0" smtClean="0">
                <a:solidFill>
                  <a:srgbClr val="3366FF"/>
                </a:solidFill>
              </a:rPr>
              <a:t>An important Concept suggested:</a:t>
            </a:r>
            <a:endParaRPr lang="en-US" altLang="ja-JP" b="1" dirty="0">
              <a:solidFill>
                <a:srgbClr val="3366FF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ja-JP" sz="1600" dirty="0" smtClean="0"/>
              <a:t>Distributed Refrigerators (Cold-Boxes)</a:t>
            </a:r>
          </a:p>
          <a:p>
            <a:pPr marL="742950" lvl="1" indent="-285750">
              <a:buFontTx/>
              <a:buChar char="-"/>
            </a:pPr>
            <a:r>
              <a:rPr lang="en-US" altLang="ja-JP" sz="1600" dirty="0" smtClean="0"/>
              <a:t>Best efficiency in </a:t>
            </a:r>
            <a:r>
              <a:rPr lang="en-US" altLang="ja-JP" sz="1600" dirty="0" err="1" smtClean="0"/>
              <a:t>themodynamics</a:t>
            </a:r>
            <a:endParaRPr lang="en-US" altLang="ja-JP" sz="1600" dirty="0" smtClean="0"/>
          </a:p>
          <a:p>
            <a:pPr marL="285750" indent="-285750">
              <a:buFontTx/>
              <a:buChar char="-"/>
            </a:pPr>
            <a:endParaRPr kumimoji="1" lang="en-US" altLang="ja-JP" sz="1600" dirty="0" smtClean="0"/>
          </a:p>
          <a:p>
            <a:pPr marL="285750" indent="-285750">
              <a:buFontTx/>
              <a:buChar char="-"/>
            </a:pPr>
            <a:r>
              <a:rPr kumimoji="1" lang="en-US" altLang="ja-JP" sz="1600" dirty="0" smtClean="0"/>
              <a:t>Centralized Main-compressor station </a:t>
            </a:r>
          </a:p>
          <a:p>
            <a:pPr marL="742950" lvl="1" indent="-285750">
              <a:buFontTx/>
              <a:buChar char="-"/>
            </a:pPr>
            <a:r>
              <a:rPr lang="en-US" altLang="ja-JP" sz="1600" dirty="0" smtClean="0"/>
              <a:t>Well isolated from detector hall</a:t>
            </a:r>
          </a:p>
          <a:p>
            <a:pPr marL="1200150" lvl="2" indent="-285750">
              <a:buFontTx/>
              <a:buChar char="-"/>
            </a:pPr>
            <a:r>
              <a:rPr lang="en-US" altLang="ja-JP" sz="1600" dirty="0" smtClean="0"/>
              <a:t>Major vibration source distanced</a:t>
            </a:r>
          </a:p>
          <a:p>
            <a:pPr marL="742950" lvl="1" indent="-285750">
              <a:buFontTx/>
              <a:buChar char="-"/>
            </a:pPr>
            <a:r>
              <a:rPr lang="en-US" altLang="ja-JP" sz="1600" dirty="0" smtClean="0"/>
              <a:t>CFS interface to be unified </a:t>
            </a:r>
          </a:p>
          <a:p>
            <a:pPr marL="1200150" lvl="2" indent="-285750">
              <a:buFontTx/>
              <a:buChar char="-"/>
            </a:pPr>
            <a:r>
              <a:rPr lang="en-US" altLang="ja-JP" sz="1600" dirty="0" smtClean="0"/>
              <a:t>electricity and water-cooling</a:t>
            </a:r>
            <a:endParaRPr kumimoji="1" lang="ja-JP" altLang="en-US" sz="1600" dirty="0"/>
          </a:p>
        </p:txBody>
      </p:sp>
      <p:sp>
        <p:nvSpPr>
          <p:cNvPr id="9" name="円/楕円 8"/>
          <p:cNvSpPr/>
          <p:nvPr/>
        </p:nvSpPr>
        <p:spPr>
          <a:xfrm>
            <a:off x="6113451" y="1952191"/>
            <a:ext cx="216166" cy="209405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4525981" y="4019843"/>
            <a:ext cx="216166" cy="209405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8807125" y="2885631"/>
            <a:ext cx="216166" cy="209405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7309936" y="3638385"/>
            <a:ext cx="216166" cy="209405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6927861" y="3073930"/>
            <a:ext cx="216166" cy="209405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7103495" y="3350885"/>
            <a:ext cx="216166" cy="209405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6265851" y="4641094"/>
            <a:ext cx="141781" cy="148192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4600366" y="6205286"/>
            <a:ext cx="141781" cy="148192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8765034" y="6205286"/>
            <a:ext cx="141781" cy="148192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6560032" y="6074395"/>
            <a:ext cx="141781" cy="148192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6563666" y="6229342"/>
            <a:ext cx="141781" cy="148192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6559880" y="6424819"/>
            <a:ext cx="141781" cy="148192"/>
          </a:xfrm>
          <a:prstGeom prst="ellips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五角形 26"/>
          <p:cNvSpPr/>
          <p:nvPr/>
        </p:nvSpPr>
        <p:spPr>
          <a:xfrm>
            <a:off x="6543181" y="2574902"/>
            <a:ext cx="323882" cy="310729"/>
          </a:xfrm>
          <a:prstGeom prst="pentagon">
            <a:avLst/>
          </a:prstGeom>
          <a:solidFill>
            <a:srgbClr val="FF66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五角形 27"/>
          <p:cNvSpPr/>
          <p:nvPr/>
        </p:nvSpPr>
        <p:spPr>
          <a:xfrm>
            <a:off x="6458783" y="5584182"/>
            <a:ext cx="323882" cy="310729"/>
          </a:xfrm>
          <a:prstGeom prst="pentagon">
            <a:avLst/>
          </a:prstGeom>
          <a:solidFill>
            <a:srgbClr val="FF66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870849" y="2238988"/>
            <a:ext cx="1256079" cy="430887"/>
          </a:xfrm>
          <a:prstGeom prst="rect">
            <a:avLst/>
          </a:prstGeom>
          <a:solidFill>
            <a:srgbClr val="3366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solidFill>
                  <a:schemeClr val="bg1"/>
                </a:solidFill>
              </a:rPr>
              <a:t>Main Compressors </a:t>
            </a:r>
          </a:p>
          <a:p>
            <a:r>
              <a:rPr kumimoji="1" lang="en-US" altLang="ja-JP" sz="1100" dirty="0" smtClean="0">
                <a:solidFill>
                  <a:srgbClr val="FFFF00"/>
                </a:solidFill>
              </a:rPr>
              <a:t>on surface</a:t>
            </a:r>
            <a:endParaRPr kumimoji="1" lang="ja-JP" altLang="en-US" sz="1100" dirty="0">
              <a:solidFill>
                <a:srgbClr val="FFFF0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870849" y="5321220"/>
            <a:ext cx="1291276" cy="430887"/>
          </a:xfrm>
          <a:prstGeom prst="rect">
            <a:avLst/>
          </a:prstGeom>
          <a:solidFill>
            <a:srgbClr val="3366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solidFill>
                  <a:schemeClr val="bg1"/>
                </a:solidFill>
              </a:rPr>
              <a:t>Main Compressors, </a:t>
            </a:r>
          </a:p>
          <a:p>
            <a:r>
              <a:rPr lang="en-US" altLang="ja-JP" sz="1100" dirty="0" smtClean="0">
                <a:solidFill>
                  <a:srgbClr val="CCFFCC"/>
                </a:solidFill>
              </a:rPr>
              <a:t>underground</a:t>
            </a:r>
            <a:endParaRPr kumimoji="1" lang="ja-JP" altLang="en-US" sz="1100" dirty="0">
              <a:solidFill>
                <a:srgbClr val="CC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271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9803"/>
            <a:ext cx="8229600" cy="807982"/>
          </a:xfrm>
        </p:spPr>
        <p:txBody>
          <a:bodyPr/>
          <a:lstStyle/>
          <a:p>
            <a:r>
              <a:rPr lang="en-GB" b="1" dirty="0" smtClean="0"/>
              <a:t>IR </a:t>
            </a:r>
            <a:r>
              <a:rPr lang="en-GB" b="1" dirty="0" smtClean="0"/>
              <a:t>Region and Final Doublet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49" y="1064216"/>
            <a:ext cx="4444421" cy="2963217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FD arrangement for push pull</a:t>
            </a:r>
          </a:p>
          <a:p>
            <a:pPr lvl="1"/>
            <a:r>
              <a:rPr lang="en-GB" dirty="0" smtClean="0"/>
              <a:t>different L*</a:t>
            </a:r>
          </a:p>
          <a:p>
            <a:pPr lvl="1"/>
            <a:r>
              <a:rPr lang="en-GB" dirty="0" smtClean="0"/>
              <a:t>ILD 4.5m, </a:t>
            </a:r>
            <a:r>
              <a:rPr lang="en-GB" dirty="0" err="1" smtClean="0"/>
              <a:t>SiD</a:t>
            </a:r>
            <a:r>
              <a:rPr lang="en-GB" dirty="0" smtClean="0"/>
              <a:t> 3.5m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Short FD for low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cm</a:t>
            </a:r>
            <a:endParaRPr lang="en-GB" baseline="-25000" dirty="0" smtClean="0"/>
          </a:p>
          <a:p>
            <a:pPr lvl="1"/>
            <a:r>
              <a:rPr lang="en-GB" dirty="0" smtClean="0"/>
              <a:t>Reduced </a:t>
            </a:r>
            <a:r>
              <a:rPr lang="en-GB" dirty="0" err="1" smtClean="0">
                <a:latin typeface="Symbol" charset="2"/>
                <a:cs typeface="Symbol" charset="2"/>
              </a:rPr>
              <a:t>b</a:t>
            </a:r>
            <a:r>
              <a:rPr lang="en-GB" baseline="-25000" dirty="0" err="1" smtClean="0">
                <a:latin typeface="Times New Roman"/>
                <a:cs typeface="Times New Roman"/>
              </a:rPr>
              <a:t>x</a:t>
            </a:r>
            <a:r>
              <a:rPr lang="en-GB" dirty="0" smtClean="0"/>
              <a:t>*</a:t>
            </a:r>
          </a:p>
          <a:p>
            <a:pPr lvl="2"/>
            <a:r>
              <a:rPr lang="en-GB" dirty="0" smtClean="0"/>
              <a:t>increased collimation depth</a:t>
            </a:r>
          </a:p>
          <a:p>
            <a:pPr lvl="1"/>
            <a:r>
              <a:rPr lang="en-GB" dirty="0" smtClean="0"/>
              <a:t>“universal” FD</a:t>
            </a:r>
          </a:p>
          <a:p>
            <a:pPr lvl="2"/>
            <a:r>
              <a:rPr lang="en-GB" dirty="0" smtClean="0"/>
              <a:t>avoid the need to exchange FD</a:t>
            </a:r>
          </a:p>
          <a:p>
            <a:pPr lvl="2"/>
            <a:r>
              <a:rPr lang="en-GB" dirty="0" smtClean="0"/>
              <a:t>conceptual - requires study</a:t>
            </a:r>
          </a:p>
          <a:p>
            <a:pPr lvl="2"/>
            <a:endParaRPr lang="en-GB" dirty="0"/>
          </a:p>
          <a:p>
            <a:r>
              <a:rPr lang="en-GB" dirty="0" smtClean="0"/>
              <a:t>Many integration issues remain</a:t>
            </a:r>
          </a:p>
          <a:p>
            <a:pPr lvl="1"/>
            <a:r>
              <a:rPr lang="en-GB" dirty="0" smtClean="0"/>
              <a:t>requires engineering studies beyond TDR</a:t>
            </a:r>
          </a:p>
          <a:p>
            <a:pPr lvl="1"/>
            <a:r>
              <a:rPr lang="en-GB" dirty="0" smtClean="0"/>
              <a:t>No apparent show stoppers</a:t>
            </a:r>
            <a:endParaRPr lang="en-GB" dirty="0"/>
          </a:p>
        </p:txBody>
      </p:sp>
      <p:pic>
        <p:nvPicPr>
          <p:cNvPr id="4" name="Picture 21" descr="gen_detector_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96555" y="1082620"/>
            <a:ext cx="4191000" cy="294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43852" y="4413926"/>
            <a:ext cx="4143703" cy="165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879105" y="4458559"/>
            <a:ext cx="254744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ctr"/>
            <a:r>
              <a:rPr lang="en-US" sz="1800" b="1" dirty="0">
                <a:solidFill>
                  <a:srgbClr val="FFFFFF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BNL prototype of self shielded quad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331" y="4119453"/>
            <a:ext cx="4286250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22286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BCE8CD42-E89F-7242-90E5-DAEAD5C45BA9}" type="slidenum">
              <a:rPr kumimoji="0" lang="en-US" altLang="ja-JP" sz="1400"/>
              <a:pPr/>
              <a:t>8</a:t>
            </a:fld>
            <a:endParaRPr kumimoji="0" lang="en-US" altLang="ja-JP" sz="140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kumimoji="0" lang="en-US" altLang="ja-JP" dirty="0">
                <a:latin typeface="Arial" charset="0"/>
                <a:cs typeface="Arial Unicode MS" charset="0"/>
              </a:rPr>
              <a:t>A few other cryogenic devices</a:t>
            </a:r>
          </a:p>
        </p:txBody>
      </p:sp>
      <p:sp>
        <p:nvSpPr>
          <p:cNvPr id="27651" name="Date Placeholder 4"/>
          <p:cNvSpPr txBox="1">
            <a:spLocks noGrp="1"/>
          </p:cNvSpPr>
          <p:nvPr/>
        </p:nvSpPr>
        <p:spPr bwMode="auto">
          <a:xfrm>
            <a:off x="381000" y="6324600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fontAlgn="base"/>
            <a:r>
              <a:rPr kumimoji="0" lang="en-US" altLang="ja-JP" sz="1200"/>
              <a:t>ILC GDE Cryo, Tom Peterson        31 May 2012</a:t>
            </a:r>
          </a:p>
        </p:txBody>
      </p:sp>
      <p:pic>
        <p:nvPicPr>
          <p:cNvPr id="27652" name="Picture 6" descr="PositronSourceLayout24May2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90600"/>
            <a:ext cx="8477250" cy="527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3222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E82F622D-AB33-B24D-9352-1CD9859E47D5}" type="slidenum">
              <a:rPr kumimoji="0" lang="en-US" altLang="ja-JP" sz="1400"/>
              <a:pPr/>
              <a:t>9</a:t>
            </a:fld>
            <a:endParaRPr kumimoji="0" lang="en-US" altLang="ja-JP" sz="140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title"/>
          </p:nvPr>
        </p:nvSpPr>
        <p:spPr>
          <a:xfrm>
            <a:off x="479619" y="152400"/>
            <a:ext cx="7902381" cy="762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kumimoji="0" lang="en-US" altLang="ja-JP" sz="4000" dirty="0">
                <a:latin typeface="Arial" charset="0"/>
                <a:cs typeface="Arial Unicode MS" charset="0"/>
              </a:rPr>
              <a:t>Installed cryogenic plant </a:t>
            </a:r>
            <a:r>
              <a:rPr kumimoji="0" lang="en-US" altLang="ja-JP" sz="4000" dirty="0" smtClean="0">
                <a:latin typeface="Arial" charset="0"/>
                <a:cs typeface="Arial Unicode MS" charset="0"/>
              </a:rPr>
              <a:t>power</a:t>
            </a:r>
            <a:endParaRPr kumimoji="0" lang="en-US" altLang="ja-JP" sz="4000" dirty="0">
              <a:latin typeface="Arial" charset="0"/>
              <a:cs typeface="Arial Unicode MS" charset="0"/>
            </a:endParaRPr>
          </a:p>
        </p:txBody>
      </p:sp>
      <p:sp>
        <p:nvSpPr>
          <p:cNvPr id="2457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57451" y="3771900"/>
            <a:ext cx="8001000" cy="2400300"/>
          </a:xfrm>
        </p:spPr>
        <p:txBody>
          <a:bodyPr/>
          <a:lstStyle/>
          <a:p>
            <a:r>
              <a:rPr kumimoji="0" lang="en-US" altLang="ja-JP" sz="2400" dirty="0">
                <a:latin typeface="Arial" charset="0"/>
                <a:cs typeface="Arial Unicode MS" charset="0"/>
              </a:rPr>
              <a:t>KCS and DKS have essentially the same total cryogenic plant power </a:t>
            </a:r>
          </a:p>
          <a:p>
            <a:pPr lvl="1"/>
            <a:r>
              <a:rPr lang="en-US" altLang="ja-JP" sz="2000" dirty="0">
                <a:latin typeface="Arial" charset="0"/>
                <a:cs typeface="Arial Unicode MS" charset="0"/>
              </a:rPr>
              <a:t>DKS slightly higher due to shorter cryogenic strings, more end boxes.  Difference insignificant.  </a:t>
            </a:r>
          </a:p>
          <a:p>
            <a:r>
              <a:rPr kumimoji="0" lang="en-US" altLang="ja-JP" sz="2400" dirty="0" err="1">
                <a:latin typeface="Arial" charset="0"/>
                <a:cs typeface="Arial Unicode MS" charset="0"/>
              </a:rPr>
              <a:t>Undulators</a:t>
            </a:r>
            <a:r>
              <a:rPr kumimoji="0" lang="en-US" altLang="ja-JP" sz="2400" dirty="0">
                <a:latin typeface="Arial" charset="0"/>
                <a:cs typeface="Arial Unicode MS" charset="0"/>
              </a:rPr>
              <a:t> and some other odd devices not in this yet </a:t>
            </a:r>
          </a:p>
        </p:txBody>
      </p:sp>
      <p:pic>
        <p:nvPicPr>
          <p:cNvPr id="24580" name="Picture 6" descr="InstalledPower-31May2012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282700"/>
            <a:ext cx="7772400" cy="2273300"/>
          </a:xfrm>
          <a:ln>
            <a:solidFill>
              <a:srgbClr val="008000"/>
            </a:solidFill>
          </a:ln>
        </p:spPr>
      </p:pic>
      <p:sp>
        <p:nvSpPr>
          <p:cNvPr id="24581" name="Date Placeholder 4"/>
          <p:cNvSpPr txBox="1">
            <a:spLocks noGrp="1"/>
          </p:cNvSpPr>
          <p:nvPr/>
        </p:nvSpPr>
        <p:spPr bwMode="auto">
          <a:xfrm>
            <a:off x="381000" y="6324600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fontAlgn="base"/>
            <a:r>
              <a:rPr kumimoji="0" lang="en-US" altLang="ja-JP" sz="1200"/>
              <a:t>ILC GDE Cryo, Tom Peterson        31 May 2012</a:t>
            </a:r>
          </a:p>
        </p:txBody>
      </p:sp>
    </p:spTree>
    <p:extLst>
      <p:ext uri="{BB962C8B-B14F-4D97-AF65-F5344CB8AC3E}">
        <p14:creationId xmlns:p14="http://schemas.microsoft.com/office/powerpoint/2010/main" val="3427851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2133</Words>
  <Application>Microsoft Macintosh PowerPoint</Application>
  <PresentationFormat>画面に合わせる (4:3)</PresentationFormat>
  <Paragraphs>438</Paragraphs>
  <Slides>35</Slides>
  <Notes>3</Notes>
  <HiddenSlides>6</HiddenSlides>
  <MMClips>0</MMClips>
  <ScaleCrop>false</ScaleCrop>
  <HeadingPairs>
    <vt:vector size="4" baseType="variant">
      <vt:variant>
        <vt:lpstr>テーマ</vt:lpstr>
      </vt:variant>
      <vt:variant>
        <vt:i4>3</vt:i4>
      </vt:variant>
      <vt:variant>
        <vt:lpstr>スライド タイトル</vt:lpstr>
      </vt:variant>
      <vt:variant>
        <vt:i4>35</vt:i4>
      </vt:variant>
    </vt:vector>
  </HeadingPairs>
  <TitlesOfParts>
    <vt:vector size="38" baseType="lpstr">
      <vt:lpstr>ホワイト</vt:lpstr>
      <vt:lpstr>Office ​​テーマ</vt:lpstr>
      <vt:lpstr>1_Office テーマ</vt:lpstr>
      <vt:lpstr>ILC Central Region Cryogenics for  DR, BDS/MDI, and Detectors </vt:lpstr>
      <vt:lpstr>This is outcome from Intensive Meetings, since early 2012</vt:lpstr>
      <vt:lpstr>Cryogenic Systems Layout Status </vt:lpstr>
      <vt:lpstr>RDR cryogenics layout, for reference</vt:lpstr>
      <vt:lpstr>5 GeV booster linac locations</vt:lpstr>
      <vt:lpstr>Cryogenics Location in Central Region</vt:lpstr>
      <vt:lpstr>IR Region and Final Doublet</vt:lpstr>
      <vt:lpstr>A few other cryogenic devices</vt:lpstr>
      <vt:lpstr>Installed cryogenic plant power</vt:lpstr>
      <vt:lpstr>ILC-TDR: CFS Electric Power Balance </vt:lpstr>
      <vt:lpstr>Helium pipe sizes for remote compressor locations </vt:lpstr>
      <vt:lpstr>Tom’s Conclusions as of May 31, 2012</vt:lpstr>
      <vt:lpstr>Detector Hall CFS Review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SiD Cryo Questions</vt:lpstr>
      <vt:lpstr>Cryogenic System of Interaction Region (SiD, ILD, QD0, QF1, Crab Cavity) in the Japanese Mountain Site</vt:lpstr>
      <vt:lpstr>Overall layout of Interaction Region</vt:lpstr>
      <vt:lpstr>Cryogenic overall block diagram example</vt:lpstr>
      <vt:lpstr>Baseline design of central region commented by AY</vt:lpstr>
      <vt:lpstr>Cryogenic Layout in the experimental hall </vt:lpstr>
      <vt:lpstr>Schematic 3D view of Plan-B</vt:lpstr>
      <vt:lpstr>PowerPoint プレゼンテーション</vt:lpstr>
      <vt:lpstr>Detector CBs on the detector/platform</vt:lpstr>
      <vt:lpstr>Detector CBs on the side wall</vt:lpstr>
      <vt:lpstr>Schematic Flow Diagram for ILD/SiD+QD0</vt:lpstr>
      <vt:lpstr>Schematic Flow Diagram for CC+QF1</vt:lpstr>
      <vt:lpstr>PowerPoint プレゼンテーション</vt:lpstr>
      <vt:lpstr>PowerPoint プレゼンテーション</vt:lpstr>
      <vt:lpstr>Proposal and Home Work</vt:lpstr>
      <vt:lpstr>Again, This is outcome from Intensive Meetings, since early 2012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Central Region Cryogenics for  BDS, DR, and Detectors </dc:title>
  <dc:creator>Yamamoto Akira</dc:creator>
  <cp:lastModifiedBy>Yamamoto Akira</cp:lastModifiedBy>
  <cp:revision>17</cp:revision>
  <dcterms:created xsi:type="dcterms:W3CDTF">2012-06-20T05:49:40Z</dcterms:created>
  <dcterms:modified xsi:type="dcterms:W3CDTF">2012-06-20T12:45:44Z</dcterms:modified>
</cp:coreProperties>
</file>