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1" r:id="rId3"/>
    <p:sldId id="264" r:id="rId4"/>
    <p:sldId id="262" r:id="rId5"/>
    <p:sldId id="263" r:id="rId6"/>
    <p:sldId id="260" r:id="rId7"/>
    <p:sldId id="259" r:id="rId8"/>
    <p:sldId id="257" r:id="rId9"/>
    <p:sldId id="265" r:id="rId10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685800" y="1395412"/>
            <a:ext cx="7772400" cy="1652588"/>
          </a:xfrm>
        </p:spPr>
        <p:txBody>
          <a:bodyPr/>
          <a:lstStyle>
            <a:lvl1pPr>
              <a:defRPr sz="3200">
                <a:solidFill>
                  <a:srgbClr val="77933C"/>
                </a:solidFill>
                <a:latin typeface="Arial"/>
                <a:cs typeface="Arial"/>
              </a:defRPr>
            </a:lvl1pPr>
          </a:lstStyle>
          <a:p>
            <a:r>
              <a:rPr lang="en-US" altLang="ja-JP" dirty="0" smtClean="0"/>
              <a:t>Talk Title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89048"/>
            <a:ext cx="7772400" cy="2131181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ja-JP" dirty="0" smtClean="0"/>
              <a:t>Author List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defRPr>
            </a:lvl1pPr>
          </a:lstStyle>
          <a:p>
            <a:fld id="{5CDE0140-5F4B-F541-9A0B-344DF7B0E1CA}" type="datetimeFigureOut">
              <a:rPr kumimoji="1" lang="ja-JP" altLang="en-US" smtClean="0"/>
              <a:t>6/8/12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defRPr>
            </a:lvl1pPr>
          </a:lstStyle>
          <a:p>
            <a:fld id="{8BB7E9DE-087C-A849-A314-E32F57C840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ja-JP" dirty="0" smtClean="0"/>
              <a:t>level 1</a:t>
            </a:r>
            <a:endParaRPr lang="ja-JP" altLang="en-US" dirty="0" smtClean="0"/>
          </a:p>
          <a:p>
            <a:pPr lvl="1"/>
            <a:r>
              <a:rPr lang="en-US" altLang="ja-JP" dirty="0" smtClean="0"/>
              <a:t>level 2</a:t>
            </a:r>
            <a:endParaRPr lang="ja-JP" altLang="en-US" dirty="0" smtClean="0"/>
          </a:p>
          <a:p>
            <a:pPr lvl="2"/>
            <a:r>
              <a:rPr lang="en-US" altLang="ja-JP" dirty="0" smtClean="0"/>
              <a:t>level 3</a:t>
            </a:r>
            <a:endParaRPr lang="ja-JP" altLang="en-US" dirty="0" smtClean="0"/>
          </a:p>
          <a:p>
            <a:pPr lvl="3"/>
            <a:r>
              <a:rPr lang="en-US" altLang="ja-JP" dirty="0" smtClean="0"/>
              <a:t>level 4</a:t>
            </a:r>
            <a:endParaRPr lang="ja-JP" altLang="en-US" dirty="0" smtClean="0"/>
          </a:p>
          <a:p>
            <a:pPr lvl="4"/>
            <a:r>
              <a:rPr lang="en-US" altLang="ja-JP" dirty="0" smtClean="0"/>
              <a:t>level 5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E0140-5F4B-F541-9A0B-344DF7B0E1CA}" type="datetimeFigureOut">
              <a:rPr kumimoji="1" lang="ja-JP" altLang="en-US" smtClean="0"/>
              <a:t>6/8/12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7E9DE-087C-A849-A314-E32F57C840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E0140-5F4B-F541-9A0B-344DF7B0E1CA}" type="datetimeFigureOut">
              <a:rPr kumimoji="1" lang="ja-JP" altLang="en-US" smtClean="0"/>
              <a:t>6/8/12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7E9DE-087C-A849-A314-E32F57C840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E0140-5F4B-F541-9A0B-344DF7B0E1CA}" type="datetimeFigureOut">
              <a:rPr kumimoji="1" lang="ja-JP" altLang="en-US" smtClean="0"/>
              <a:t>6/8/12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7E9DE-087C-A849-A314-E32F57C840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7597"/>
          </a:xfrm>
          <a:prstGeom prst="rect">
            <a:avLst/>
          </a:prstGeom>
          <a:noFill/>
          <a:ln w="15875">
            <a:noFill/>
            <a:prstDash val="sysDot"/>
          </a:ln>
          <a:effectLst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ja-JP" dirty="0" smtClean="0"/>
              <a:t>Master Title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9897" y="970286"/>
            <a:ext cx="8947777" cy="5357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dirty="0" smtClean="0"/>
              <a:t>level 1</a:t>
            </a:r>
            <a:endParaRPr lang="ja-JP" altLang="en-US" dirty="0" smtClean="0"/>
          </a:p>
          <a:p>
            <a:pPr lvl="1"/>
            <a:r>
              <a:rPr lang="en-US" altLang="ja-JP" dirty="0" smtClean="0"/>
              <a:t>level 2</a:t>
            </a:r>
            <a:endParaRPr lang="ja-JP" altLang="en-US" dirty="0" smtClean="0"/>
          </a:p>
          <a:p>
            <a:pPr lvl="2"/>
            <a:r>
              <a:rPr lang="en-US" altLang="ja-JP" dirty="0" smtClean="0"/>
              <a:t>level 3</a:t>
            </a:r>
            <a:endParaRPr lang="ja-JP" altLang="en-US" dirty="0" smtClean="0"/>
          </a:p>
          <a:p>
            <a:pPr lvl="3"/>
            <a:r>
              <a:rPr lang="en-US" altLang="ja-JP" dirty="0" smtClean="0"/>
              <a:t>level 4</a:t>
            </a:r>
            <a:endParaRPr lang="ja-JP" altLang="en-US" dirty="0" smtClean="0"/>
          </a:p>
          <a:p>
            <a:pPr lvl="4"/>
            <a:r>
              <a:rPr lang="en-US" altLang="ja-JP" dirty="0" smtClean="0"/>
              <a:t>level 5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99897" y="64276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  <a:latin typeface="Arial"/>
                <a:ea typeface="ヒラギノ丸ゴ Pro W4"/>
                <a:cs typeface="Arial"/>
              </a:defRPr>
            </a:lvl1pPr>
          </a:lstStyle>
          <a:p>
            <a:fld id="{5CDE0140-5F4B-F541-9A0B-344DF7B0E1CA}" type="datetimeFigureOut">
              <a:rPr kumimoji="1" lang="ja-JP" altLang="en-US" smtClean="0"/>
              <a:t>6/8/12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451006" y="6427695"/>
            <a:ext cx="4241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  <a:latin typeface="Arial"/>
                <a:ea typeface="ヒラギノ丸ゴ Pro W4"/>
                <a:cs typeface="Arial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914074" y="64276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  <a:latin typeface="Arial"/>
                <a:ea typeface="ヒラギノ丸ゴ Pro W4"/>
                <a:cs typeface="Arial"/>
              </a:defRPr>
            </a:lvl1pPr>
          </a:lstStyle>
          <a:p>
            <a:fld id="{8BB7E9DE-087C-A849-A314-E32F57C840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2400" b="1" i="0" kern="1200">
          <a:solidFill>
            <a:schemeClr val="accent3">
              <a:lumMod val="75000"/>
            </a:schemeClr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1800" kern="1200">
          <a:solidFill>
            <a:schemeClr val="bg2">
              <a:lumMod val="25000"/>
            </a:schemeClr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1800" kern="1200">
          <a:solidFill>
            <a:schemeClr val="bg2">
              <a:lumMod val="25000"/>
            </a:schemeClr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1800" kern="1200" baseline="0">
          <a:solidFill>
            <a:schemeClr val="bg2">
              <a:lumMod val="25000"/>
            </a:schemeClr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1800" kern="1200">
          <a:solidFill>
            <a:schemeClr val="bg2">
              <a:lumMod val="25000"/>
            </a:schemeClr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1800" kern="1200">
          <a:solidFill>
            <a:schemeClr val="bg2">
              <a:lumMod val="25000"/>
            </a:schemeClr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tth</a:t>
            </a:r>
            <a:r>
              <a:rPr kumimoji="1" lang="en-US" altLang="ja-JP" dirty="0" smtClean="0"/>
              <a:t> analysis at 1 TeV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T. Tanabe, P. </a:t>
            </a:r>
            <a:r>
              <a:rPr kumimoji="1" lang="en-US" altLang="ja-JP" dirty="0" err="1" smtClean="0"/>
              <a:t>Roloff</a:t>
            </a:r>
            <a:endParaRPr kumimoji="1" lang="en-US" altLang="ja-JP" dirty="0" smtClean="0"/>
          </a:p>
          <a:p>
            <a:r>
              <a:rPr lang="en-US" altLang="ja-JP" dirty="0" smtClean="0"/>
              <a:t>June 8, 2012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4899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Sensitivity to top Yukawa coupling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300" y="1008826"/>
            <a:ext cx="2409825" cy="151988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300" y="2845702"/>
            <a:ext cx="2479820" cy="1959857"/>
          </a:xfrm>
          <a:prstGeom prst="rect">
            <a:avLst/>
          </a:prstGeom>
        </p:spPr>
      </p:pic>
      <p:grpSp>
        <p:nvGrpSpPr>
          <p:cNvPr id="7" name="図形グループ 6"/>
          <p:cNvGrpSpPr/>
          <p:nvPr/>
        </p:nvGrpSpPr>
        <p:grpSpPr>
          <a:xfrm>
            <a:off x="321514" y="1325452"/>
            <a:ext cx="5220944" cy="3480107"/>
            <a:chOff x="99897" y="2444918"/>
            <a:chExt cx="5794490" cy="4252225"/>
          </a:xfrm>
        </p:grpSpPr>
        <p:pic>
          <p:nvPicPr>
            <p:cNvPr id="8" name="図 7" descr="xsec.pd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897" y="2444918"/>
              <a:ext cx="5794490" cy="4252225"/>
            </a:xfrm>
            <a:prstGeom prst="rect">
              <a:avLst/>
            </a:prstGeom>
          </p:spPr>
        </p:pic>
        <p:sp>
          <p:nvSpPr>
            <p:cNvPr id="9" name="星 5 8"/>
            <p:cNvSpPr/>
            <p:nvPr/>
          </p:nvSpPr>
          <p:spPr>
            <a:xfrm>
              <a:off x="5479639" y="4197696"/>
              <a:ext cx="246923" cy="246923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FF00"/>
                </a:solidFill>
              </a:endParaRPr>
            </a:p>
          </p:txBody>
        </p:sp>
        <p:sp>
          <p:nvSpPr>
            <p:cNvPr id="10" name="ひし形 9"/>
            <p:cNvSpPr/>
            <p:nvPr/>
          </p:nvSpPr>
          <p:spPr>
            <a:xfrm>
              <a:off x="5526675" y="2986595"/>
              <a:ext cx="164615" cy="164615"/>
            </a:xfrm>
            <a:prstGeom prst="diamond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ひし形 10"/>
            <p:cNvSpPr/>
            <p:nvPr/>
          </p:nvSpPr>
          <p:spPr>
            <a:xfrm>
              <a:off x="5526675" y="4056597"/>
              <a:ext cx="164615" cy="164615"/>
            </a:xfrm>
            <a:prstGeom prst="diamond">
              <a:avLst/>
            </a:prstGeom>
            <a:solidFill>
              <a:srgbClr val="008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ひし形 11"/>
            <p:cNvSpPr/>
            <p:nvPr/>
          </p:nvSpPr>
          <p:spPr>
            <a:xfrm>
              <a:off x="5526219" y="4444619"/>
              <a:ext cx="164615" cy="164615"/>
            </a:xfrm>
            <a:prstGeom prst="diamond">
              <a:avLst/>
            </a:prstGeom>
            <a:solidFill>
              <a:srgbClr val="0000F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ひし形 12"/>
            <p:cNvSpPr/>
            <p:nvPr/>
          </p:nvSpPr>
          <p:spPr>
            <a:xfrm>
              <a:off x="904969" y="2763187"/>
              <a:ext cx="164615" cy="164615"/>
            </a:xfrm>
            <a:prstGeom prst="diamond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ひし形 13"/>
            <p:cNvSpPr/>
            <p:nvPr/>
          </p:nvSpPr>
          <p:spPr>
            <a:xfrm>
              <a:off x="928474" y="4420644"/>
              <a:ext cx="164615" cy="164615"/>
            </a:xfrm>
            <a:prstGeom prst="diamond">
              <a:avLst/>
            </a:prstGeom>
            <a:solidFill>
              <a:srgbClr val="008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ひし形 14"/>
            <p:cNvSpPr/>
            <p:nvPr/>
          </p:nvSpPr>
          <p:spPr>
            <a:xfrm>
              <a:off x="928474" y="4573051"/>
              <a:ext cx="164615" cy="164615"/>
            </a:xfrm>
            <a:prstGeom prst="diamond">
              <a:avLst/>
            </a:prstGeom>
            <a:solidFill>
              <a:srgbClr val="0000F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星 5 15"/>
            <p:cNvSpPr/>
            <p:nvPr/>
          </p:nvSpPr>
          <p:spPr>
            <a:xfrm>
              <a:off x="893210" y="4632293"/>
              <a:ext cx="246923" cy="246923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FF00"/>
                </a:solidFill>
              </a:endParaRPr>
            </a:p>
          </p:txBody>
        </p:sp>
      </p:grpSp>
      <p:sp>
        <p:nvSpPr>
          <p:cNvPr id="17" name="正方形/長方形 16"/>
          <p:cNvSpPr/>
          <p:nvPr/>
        </p:nvSpPr>
        <p:spPr>
          <a:xfrm>
            <a:off x="698499" y="5201335"/>
            <a:ext cx="65563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  <a:latin typeface="Arial"/>
                <a:cs typeface="Arial"/>
              </a:rPr>
              <a:t>Higgs-</a:t>
            </a:r>
            <a:r>
              <a:rPr lang="en-US" altLang="ja-JP" dirty="0" err="1" smtClean="0">
                <a:solidFill>
                  <a:srgbClr val="000000"/>
                </a:solidFill>
                <a:latin typeface="Arial"/>
                <a:cs typeface="Arial"/>
              </a:rPr>
              <a:t>strahlung</a:t>
            </a:r>
            <a:r>
              <a:rPr lang="en-US" altLang="ja-JP" dirty="0" smtClean="0">
                <a:solidFill>
                  <a:srgbClr val="000000"/>
                </a:solidFill>
                <a:latin typeface="Arial"/>
                <a:cs typeface="Arial"/>
              </a:rPr>
              <a:t> off the Z boson contribution is larger at 1 TeV.</a:t>
            </a:r>
          </a:p>
          <a:p>
            <a:r>
              <a:rPr lang="en-US" altLang="ja-JP" dirty="0" smtClean="0">
                <a:solidFill>
                  <a:srgbClr val="000000"/>
                </a:solidFill>
                <a:latin typeface="Arial"/>
                <a:cs typeface="Arial"/>
              </a:rPr>
              <a:t>Should </a:t>
            </a:r>
            <a:r>
              <a:rPr lang="en-US" altLang="ja-JP" dirty="0" smtClean="0">
                <a:solidFill>
                  <a:srgbClr val="000000"/>
                </a:solidFill>
                <a:latin typeface="Arial"/>
                <a:cs typeface="Arial"/>
              </a:rPr>
              <a:t>check the sensitivity to the top Yukawa coupling.</a:t>
            </a:r>
            <a:endParaRPr lang="ja-JP" alt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756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Procedure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Allow for an anomalous top Yukawa coupling by specifying a multiplier such that</a:t>
            </a:r>
          </a:p>
          <a:p>
            <a:pPr lvl="1"/>
            <a:r>
              <a:rPr lang="en-US" altLang="ja-JP" dirty="0" err="1" smtClean="0"/>
              <a:t>y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= 0.8*</a:t>
            </a:r>
            <a:r>
              <a:rPr lang="en-US" altLang="ja-JP" dirty="0" err="1" smtClean="0"/>
              <a:t>y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(SM), 1.0*</a:t>
            </a:r>
            <a:r>
              <a:rPr lang="en-US" altLang="ja-JP" dirty="0" err="1" smtClean="0"/>
              <a:t>y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(SM), 1.2*</a:t>
            </a:r>
            <a:r>
              <a:rPr lang="en-US" altLang="ja-JP" dirty="0" err="1" smtClean="0"/>
              <a:t>y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(SM), </a:t>
            </a:r>
            <a:r>
              <a:rPr lang="en-US" altLang="ja-JP" dirty="0" err="1" smtClean="0"/>
              <a:t>etc</a:t>
            </a:r>
            <a:endParaRPr lang="en-US" altLang="ja-JP" dirty="0" smtClean="0"/>
          </a:p>
          <a:p>
            <a:r>
              <a:rPr lang="en-US" altLang="ja-JP" dirty="0" smtClean="0"/>
              <a:t>Event generator (</a:t>
            </a:r>
            <a:r>
              <a:rPr kumimoji="1" lang="en-US" altLang="ja-JP" dirty="0" err="1" smtClean="0"/>
              <a:t>TTHStudy</a:t>
            </a:r>
            <a:r>
              <a:rPr kumimoji="1" lang="en-US" altLang="ja-JP" dirty="0" smtClean="0"/>
              <a:t> for DBD</a:t>
            </a:r>
            <a:r>
              <a:rPr lang="en-US" altLang="ja-JP" dirty="0" smtClean="0"/>
              <a:t>) has been modified</a:t>
            </a:r>
          </a:p>
          <a:p>
            <a:r>
              <a:rPr kumimoji="1" lang="en-US" altLang="ja-JP" dirty="0" smtClean="0"/>
              <a:t>Compute the cross section for different </a:t>
            </a:r>
            <a:r>
              <a:rPr kumimoji="1" lang="en-US" altLang="ja-JP" dirty="0" err="1" smtClean="0"/>
              <a:t>y</a:t>
            </a:r>
            <a:r>
              <a:rPr kumimoji="1" lang="en-US" altLang="ja-JP" baseline="-25000" dirty="0" err="1" smtClean="0"/>
              <a:t>t</a:t>
            </a:r>
            <a:r>
              <a:rPr kumimoji="1" lang="en-US" altLang="ja-JP" dirty="0" smtClean="0"/>
              <a:t> values </a:t>
            </a:r>
          </a:p>
          <a:p>
            <a:r>
              <a:rPr lang="en-US" altLang="ja-JP" dirty="0"/>
              <a:t>C</a:t>
            </a:r>
            <a:r>
              <a:rPr lang="en-US" altLang="ja-JP" dirty="0" smtClean="0"/>
              <a:t>ross section as a function of </a:t>
            </a:r>
            <a:r>
              <a:rPr lang="en-US" altLang="ja-JP" dirty="0" err="1" smtClean="0"/>
              <a:t>y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is </a:t>
            </a:r>
            <a:r>
              <a:rPr lang="en-US" altLang="ja-JP" dirty="0" err="1" smtClean="0"/>
              <a:t>parametrized</a:t>
            </a:r>
            <a:r>
              <a:rPr lang="en-US" altLang="ja-JP" dirty="0" smtClean="0"/>
              <a:t> well by a parabolic function</a:t>
            </a:r>
          </a:p>
          <a:p>
            <a:r>
              <a:rPr lang="en-US" altLang="ja-JP" dirty="0" smtClean="0"/>
              <a:t>Extract the slope at the </a:t>
            </a:r>
            <a:r>
              <a:rPr lang="en-US" altLang="ja-JP" dirty="0" err="1" smtClean="0"/>
              <a:t>y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SM value</a:t>
            </a:r>
          </a:p>
          <a:p>
            <a:r>
              <a:rPr kumimoji="1" lang="en-US" altLang="ja-JP" dirty="0" smtClean="0"/>
              <a:t>Also check the energy distribution at BASES level</a:t>
            </a:r>
            <a:endParaRPr kumimoji="1" lang="ja-JP" altLang="en-US" dirty="0"/>
          </a:p>
        </p:txBody>
      </p:sp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74" y="3644799"/>
            <a:ext cx="3125311" cy="91355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43274" y="4780892"/>
            <a:ext cx="6506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should equal 0.5 in the absence of Higgs-</a:t>
            </a:r>
            <a:r>
              <a:rPr kumimoji="1" lang="en-US" altLang="ja-JP" dirty="0" err="1" smtClean="0">
                <a:latin typeface="Arial"/>
                <a:cs typeface="Arial"/>
              </a:rPr>
              <a:t>strahlung</a:t>
            </a:r>
            <a:r>
              <a:rPr kumimoji="1" lang="en-US" altLang="ja-JP" dirty="0" smtClean="0">
                <a:latin typeface="Arial"/>
                <a:cs typeface="Arial"/>
              </a:rPr>
              <a:t> </a:t>
            </a:r>
            <a:r>
              <a:rPr lang="en-US" altLang="ja-JP" dirty="0" smtClean="0">
                <a:latin typeface="Arial"/>
                <a:cs typeface="Arial"/>
              </a:rPr>
              <a:t>off </a:t>
            </a:r>
            <a:r>
              <a:rPr kumimoji="1" lang="en-US" altLang="ja-JP" dirty="0" smtClean="0">
                <a:latin typeface="Arial"/>
                <a:cs typeface="Arial"/>
              </a:rPr>
              <a:t>Z </a:t>
            </a:r>
            <a:r>
              <a:rPr lang="en-US" altLang="ja-JP" dirty="0" smtClean="0">
                <a:latin typeface="Arial"/>
                <a:cs typeface="Arial"/>
              </a:rPr>
              <a:t>since</a:t>
            </a:r>
            <a:endParaRPr kumimoji="1" lang="ja-JP" altLang="en-US" dirty="0">
              <a:latin typeface="Arial"/>
              <a:cs typeface="Arial"/>
            </a:endParaRPr>
          </a:p>
        </p:txBody>
      </p:sp>
      <p:pic>
        <p:nvPicPr>
          <p:cNvPr id="6" name="図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821" y="5681604"/>
            <a:ext cx="1282700" cy="5207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761" y="5349573"/>
            <a:ext cx="1878470" cy="1184761"/>
          </a:xfrm>
          <a:prstGeom prst="rect">
            <a:avLst/>
          </a:prstGeom>
        </p:spPr>
      </p:pic>
      <p:sp>
        <p:nvSpPr>
          <p:cNvPr id="8" name="右矢印 7"/>
          <p:cNvSpPr/>
          <p:nvPr/>
        </p:nvSpPr>
        <p:spPr>
          <a:xfrm>
            <a:off x="4024597" y="5681604"/>
            <a:ext cx="857701" cy="646208"/>
          </a:xfrm>
          <a:prstGeom prst="rightArrow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821" y="3644799"/>
            <a:ext cx="1630475" cy="606858"/>
          </a:xfrm>
          <a:prstGeom prst="rect">
            <a:avLst/>
          </a:prstGeom>
        </p:spPr>
      </p:pic>
      <p:cxnSp>
        <p:nvCxnSpPr>
          <p:cNvPr id="11" name="直線矢印コネクタ 10"/>
          <p:cNvCxnSpPr/>
          <p:nvPr/>
        </p:nvCxnSpPr>
        <p:spPr>
          <a:xfrm>
            <a:off x="3165737" y="4038138"/>
            <a:ext cx="330000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7395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 TeV</a:t>
            </a:r>
            <a:endParaRPr kumimoji="1" lang="ja-JP" altLang="en-US" dirty="0"/>
          </a:p>
        </p:txBody>
      </p:sp>
      <p:pic>
        <p:nvPicPr>
          <p:cNvPr id="3" name="図 2" descr="plot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99348" y="-669949"/>
            <a:ext cx="5592536" cy="8257729"/>
          </a:xfrm>
          <a:prstGeom prst="rect">
            <a:avLst/>
          </a:prstGeom>
        </p:spPr>
      </p:pic>
      <p:cxnSp>
        <p:nvCxnSpPr>
          <p:cNvPr id="5" name="直線コネクタ 4"/>
          <p:cNvCxnSpPr/>
          <p:nvPr/>
        </p:nvCxnSpPr>
        <p:spPr>
          <a:xfrm>
            <a:off x="3430803" y="2408347"/>
            <a:ext cx="1665919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63006" y="6139681"/>
            <a:ext cx="9080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Small deviation (4%) from 0.5 is seen for 1 TeV.</a:t>
            </a:r>
          </a:p>
          <a:p>
            <a:r>
              <a:rPr lang="en-US" altLang="ja-JP" dirty="0" smtClean="0">
                <a:latin typeface="Arial"/>
                <a:cs typeface="Arial"/>
              </a:rPr>
              <a:t>This could be significant considering the expected improvement in </a:t>
            </a:r>
            <a:r>
              <a:rPr lang="en-US" altLang="ja-JP" dirty="0" err="1" smtClean="0">
                <a:latin typeface="Arial"/>
                <a:cs typeface="Arial"/>
              </a:rPr>
              <a:t>y</a:t>
            </a:r>
            <a:r>
              <a:rPr lang="en-US" altLang="ja-JP" baseline="-25000" dirty="0" err="1" smtClean="0">
                <a:latin typeface="Arial"/>
                <a:cs typeface="Arial"/>
              </a:rPr>
              <a:t>t</a:t>
            </a:r>
            <a:r>
              <a:rPr lang="en-US" altLang="ja-JP" dirty="0" smtClean="0">
                <a:latin typeface="Arial"/>
                <a:cs typeface="Arial"/>
              </a:rPr>
              <a:t> precision at 1 TeV.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3434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500 GeV</a:t>
            </a:r>
            <a:endParaRPr kumimoji="1" lang="ja-JP" altLang="en-US" dirty="0"/>
          </a:p>
        </p:txBody>
      </p:sp>
      <p:pic>
        <p:nvPicPr>
          <p:cNvPr id="3" name="図 2" descr="plot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19159" y="-499436"/>
            <a:ext cx="5569186" cy="822325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022069" y="6314309"/>
            <a:ext cx="4115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Deviation is less than 1% for 500 GeV.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1880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Higgs </a:t>
            </a:r>
            <a:r>
              <a:rPr lang="en-US" altLang="ja-JP" dirty="0"/>
              <a:t>e</a:t>
            </a:r>
            <a:r>
              <a:rPr kumimoji="1" lang="en-US" altLang="ja-JP" dirty="0" smtClean="0"/>
              <a:t>nergy </a:t>
            </a:r>
            <a:r>
              <a:rPr lang="en-US" altLang="ja-JP" dirty="0" smtClean="0"/>
              <a:t>di</a:t>
            </a:r>
            <a:r>
              <a:rPr kumimoji="1" lang="en-US" altLang="ja-JP" dirty="0" smtClean="0"/>
              <a:t>stribution @ 1 TeV (BASES)</a:t>
            </a:r>
            <a:endParaRPr kumimoji="1" lang="ja-JP" altLang="en-US" dirty="0"/>
          </a:p>
        </p:txBody>
      </p:sp>
      <p:pic>
        <p:nvPicPr>
          <p:cNvPr id="3" name="図 2" descr="eh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62667" y="-1127596"/>
            <a:ext cx="5418666" cy="9144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81437" y="5918175"/>
            <a:ext cx="7174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Small difference in shape is observed in the middle energy region.</a:t>
            </a:r>
          </a:p>
          <a:p>
            <a:r>
              <a:rPr lang="en-US" altLang="ja-JP" dirty="0" smtClean="0">
                <a:latin typeface="Arial"/>
                <a:cs typeface="Arial"/>
              </a:rPr>
              <a:t>Additional correction may be necessary due to the possible variation in the detector acceptance.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3606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Energy distribution of </a:t>
            </a:r>
            <a:r>
              <a:rPr lang="en-US" altLang="ja-JP" dirty="0" err="1" smtClean="0"/>
              <a:t>ttbar</a:t>
            </a:r>
            <a:r>
              <a:rPr lang="en-US" altLang="ja-JP" dirty="0" smtClean="0"/>
              <a:t> system @ </a:t>
            </a:r>
            <a:r>
              <a:rPr lang="en-US" altLang="ja-JP" dirty="0"/>
              <a:t>1 </a:t>
            </a:r>
            <a:r>
              <a:rPr lang="en-US" altLang="ja-JP" dirty="0" smtClean="0"/>
              <a:t>TeV (BASES)</a:t>
            </a:r>
            <a:endParaRPr kumimoji="1" lang="ja-JP" altLang="en-US" dirty="0"/>
          </a:p>
        </p:txBody>
      </p:sp>
      <p:pic>
        <p:nvPicPr>
          <p:cNvPr id="3" name="図 2" descr="et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62668" y="-1127596"/>
            <a:ext cx="5418667" cy="9144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973161" y="6153738"/>
            <a:ext cx="5710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Difference is consistent with Higgs energy distribution.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7592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Energy distribution of </a:t>
            </a:r>
            <a:r>
              <a:rPr lang="en-US" altLang="ja-JP" dirty="0" err="1" smtClean="0"/>
              <a:t>ttbarh</a:t>
            </a:r>
            <a:r>
              <a:rPr lang="en-US" altLang="ja-JP" dirty="0" smtClean="0"/>
              <a:t> system @ </a:t>
            </a:r>
            <a:r>
              <a:rPr lang="en-US" altLang="ja-JP" dirty="0"/>
              <a:t>1 </a:t>
            </a:r>
            <a:r>
              <a:rPr lang="en-US" altLang="ja-JP" dirty="0" smtClean="0"/>
              <a:t>TeV (BASES)</a:t>
            </a:r>
            <a:endParaRPr kumimoji="1" lang="ja-JP" altLang="en-US" dirty="0"/>
          </a:p>
        </p:txBody>
      </p:sp>
      <p:pic>
        <p:nvPicPr>
          <p:cNvPr id="5" name="図 4" descr="etth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62668" y="-1035069"/>
            <a:ext cx="5418667" cy="91440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973161" y="6153738"/>
            <a:ext cx="6095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No difference observed for the entire system as expected.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1037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Sensitivity </a:t>
            </a:r>
            <a:r>
              <a:rPr lang="en-US" altLang="ja-JP" dirty="0" smtClean="0"/>
              <a:t>to </a:t>
            </a:r>
            <a:r>
              <a:rPr kumimoji="1" lang="en-US" altLang="ja-JP" dirty="0" smtClean="0"/>
              <a:t>top Yukawa coupling is revisited.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At 500 GeV, the cross section measurement can be used directly with 0.5 factor.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At 1 TeV, the factor should be 0.52 instead of 0.5.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There may be an additional correction due to the differences in the kinematics. But this should be small.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709548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-ari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simple-arial.thmx</Template>
  <TotalTime>42</TotalTime>
  <Words>321</Words>
  <Application>Microsoft Macintosh PowerPoint</Application>
  <PresentationFormat>画面に合わせる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simple-arial</vt:lpstr>
      <vt:lpstr>tth analysis at 1 TeV</vt:lpstr>
      <vt:lpstr>Sensitivity to top Yukawa coupling</vt:lpstr>
      <vt:lpstr>Procedure</vt:lpstr>
      <vt:lpstr>1 TeV</vt:lpstr>
      <vt:lpstr>500 GeV</vt:lpstr>
      <vt:lpstr>Higgs energy distribution @ 1 TeV (BASES)</vt:lpstr>
      <vt:lpstr>Energy distribution of ttbar system @ 1 TeV (BASES)</vt:lpstr>
      <vt:lpstr>Energy distribution of ttbarh system @ 1 TeV (BASES)</vt:lpstr>
      <vt:lpstr>Conclusions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Tanabe</dc:creator>
  <cp:lastModifiedBy>Tanabe</cp:lastModifiedBy>
  <cp:revision>14</cp:revision>
  <dcterms:created xsi:type="dcterms:W3CDTF">2012-06-07T19:05:48Z</dcterms:created>
  <dcterms:modified xsi:type="dcterms:W3CDTF">2012-06-07T19:47:50Z</dcterms:modified>
</cp:coreProperties>
</file>