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1330F-1E4F-4781-BC52-5FB122E11C6E}" type="datetimeFigureOut">
              <a:rPr kumimoji="1" lang="ja-JP" altLang="en-US" smtClean="0"/>
              <a:t>2012/6/15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6269C-AB9D-4D71-9F8A-069593A67B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3528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0283"/>
            <a:ext cx="874440" cy="28108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A5678D3-A6BD-4E50-9686-3776C7E3C571}" type="datetime1">
              <a:rPr kumimoji="1" lang="ja-JP" altLang="en-US" smtClean="0"/>
              <a:t>2012/6/15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331640" y="6460283"/>
            <a:ext cx="684076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smtClean="0"/>
              <a:t>Asian Physics &amp; Software Meeting (2012/6/15)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244408" y="6460283"/>
            <a:ext cx="44239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9A3B8A-1087-4CCA-A2E9-9E8A37695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65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6EE76630-AB5A-4F42-A67D-99F367B28912}" type="datetime1">
              <a:rPr kumimoji="1" lang="ja-JP" altLang="en-US" smtClean="0"/>
              <a:t>2012/6/15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(2012/6/15)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3B8A-1087-4CCA-A2E9-9E8A37695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150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369BBF00-31A3-4AD0-923F-1C98F49D5C0C}" type="datetime1">
              <a:rPr kumimoji="1" lang="ja-JP" altLang="en-US" smtClean="0"/>
              <a:t>2012/6/15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(2012/6/15)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3B8A-1087-4CCA-A2E9-9E8A37695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71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A6B09CED-1032-439D-99D8-86529194FAAF}" type="datetime1">
              <a:rPr kumimoji="1" lang="ja-JP" altLang="en-US" smtClean="0"/>
              <a:t>2012/6/15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(2012/6/15)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3B8A-1087-4CCA-A2E9-9E8A37695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073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577BDA09-BF6A-4ADE-878C-E63C362E749F}" type="datetime1">
              <a:rPr kumimoji="1" lang="ja-JP" altLang="en-US" smtClean="0"/>
              <a:t>2012/6/15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(2012/6/15)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3B8A-1087-4CCA-A2E9-9E8A37695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250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2DA21D95-22F1-4471-B0F0-FDD933C4EE9E}" type="datetime1">
              <a:rPr kumimoji="1" lang="ja-JP" altLang="en-US" smtClean="0"/>
              <a:t>2012/6/15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(2012/6/15)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3B8A-1087-4CCA-A2E9-9E8A37695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070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6FA8A681-49B1-45A1-ACF6-F9A583008E17}" type="datetime1">
              <a:rPr kumimoji="1" lang="ja-JP" altLang="en-US" smtClean="0"/>
              <a:t>2012/6/15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(2012/6/15)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3B8A-1087-4CCA-A2E9-9E8A37695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565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3679E9D0-9B3E-4378-B02C-05AF4DF8A909}" type="datetime1">
              <a:rPr kumimoji="1" lang="ja-JP" altLang="en-US" smtClean="0"/>
              <a:t>2012/6/15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(2012/6/15)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3B8A-1087-4CCA-A2E9-9E8A37695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531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F8356AAC-236F-49CF-A526-55D07AFABB9D}" type="datetime1">
              <a:rPr kumimoji="1" lang="ja-JP" altLang="en-US" smtClean="0"/>
              <a:t>2012/6/15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(2012/6/15)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3B8A-1087-4CCA-A2E9-9E8A37695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720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CC925CBF-8460-4749-B77A-9C096A8B1392}" type="datetime1">
              <a:rPr kumimoji="1" lang="ja-JP" altLang="en-US" smtClean="0"/>
              <a:t>2012/6/15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(2012/6/15)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3B8A-1087-4CCA-A2E9-9E8A37695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20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465368"/>
            <a:ext cx="874440" cy="276000"/>
          </a:xfrm>
          <a:prstGeom prst="rect">
            <a:avLst/>
          </a:prstGeom>
        </p:spPr>
        <p:txBody>
          <a:bodyPr/>
          <a:lstStyle/>
          <a:p>
            <a:fld id="{BB9D95BE-0F85-4831-9A93-1BBF3AD8A8C9}" type="datetime1">
              <a:rPr kumimoji="1" lang="ja-JP" altLang="en-US" smtClean="0"/>
              <a:t>2012/6/15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(2012/6/15)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3B8A-1087-4CCA-A2E9-9E8A37695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462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331640" y="6460283"/>
            <a:ext cx="6840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smtClean="0"/>
              <a:t>Asian Physics &amp; Software Meeting (2012/6/15)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244408" y="6460283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E9A3B8A-1087-4CCA-A2E9-9E8A3769512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460283"/>
            <a:ext cx="874440" cy="28108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88B35269-9626-4580-B66B-BD7050C0D2C2}" type="datetime1">
              <a:rPr kumimoji="1" lang="ja-JP" altLang="en-US" smtClean="0"/>
              <a:t>2012/6/15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428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484783"/>
            <a:ext cx="7772400" cy="2115667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Current Status</a:t>
            </a:r>
            <a:br>
              <a:rPr kumimoji="1" lang="en-US" altLang="ja-JP" dirty="0" smtClean="0"/>
            </a:br>
            <a:r>
              <a:rPr lang="en-US" altLang="ja-JP" dirty="0" smtClean="0"/>
              <a:t>AA -&gt; HH Study and</a:t>
            </a:r>
            <a:br>
              <a:rPr lang="en-US" altLang="ja-JP" dirty="0" smtClean="0"/>
            </a:br>
            <a:r>
              <a:rPr lang="en-US" altLang="ja-JP" dirty="0" err="1" smtClean="0"/>
              <a:t>e+e</a:t>
            </a:r>
            <a:r>
              <a:rPr lang="en-US" altLang="ja-JP" dirty="0" smtClean="0"/>
              <a:t>- -&gt; ZH with H -&gt; </a:t>
            </a:r>
            <a:r>
              <a:rPr lang="en-US" altLang="ja-JP" dirty="0" err="1" smtClean="0"/>
              <a:t>tautau</a:t>
            </a:r>
            <a:r>
              <a:rPr lang="en-US" altLang="ja-JP" dirty="0" smtClean="0"/>
              <a:t> Study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Shin-</a:t>
            </a:r>
            <a:r>
              <a:rPr kumimoji="1" lang="en-US" altLang="ja-JP" dirty="0" err="1" smtClean="0"/>
              <a:t>ichi</a:t>
            </a:r>
            <a:r>
              <a:rPr kumimoji="1" lang="en-US" altLang="ja-JP" dirty="0" smtClean="0"/>
              <a:t> Kawada</a:t>
            </a:r>
          </a:p>
          <a:p>
            <a:r>
              <a:rPr lang="en-US" altLang="ja-JP" dirty="0" smtClean="0"/>
              <a:t>(</a:t>
            </a:r>
            <a:r>
              <a:rPr lang="en-US" altLang="ja-JP" dirty="0" err="1" smtClean="0"/>
              <a:t>AdSM</a:t>
            </a:r>
            <a:r>
              <a:rPr lang="en-US" altLang="ja-JP" dirty="0" smtClean="0"/>
              <a:t>, Hiroshima University)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(2012/6/15)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3B8A-1087-4CCA-A2E9-9E8A376951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3917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AA -&gt; HH Study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Now: checking the proof (Ver. 3)</a:t>
            </a:r>
          </a:p>
          <a:p>
            <a:r>
              <a:rPr lang="en-US" altLang="ja-JP" dirty="0" smtClean="0"/>
              <a:t>I will response to this proof as soon as possible.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(2012/6/15)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3B8A-1087-4CCA-A2E9-9E8A3769512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8137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e+e</a:t>
            </a:r>
            <a:r>
              <a:rPr kumimoji="1" lang="en-US" altLang="ja-JP" dirty="0" smtClean="0"/>
              <a:t>- -&gt; ZH with H -&gt; </a:t>
            </a:r>
            <a:r>
              <a:rPr kumimoji="1" lang="en-US" altLang="ja-JP" dirty="0" err="1" smtClean="0"/>
              <a:t>tautau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analysis j</a:t>
            </a:r>
            <a:r>
              <a:rPr kumimoji="1" lang="en-US" altLang="ja-JP" dirty="0" smtClean="0"/>
              <a:t>ust started! (from this week)</a:t>
            </a:r>
          </a:p>
          <a:p>
            <a:r>
              <a:rPr lang="en-US" altLang="ja-JP" dirty="0" smtClean="0"/>
              <a:t>250 </a:t>
            </a:r>
            <a:r>
              <a:rPr lang="en-US" altLang="ja-JP" dirty="0" err="1" smtClean="0"/>
              <a:t>GeV</a:t>
            </a:r>
            <a:endParaRPr kumimoji="1" lang="ja-JP" altLang="en-US" dirty="0"/>
          </a:p>
        </p:txBody>
      </p:sp>
      <p:grpSp>
        <p:nvGrpSpPr>
          <p:cNvPr id="35" name="グループ化 34"/>
          <p:cNvGrpSpPr/>
          <p:nvPr/>
        </p:nvGrpSpPr>
        <p:grpSpPr>
          <a:xfrm>
            <a:off x="1691144" y="2636912"/>
            <a:ext cx="5761713" cy="3312368"/>
            <a:chOff x="1170256" y="2636912"/>
            <a:chExt cx="5761713" cy="3312368"/>
          </a:xfrm>
        </p:grpSpPr>
        <p:cxnSp>
          <p:nvCxnSpPr>
            <p:cNvPr id="5" name="直線コネクタ 4"/>
            <p:cNvCxnSpPr/>
            <p:nvPr/>
          </p:nvCxnSpPr>
          <p:spPr>
            <a:xfrm>
              <a:off x="1547664" y="3212976"/>
              <a:ext cx="1008112" cy="100811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/>
            <p:cNvCxnSpPr/>
            <p:nvPr/>
          </p:nvCxnSpPr>
          <p:spPr>
            <a:xfrm flipV="1">
              <a:off x="1547664" y="4221088"/>
              <a:ext cx="1008112" cy="100811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/>
            <p:nvPr/>
          </p:nvCxnSpPr>
          <p:spPr>
            <a:xfrm>
              <a:off x="2555776" y="4221088"/>
              <a:ext cx="1368152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flipV="1">
              <a:off x="3923928" y="3212976"/>
              <a:ext cx="1080120" cy="100811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3923928" y="4221088"/>
              <a:ext cx="936104" cy="720080"/>
            </a:xfrm>
            <a:prstGeom prst="line">
              <a:avLst/>
            </a:prstGeom>
            <a:ln w="381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/>
            <p:nvPr/>
          </p:nvCxnSpPr>
          <p:spPr>
            <a:xfrm flipV="1">
              <a:off x="4860032" y="4221088"/>
              <a:ext cx="1152128" cy="72008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>
              <a:off x="4860032" y="4941168"/>
              <a:ext cx="1152128" cy="7920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テキスト ボックス 27"/>
            <p:cNvSpPr txBox="1"/>
            <p:nvPr/>
          </p:nvSpPr>
          <p:spPr>
            <a:xfrm>
              <a:off x="1170256" y="2636912"/>
              <a:ext cx="54213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solidFill>
                    <a:schemeClr val="bg1"/>
                  </a:solidFill>
                </a:rPr>
                <a:t>e+</a:t>
              </a:r>
              <a:endParaRPr kumimoji="1" lang="ja-JP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1187624" y="5282044"/>
              <a:ext cx="4732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solidFill>
                    <a:schemeClr val="bg1"/>
                  </a:solidFill>
                </a:rPr>
                <a:t>e-</a:t>
              </a:r>
              <a:endParaRPr kumimoji="1" lang="ja-JP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3021752" y="3625860"/>
              <a:ext cx="3529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>
                  <a:solidFill>
                    <a:schemeClr val="bg1"/>
                  </a:solidFill>
                </a:rPr>
                <a:t>Z</a:t>
              </a:r>
              <a:endParaRPr kumimoji="1" lang="ja-JP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5083114" y="2852936"/>
              <a:ext cx="3529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>
                  <a:solidFill>
                    <a:schemeClr val="bg1"/>
                  </a:solidFill>
                </a:rPr>
                <a:t>Z</a:t>
              </a:r>
              <a:endParaRPr kumimoji="1" lang="ja-JP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6091226" y="3913892"/>
              <a:ext cx="8407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 smtClean="0">
                  <a:solidFill>
                    <a:schemeClr val="bg1"/>
                  </a:solidFill>
                </a:rPr>
                <a:t>tau+</a:t>
              </a:r>
              <a:endParaRPr kumimoji="1" lang="ja-JP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6107521" y="5426060"/>
              <a:ext cx="7718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 smtClean="0">
                  <a:solidFill>
                    <a:schemeClr val="bg1"/>
                  </a:solidFill>
                </a:rPr>
                <a:t>tau-</a:t>
              </a:r>
              <a:endParaRPr kumimoji="1" lang="ja-JP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3995936" y="4561964"/>
              <a:ext cx="4090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 smtClean="0">
                  <a:solidFill>
                    <a:schemeClr val="bg1"/>
                  </a:solidFill>
                </a:rPr>
                <a:t>H</a:t>
              </a:r>
              <a:endParaRPr kumimoji="1" lang="ja-JP" altLang="en-US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36" name="フッター プレースホルダー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(2012/6/15)</a:t>
            </a:r>
            <a:endParaRPr kumimoji="1" lang="ja-JP" altLang="en-US"/>
          </a:p>
        </p:txBody>
      </p:sp>
      <p:sp>
        <p:nvSpPr>
          <p:cNvPr id="37" name="スライド番号プレースホルダー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3B8A-1087-4CCA-A2E9-9E8A3769512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4891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3 types of signal</a:t>
            </a:r>
            <a:endParaRPr kumimoji="1" lang="ja-JP" altLang="en-US" dirty="0"/>
          </a:p>
        </p:txBody>
      </p:sp>
      <p:cxnSp>
        <p:nvCxnSpPr>
          <p:cNvPr id="4" name="直線コネクタ 3"/>
          <p:cNvCxnSpPr/>
          <p:nvPr/>
        </p:nvCxnSpPr>
        <p:spPr>
          <a:xfrm>
            <a:off x="683568" y="2238544"/>
            <a:ext cx="665440" cy="59522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/>
          <p:cNvCxnSpPr/>
          <p:nvPr/>
        </p:nvCxnSpPr>
        <p:spPr>
          <a:xfrm flipV="1">
            <a:off x="683568" y="2833772"/>
            <a:ext cx="665440" cy="60248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1331640" y="2833772"/>
            <a:ext cx="102791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 flipV="1">
            <a:off x="2357120" y="2064477"/>
            <a:ext cx="846728" cy="76929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2357120" y="2833772"/>
            <a:ext cx="630704" cy="504056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 flipV="1">
            <a:off x="2915816" y="2924944"/>
            <a:ext cx="576064" cy="36004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915816" y="3284984"/>
            <a:ext cx="576064" cy="34087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213440" y="1996098"/>
            <a:ext cx="5421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e+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1520" y="3239398"/>
            <a:ext cx="473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e-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619672" y="2238544"/>
            <a:ext cx="352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</a:rPr>
              <a:t>Z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562834" y="1825660"/>
            <a:ext cx="352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</a:rPr>
              <a:t>Z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474512" y="2617748"/>
            <a:ext cx="840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tau+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474512" y="3337828"/>
            <a:ext cx="771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tau-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267744" y="3121804"/>
            <a:ext cx="409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H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cxnSp>
        <p:nvCxnSpPr>
          <p:cNvPr id="27" name="直線コネクタ 26"/>
          <p:cNvCxnSpPr/>
          <p:nvPr/>
        </p:nvCxnSpPr>
        <p:spPr>
          <a:xfrm flipV="1">
            <a:off x="3221216" y="1439198"/>
            <a:ext cx="1206768" cy="59522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>
            <a:endCxn id="32" idx="1"/>
          </p:cNvCxnSpPr>
          <p:nvPr/>
        </p:nvCxnSpPr>
        <p:spPr>
          <a:xfrm>
            <a:off x="3221216" y="2034426"/>
            <a:ext cx="1172735" cy="22328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4702236" y="1151166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q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393951" y="1996098"/>
            <a:ext cx="9701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q-bar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5566332" y="1177588"/>
            <a:ext cx="4459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l+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5580112" y="1969676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l-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6444208" y="1124744"/>
            <a:ext cx="5629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nu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6300192" y="1969676"/>
            <a:ext cx="1159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nu-bar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cxnSp>
        <p:nvCxnSpPr>
          <p:cNvPr id="83" name="直線矢印コネクタ 82"/>
          <p:cNvCxnSpPr/>
          <p:nvPr/>
        </p:nvCxnSpPr>
        <p:spPr>
          <a:xfrm flipH="1">
            <a:off x="4847058" y="2564904"/>
            <a:ext cx="12974" cy="1387316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正方形/長方形 83"/>
          <p:cNvSpPr/>
          <p:nvPr/>
        </p:nvSpPr>
        <p:spPr>
          <a:xfrm>
            <a:off x="4427984" y="1177588"/>
            <a:ext cx="864096" cy="131530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3969989" y="3861048"/>
            <a:ext cx="14661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err="1" smtClean="0">
                <a:solidFill>
                  <a:schemeClr val="bg1"/>
                </a:solidFill>
              </a:rPr>
              <a:t>hadronic</a:t>
            </a:r>
            <a:endParaRPr kumimoji="1" lang="en-US" altLang="ja-JP" sz="2800" dirty="0" smtClean="0">
              <a:solidFill>
                <a:schemeClr val="bg1"/>
              </a:solidFill>
            </a:endParaRP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(~70%)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89" name="正方形/長方形 88"/>
          <p:cNvSpPr/>
          <p:nvPr/>
        </p:nvSpPr>
        <p:spPr>
          <a:xfrm>
            <a:off x="5436096" y="1177588"/>
            <a:ext cx="649208" cy="131530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0" name="直線矢印コネクタ 89"/>
          <p:cNvCxnSpPr/>
          <p:nvPr/>
        </p:nvCxnSpPr>
        <p:spPr>
          <a:xfrm flipH="1">
            <a:off x="5711154" y="2564904"/>
            <a:ext cx="12974" cy="2422087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テキスト ボックス 91"/>
          <p:cNvSpPr txBox="1"/>
          <p:nvPr/>
        </p:nvSpPr>
        <p:spPr>
          <a:xfrm>
            <a:off x="5083258" y="4869160"/>
            <a:ext cx="13609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err="1" smtClean="0">
                <a:solidFill>
                  <a:srgbClr val="FFFF00"/>
                </a:solidFill>
              </a:rPr>
              <a:t>leptonic</a:t>
            </a:r>
            <a:endParaRPr kumimoji="1" lang="en-US" altLang="ja-JP" sz="2800" dirty="0" smtClean="0">
              <a:solidFill>
                <a:srgbClr val="FFFF00"/>
              </a:solidFill>
            </a:endParaRP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(~10%)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93" name="正方形/長方形 92"/>
          <p:cNvSpPr/>
          <p:nvPr/>
        </p:nvSpPr>
        <p:spPr>
          <a:xfrm>
            <a:off x="6264628" y="1196752"/>
            <a:ext cx="1150113" cy="131530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4" name="直線矢印コネクタ 93"/>
          <p:cNvCxnSpPr/>
          <p:nvPr/>
        </p:nvCxnSpPr>
        <p:spPr>
          <a:xfrm flipH="1">
            <a:off x="6863282" y="2564904"/>
            <a:ext cx="12974" cy="936104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テキスト ボックス 95"/>
          <p:cNvSpPr txBox="1"/>
          <p:nvPr/>
        </p:nvSpPr>
        <p:spPr>
          <a:xfrm>
            <a:off x="6300192" y="3483005"/>
            <a:ext cx="13649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invisible</a:t>
            </a:r>
            <a:endParaRPr kumimoji="1" lang="en-US" altLang="ja-JP" sz="2800" dirty="0" smtClean="0">
              <a:solidFill>
                <a:schemeClr val="bg1"/>
              </a:solidFill>
            </a:endParaRPr>
          </a:p>
          <a:p>
            <a:r>
              <a:rPr lang="en-US" altLang="ja-JP" sz="2800" dirty="0" smtClean="0">
                <a:solidFill>
                  <a:schemeClr val="bg1"/>
                </a:solidFill>
              </a:rPr>
              <a:t>(~20%)</a:t>
            </a: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924239" y="5733256"/>
            <a:ext cx="7295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bg1"/>
                </a:solidFill>
              </a:rPr>
              <a:t>I will try to analyze the </a:t>
            </a:r>
            <a:r>
              <a:rPr kumimoji="1" lang="en-US" altLang="ja-JP" sz="3200" b="1" dirty="0" err="1" smtClean="0">
                <a:solidFill>
                  <a:srgbClr val="FFFF00"/>
                </a:solidFill>
              </a:rPr>
              <a:t>leptonic</a:t>
            </a:r>
            <a:r>
              <a:rPr kumimoji="1" lang="en-US" altLang="ja-JP" sz="3200" b="1" dirty="0" smtClean="0">
                <a:solidFill>
                  <a:srgbClr val="FFFF00"/>
                </a:solidFill>
              </a:rPr>
              <a:t> mode</a:t>
            </a:r>
            <a:r>
              <a:rPr kumimoji="1" lang="en-US" altLang="ja-JP" sz="3200" dirty="0" smtClean="0">
                <a:solidFill>
                  <a:schemeClr val="bg1"/>
                </a:solidFill>
              </a:rPr>
              <a:t> first.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98" name="フッター プレースホルダー 9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(2012/6/15)</a:t>
            </a:r>
            <a:endParaRPr kumimoji="1" lang="ja-JP" altLang="en-US"/>
          </a:p>
        </p:txBody>
      </p:sp>
      <p:sp>
        <p:nvSpPr>
          <p:cNvPr id="99" name="スライド番号プレースホルダー 9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3B8A-1087-4CCA-A2E9-9E8A3769512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035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Example of BG</a:t>
            </a:r>
            <a:endParaRPr kumimoji="1" lang="ja-JP" altLang="en-US" dirty="0"/>
          </a:p>
        </p:txBody>
      </p:sp>
      <p:grpSp>
        <p:nvGrpSpPr>
          <p:cNvPr id="23" name="グループ化 22"/>
          <p:cNvGrpSpPr/>
          <p:nvPr/>
        </p:nvGrpSpPr>
        <p:grpSpPr>
          <a:xfrm>
            <a:off x="2241750" y="1151166"/>
            <a:ext cx="4660500" cy="2709882"/>
            <a:chOff x="213440" y="1151166"/>
            <a:chExt cx="4660500" cy="2709882"/>
          </a:xfrm>
        </p:grpSpPr>
        <p:cxnSp>
          <p:nvCxnSpPr>
            <p:cNvPr id="3" name="直線コネクタ 2"/>
            <p:cNvCxnSpPr/>
            <p:nvPr/>
          </p:nvCxnSpPr>
          <p:spPr>
            <a:xfrm>
              <a:off x="683568" y="2238544"/>
              <a:ext cx="665440" cy="59522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線コネクタ 3"/>
            <p:cNvCxnSpPr/>
            <p:nvPr/>
          </p:nvCxnSpPr>
          <p:spPr>
            <a:xfrm flipV="1">
              <a:off x="683568" y="2833772"/>
              <a:ext cx="665440" cy="60248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/>
            <p:cNvCxnSpPr/>
            <p:nvPr/>
          </p:nvCxnSpPr>
          <p:spPr>
            <a:xfrm>
              <a:off x="1331640" y="2833772"/>
              <a:ext cx="1027914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/>
            <p:cNvCxnSpPr/>
            <p:nvPr/>
          </p:nvCxnSpPr>
          <p:spPr>
            <a:xfrm flipV="1">
              <a:off x="2357120" y="2064477"/>
              <a:ext cx="846728" cy="76929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>
            <a:xfrm>
              <a:off x="2357120" y="2833772"/>
              <a:ext cx="630704" cy="504056"/>
            </a:xfrm>
            <a:prstGeom prst="line">
              <a:avLst/>
            </a:prstGeom>
            <a:ln w="38100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 flipV="1">
              <a:off x="2915816" y="2924944"/>
              <a:ext cx="576064" cy="36004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>
              <a:off x="2915816" y="3284984"/>
              <a:ext cx="576064" cy="34087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/>
            <p:cNvSpPr txBox="1"/>
            <p:nvPr/>
          </p:nvSpPr>
          <p:spPr>
            <a:xfrm>
              <a:off x="213440" y="1996098"/>
              <a:ext cx="54213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solidFill>
                    <a:schemeClr val="bg1"/>
                  </a:solidFill>
                </a:rPr>
                <a:t>e+</a:t>
              </a:r>
              <a:endParaRPr kumimoji="1" lang="ja-JP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251520" y="3239398"/>
              <a:ext cx="4732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solidFill>
                    <a:schemeClr val="bg1"/>
                  </a:solidFill>
                </a:rPr>
                <a:t>e-</a:t>
              </a:r>
              <a:endParaRPr kumimoji="1" lang="ja-JP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1619672" y="2238544"/>
              <a:ext cx="3529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>
                  <a:solidFill>
                    <a:schemeClr val="bg1"/>
                  </a:solidFill>
                </a:rPr>
                <a:t>Z</a:t>
              </a:r>
              <a:endParaRPr kumimoji="1" lang="ja-JP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2562834" y="1825660"/>
              <a:ext cx="3529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>
                  <a:solidFill>
                    <a:schemeClr val="bg1"/>
                  </a:solidFill>
                </a:rPr>
                <a:t>Z</a:t>
              </a:r>
              <a:endParaRPr kumimoji="1" lang="ja-JP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3474512" y="2617748"/>
              <a:ext cx="8407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 smtClean="0">
                  <a:solidFill>
                    <a:schemeClr val="bg1"/>
                  </a:solidFill>
                </a:rPr>
                <a:t>tau+</a:t>
              </a:r>
              <a:endParaRPr kumimoji="1" lang="ja-JP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3474512" y="3337828"/>
              <a:ext cx="7718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 smtClean="0">
                  <a:solidFill>
                    <a:schemeClr val="bg1"/>
                  </a:solidFill>
                </a:rPr>
                <a:t>tau-</a:t>
              </a:r>
              <a:endParaRPr kumimoji="1" lang="ja-JP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2267744" y="3121804"/>
              <a:ext cx="3529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solidFill>
                    <a:schemeClr val="bg1"/>
                  </a:solidFill>
                </a:rPr>
                <a:t>Z</a:t>
              </a:r>
              <a:endParaRPr kumimoji="1" lang="ja-JP" altLang="en-US" sz="2800" dirty="0">
                <a:solidFill>
                  <a:schemeClr val="bg1"/>
                </a:solidFill>
              </a:endParaRPr>
            </a:p>
          </p:txBody>
        </p:sp>
        <p:cxnSp>
          <p:nvCxnSpPr>
            <p:cNvPr id="17" name="直線コネクタ 16"/>
            <p:cNvCxnSpPr/>
            <p:nvPr/>
          </p:nvCxnSpPr>
          <p:spPr>
            <a:xfrm flipV="1">
              <a:off x="3221216" y="1439198"/>
              <a:ext cx="1206768" cy="59522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>
              <a:endCxn id="20" idx="1"/>
            </p:cNvCxnSpPr>
            <p:nvPr/>
          </p:nvCxnSpPr>
          <p:spPr>
            <a:xfrm>
              <a:off x="3221216" y="2034426"/>
              <a:ext cx="1172735" cy="22328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8"/>
            <p:cNvSpPr txBox="1"/>
            <p:nvPr/>
          </p:nvSpPr>
          <p:spPr>
            <a:xfrm>
              <a:off x="4427984" y="1151166"/>
              <a:ext cx="4459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 smtClean="0">
                  <a:solidFill>
                    <a:schemeClr val="bg1"/>
                  </a:solidFill>
                </a:rPr>
                <a:t>l+</a:t>
              </a:r>
              <a:endParaRPr kumimoji="1" lang="ja-JP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4393951" y="1996098"/>
              <a:ext cx="3770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 smtClean="0">
                  <a:solidFill>
                    <a:schemeClr val="bg1"/>
                  </a:solidFill>
                </a:rPr>
                <a:t>l-</a:t>
              </a:r>
              <a:endParaRPr kumimoji="1" lang="ja-JP" altLang="en-US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2687285" y="4149080"/>
            <a:ext cx="3769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</a:rPr>
              <a:t>same final state of signal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560503" y="5229200"/>
            <a:ext cx="6022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bg1"/>
                </a:solidFill>
              </a:rPr>
              <a:t>need to suppress these kinds of BG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26" name="フッター プレースホルダー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(2012/6/15)</a:t>
            </a:r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3B8A-1087-4CCA-A2E9-9E8A3769512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682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AA -&gt; HH</a:t>
            </a:r>
          </a:p>
          <a:p>
            <a:pPr lvl="1"/>
            <a:r>
              <a:rPr lang="en-US" altLang="ja-JP" dirty="0" smtClean="0"/>
              <a:t>I will response to the proof soon.</a:t>
            </a:r>
          </a:p>
          <a:p>
            <a:r>
              <a:rPr lang="en-US" altLang="ja-JP" dirty="0" err="1" smtClean="0"/>
              <a:t>e+e</a:t>
            </a:r>
            <a:r>
              <a:rPr lang="en-US" altLang="ja-JP" dirty="0" smtClean="0"/>
              <a:t>- -&gt; ZH with H -&gt; </a:t>
            </a:r>
            <a:r>
              <a:rPr lang="en-US" altLang="ja-JP" dirty="0" err="1" smtClean="0"/>
              <a:t>tau+tau</a:t>
            </a:r>
            <a:r>
              <a:rPr lang="en-US" altLang="ja-JP" dirty="0" smtClean="0"/>
              <a:t>-</a:t>
            </a:r>
          </a:p>
          <a:p>
            <a:pPr lvl="1"/>
            <a:r>
              <a:rPr kumimoji="1" lang="en-US" altLang="ja-JP" dirty="0" smtClean="0"/>
              <a:t>analysis just started</a:t>
            </a:r>
          </a:p>
          <a:p>
            <a:pPr lvl="1"/>
            <a:r>
              <a:rPr kumimoji="1" lang="en-US" altLang="ja-JP" dirty="0" smtClean="0"/>
              <a:t>try to analyze the </a:t>
            </a:r>
            <a:r>
              <a:rPr kumimoji="1" lang="en-US" altLang="ja-JP" dirty="0" err="1" smtClean="0">
                <a:solidFill>
                  <a:srgbClr val="FFFF00"/>
                </a:solidFill>
              </a:rPr>
              <a:t>leptonic</a:t>
            </a:r>
            <a:r>
              <a:rPr kumimoji="1" lang="en-US" altLang="ja-JP" dirty="0" smtClean="0">
                <a:solidFill>
                  <a:srgbClr val="FFFF00"/>
                </a:solidFill>
              </a:rPr>
              <a:t> mode</a:t>
            </a:r>
            <a:r>
              <a:rPr kumimoji="1" lang="en-US" altLang="ja-JP" dirty="0" smtClean="0"/>
              <a:t> first (ZH with Z -&gt; </a:t>
            </a:r>
            <a:r>
              <a:rPr kumimoji="1" lang="en-US" altLang="ja-JP" dirty="0" err="1" smtClean="0"/>
              <a:t>l+l</a:t>
            </a:r>
            <a:r>
              <a:rPr kumimoji="1" lang="en-US" altLang="ja-JP" dirty="0" smtClean="0"/>
              <a:t>- &amp; H -&gt; </a:t>
            </a:r>
            <a:r>
              <a:rPr kumimoji="1" lang="en-US" altLang="ja-JP" dirty="0" err="1" smtClean="0"/>
              <a:t>tau+tau</a:t>
            </a:r>
            <a:r>
              <a:rPr kumimoji="1" lang="en-US" altLang="ja-JP" dirty="0" smtClean="0"/>
              <a:t>-)</a:t>
            </a:r>
            <a:endParaRPr kumimoji="1"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Asian Physics &amp; Software Meeting (2012/6/15)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3B8A-1087-4CCA-A2E9-9E8A3769512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515586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simpleblack</Template>
  <TotalTime>213</TotalTime>
  <Words>225</Words>
  <Application>Microsoft Office PowerPoint</Application>
  <PresentationFormat>画面に合わせる (4:3)</PresentationFormat>
  <Paragraphs>67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simpleblack</vt:lpstr>
      <vt:lpstr>Current Status AA -&gt; HH Study and e+e- -&gt; ZH with H -&gt; tautau Study</vt:lpstr>
      <vt:lpstr>AA -&gt; HH Study</vt:lpstr>
      <vt:lpstr>e+e- -&gt; ZH with H -&gt; tautau</vt:lpstr>
      <vt:lpstr>3 types of signal</vt:lpstr>
      <vt:lpstr>Example of BG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Status AA -&gt; HH Study and e+e- -&gt; ZH with H -&gt; tautau Study</dc:title>
  <dc:creator>shin-ichi</dc:creator>
  <cp:lastModifiedBy>shin-ichi</cp:lastModifiedBy>
  <cp:revision>17</cp:revision>
  <dcterms:created xsi:type="dcterms:W3CDTF">2012-06-15T01:00:26Z</dcterms:created>
  <dcterms:modified xsi:type="dcterms:W3CDTF">2012-06-15T04:33:42Z</dcterms:modified>
</cp:coreProperties>
</file>