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77" r:id="rId2"/>
    <p:sldId id="498" r:id="rId3"/>
    <p:sldId id="499" r:id="rId4"/>
    <p:sldId id="485" r:id="rId5"/>
    <p:sldId id="497" r:id="rId6"/>
    <p:sldId id="500" r:id="rId7"/>
    <p:sldId id="501" r:id="rId8"/>
    <p:sldId id="502" r:id="rId9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23346C"/>
    <a:srgbClr val="C9DA2B"/>
    <a:srgbClr val="809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5" autoAdjust="0"/>
    <p:restoredTop sz="96075" autoAdjust="0"/>
  </p:normalViewPr>
  <p:slideViewPr>
    <p:cSldViewPr>
      <p:cViewPr>
        <p:scale>
          <a:sx n="77" d="100"/>
          <a:sy n="77" d="100"/>
        </p:scale>
        <p:origin x="-1014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2012/6/20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 June 2012    Akiya Miyamoto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ILD Software&amp;Analysis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 June 2012    Akiya Miyamoto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ILD Software&amp;Analysis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 June 2012    Akiya Miyamoto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ILD Software&amp;Analysis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642918"/>
            <a:ext cx="8034366" cy="1273914"/>
          </a:xfrm>
        </p:spPr>
        <p:txBody>
          <a:bodyPr/>
          <a:lstStyle/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</a:rPr>
              <a:t>Update of 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</a:rPr>
              <a:t>pair 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</a:rPr>
              <a:t>background 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</a:rPr>
              <a:t>study</a:t>
            </a:r>
            <a:endParaRPr lang="en-US" altLang="ja-JP" sz="36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47664" y="4221088"/>
            <a:ext cx="6408712" cy="1440160"/>
          </a:xfrm>
        </p:spPr>
        <p:txBody>
          <a:bodyPr/>
          <a:lstStyle/>
          <a:p>
            <a:r>
              <a:rPr kumimoji="0" lang="en-US" altLang="ja-JP" sz="1600" dirty="0" err="1" smtClean="0"/>
              <a:t>Akiya</a:t>
            </a:r>
            <a:r>
              <a:rPr kumimoji="0" lang="en-US" altLang="ja-JP" sz="1600" dirty="0" smtClean="0"/>
              <a:t> Miyamoto</a:t>
            </a:r>
          </a:p>
          <a:p>
            <a:r>
              <a:rPr kumimoji="0" lang="en-US" altLang="ja-JP" sz="1600" dirty="0" smtClean="0"/>
              <a:t>KEK</a:t>
            </a:r>
          </a:p>
          <a:p>
            <a:endParaRPr kumimoji="0" lang="en-US" altLang="ja-JP" sz="1600" dirty="0"/>
          </a:p>
          <a:p>
            <a:r>
              <a:rPr kumimoji="0" lang="en-US" altLang="ja-JP" sz="1600" dirty="0" smtClean="0"/>
              <a:t>20-June-2012</a:t>
            </a:r>
            <a:endParaRPr kumimoji="0" lang="en-US" altLang="ja-JP" sz="1600" dirty="0" smtClean="0"/>
          </a:p>
          <a:p>
            <a:r>
              <a:rPr kumimoji="0" lang="en-US" altLang="ja-JP" sz="1600" dirty="0" smtClean="0"/>
              <a:t>ILD Analysis &amp; Software Meeting</a:t>
            </a:r>
            <a:endParaRPr kumimoji="0" lang="en-US" altLang="ja-JP" sz="1600" dirty="0" smtClean="0"/>
          </a:p>
          <a:p>
            <a:endParaRPr kumimoji="0" lang="en-US" altLang="ja-JP" sz="1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Overview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At ILD WS in Kyushu, a large background hit occupancies in VXD were reported.    New BCAL geometry was in question.</a:t>
            </a:r>
          </a:p>
          <a:p>
            <a:endParaRPr kumimoji="1" lang="en-US" altLang="ja-JP" dirty="0"/>
          </a:p>
          <a:p>
            <a:r>
              <a:rPr lang="en-US" altLang="ja-JP" dirty="0" smtClean="0"/>
              <a:t>At the last software meeting, Aura reported a study with the old BCAL model (BCAL01) and found still large energy deposit especially in 1TeV case.</a:t>
            </a:r>
          </a:p>
          <a:p>
            <a:endParaRPr kumimoji="1" lang="en-US" altLang="ja-JP" dirty="0"/>
          </a:p>
          <a:p>
            <a:r>
              <a:rPr lang="en-US" altLang="ja-JP" dirty="0" smtClean="0"/>
              <a:t>Later, Andre and Aura noticed that no Lorentz transformation is applied on pair particles in the latest </a:t>
            </a:r>
            <a:r>
              <a:rPr lang="en-US" altLang="ja-JP" dirty="0" err="1" smtClean="0"/>
              <a:t>Mokka</a:t>
            </a:r>
            <a:r>
              <a:rPr lang="en-US" altLang="ja-JP" dirty="0" smtClean="0"/>
              <a:t>, unless a </a:t>
            </a:r>
            <a:r>
              <a:rPr lang="en-US" altLang="ja-JP" dirty="0" err="1" smtClean="0"/>
              <a:t>useOldHEPLCIO</a:t>
            </a:r>
            <a:r>
              <a:rPr lang="en-US" altLang="ja-JP" dirty="0" smtClean="0"/>
              <a:t> is set to true.</a:t>
            </a:r>
          </a:p>
          <a:p>
            <a:endParaRPr kumimoji="1" lang="en-US" altLang="ja-JP" dirty="0"/>
          </a:p>
          <a:p>
            <a:r>
              <a:rPr lang="en-US" altLang="ja-JP" dirty="0" smtClean="0"/>
              <a:t>In this report, hit rates of pair background in VXD and TPC are reported with Lorentz boosts on, using two BCAL models.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 June 2012    Akiya Miyamoto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Software&amp;Analysis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35542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Time distribution of VXD first layer hits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 June 2012    Akiya Miyamoto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Software&amp;Analysis meeting</a:t>
            </a:r>
            <a:endParaRPr lang="ja-JP" altLang="en-US" dirty="0"/>
          </a:p>
        </p:txBody>
      </p:sp>
      <p:pic>
        <p:nvPicPr>
          <p:cNvPr id="1026" name="Picture 2" descr="D:\Users\miyamoto\Documents\2012\talks\120620-ILDSoftMeeting\VTX-Layer0-comp0v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84581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5305170" y="541104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nsec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rot="16200000">
            <a:off x="50101" y="2281226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Hits/BX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022" y="2764614"/>
            <a:ext cx="1554864" cy="1535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0338" y="1284581"/>
            <a:ext cx="1602883" cy="1480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7515902" y="3212976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BCAL08</a:t>
            </a:r>
            <a:endParaRPr kumimoji="1" lang="ja-JP" altLang="en-US" dirty="0" smtClean="0">
              <a:solidFill>
                <a:schemeClr val="bg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485582" y="1709784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BCAL01</a:t>
            </a:r>
            <a:endParaRPr kumimoji="1" lang="ja-JP" altLang="en-US" dirty="0" smtClean="0">
              <a:solidFill>
                <a:schemeClr val="bg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271103"/>
              </p:ext>
            </p:extLst>
          </p:nvPr>
        </p:nvGraphicFramePr>
        <p:xfrm>
          <a:off x="5270760" y="1454786"/>
          <a:ext cx="1412778" cy="20403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690"/>
                <a:gridCol w="792088"/>
              </a:tblGrid>
              <a:tr h="340062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L.</a:t>
                      </a:r>
                      <a:r>
                        <a:rPr kumimoji="1" lang="en-US" altLang="ja-JP" sz="1600" baseline="0" dirty="0" smtClean="0"/>
                        <a:t> B.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BCAL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40062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Yes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01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40062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08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40062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Yes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01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40062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Yes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08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40062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Yes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08</a:t>
                      </a:r>
                      <a:endParaRPr kumimoji="1" lang="ja-JP" alt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8616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Direct hits </a:t>
            </a:r>
            <a:r>
              <a:rPr kumimoji="1" lang="en-US" altLang="ja-JP" dirty="0" err="1" smtClean="0"/>
              <a:t>vs</a:t>
            </a:r>
            <a:r>
              <a:rPr kumimoji="1" lang="en-US" altLang="ja-JP" dirty="0" smtClean="0"/>
              <a:t> Backscatter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4</a:t>
            </a:fld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 June 2012    Akiya Miyamoto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Software&amp;Analysis meeting</a:t>
            </a:r>
            <a:endParaRPr lang="ja-JP" altLang="en-US" dirty="0"/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724589"/>
              </p:ext>
            </p:extLst>
          </p:nvPr>
        </p:nvGraphicFramePr>
        <p:xfrm>
          <a:off x="251520" y="980728"/>
          <a:ext cx="8261287" cy="3856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4096"/>
                <a:gridCol w="759979"/>
                <a:gridCol w="885859"/>
                <a:gridCol w="738216"/>
                <a:gridCol w="959680"/>
                <a:gridCol w="738216"/>
                <a:gridCol w="812037"/>
                <a:gridCol w="738216"/>
                <a:gridCol w="590573"/>
                <a:gridCol w="1174415"/>
              </a:tblGrid>
              <a:tr h="35103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Layer0 Hits/BX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7903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Detector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err="1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ilcsoft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err="1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FieldMap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err="1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Mokka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Lorentz Boost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BCAL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t&lt;20ns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t&gt;20ns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(t&gt;20)/(t&lt;20)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790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500-TDR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O1_v02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smtClean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v01-13-04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fieldX03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07-07-p06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No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bcal08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557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1576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2.83 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7903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O1_v03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v01-13-05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fieldX03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07-07-p07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No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bcal08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568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1490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2.62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7903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O1_v03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v01-13-06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fieldX03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07-07-p08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No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bcal08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563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1800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 dirty="0" smtClean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3.20 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79031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O1_v03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v01-13-06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fieldX03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07-07-p08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Yes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bcal08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602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894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1.49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79031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O1_v03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v01-13-06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fieldX03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07-07-p08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Yes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bcal01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592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1005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1.70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7903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500-RDR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O1_v03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V01-13-06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fieldX03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07-07-p08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Yes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bcal08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458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572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1.25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79031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O1_v03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v01-13-06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fieldX03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07-07-p08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Yes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bcal01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424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561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1.32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79031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ILD_00fw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fieldX02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06-07-p02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Yes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bcal01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650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150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0.23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903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1000-TDR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O1_v03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V01-13-06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fieldX03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07-07-p08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No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Bcal01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1280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6359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4.97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79031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O1_v03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V01-13-06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fieldX03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07-07-p08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Yes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Bcal08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1573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4309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2.74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79031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O1_v03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V01-13-06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fieldX03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07-07-p08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Yes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Bcal01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1509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4519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2.99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755576" y="4941168"/>
            <a:ext cx="74639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kumimoji="1"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500 </a:t>
            </a:r>
            <a:r>
              <a:rPr kumimoji="1"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GeV</a:t>
            </a:r>
            <a:endParaRPr kumimoji="1" lang="en-US" altLang="ja-JP" sz="16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742950" lvl="1" indent="-285750">
              <a:buFont typeface="Wingdings" pitchFamily="2" charset="2"/>
              <a:buChar char="ü"/>
            </a:pPr>
            <a:r>
              <a:rPr kumimoji="1"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With the Lorentz boost on, back scatter is reduced by about factor 2.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Back scattering with BCAL08 is about 10% smaller than BCAL01.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# of hits with 500-TDR is about factor 2 larger than “LOI estimation” with</a:t>
            </a:r>
            <a:b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ILD_00fw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kumimoji="1"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1000 </a:t>
            </a:r>
            <a:r>
              <a:rPr kumimoji="1"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GeV</a:t>
            </a:r>
            <a:r>
              <a:rPr kumimoji="1"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: Needs to reduce the background further</a:t>
            </a:r>
            <a:endParaRPr kumimoji="1" lang="ja-JP" altLang="en-US" sz="16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315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miyamoto\Documents\2012\talks\120620-ILDSoftMeeting\1000-bcal01-vx-vy-vz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6629400" cy="595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5436096" y="188640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Origin of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MCParticle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which </a:t>
            </a: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end at VXD first layer or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Beampipe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They are e+/e-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4" name="直線矢印コネクタ 3"/>
          <p:cNvCxnSpPr/>
          <p:nvPr/>
        </p:nvCxnSpPr>
        <p:spPr bwMode="auto">
          <a:xfrm flipH="1">
            <a:off x="2983970" y="1628800"/>
            <a:ext cx="1158314" cy="792088"/>
          </a:xfrm>
          <a:prstGeom prst="straightConnector1">
            <a:avLst/>
          </a:prstGeom>
          <a:noFill/>
          <a:ln w="254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テキスト ボックス 6"/>
          <p:cNvSpPr txBox="1"/>
          <p:nvPr/>
        </p:nvSpPr>
        <p:spPr>
          <a:xfrm>
            <a:off x="4142284" y="1270827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Exit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beampipe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9" name="直線矢印コネクタ 8"/>
          <p:cNvCxnSpPr/>
          <p:nvPr/>
        </p:nvCxnSpPr>
        <p:spPr bwMode="auto">
          <a:xfrm flipH="1">
            <a:off x="2983970" y="1640159"/>
            <a:ext cx="361967" cy="492697"/>
          </a:xfrm>
          <a:prstGeom prst="straightConnector1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テキスト ボックス 10"/>
          <p:cNvSpPr txBox="1"/>
          <p:nvPr/>
        </p:nvSpPr>
        <p:spPr>
          <a:xfrm>
            <a:off x="2251882" y="1259468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BCAL inner wall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98172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miyamoto\Documents\2012\talks\120620-ILDSoftMeeting\figures2\1000-end-point-of-ep-which-hits-bc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6" y="1057915"/>
            <a:ext cx="4318099" cy="5474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Users\miyamoto\Documents\2012\talks\120620-ILDSoftMeeting\figures2\1000-end-point-of-photon-which-hits-bca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47773"/>
            <a:ext cx="4313460" cy="5468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403648" y="1916832"/>
            <a:ext cx="22365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End point of e+/e- 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which were created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BCAL region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436096" y="1772816"/>
            <a:ext cx="23006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End point of photons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which were created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BCAL region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27584" y="251558"/>
            <a:ext cx="353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TeV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B1b_ws parameters, 7BX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586411" y="2840162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tx2">
                    <a:lumMod val="60000"/>
                    <a:lumOff val="40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ECAL</a:t>
            </a:r>
            <a:endParaRPr lang="ja-JP" altLang="en-US" dirty="0">
              <a:solidFill>
                <a:schemeClr val="tx2">
                  <a:lumMod val="60000"/>
                  <a:lumOff val="40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 rot="16200000">
            <a:off x="7577821" y="4430119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tx2">
                    <a:lumMod val="60000"/>
                    <a:lumOff val="40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ECAL</a:t>
            </a:r>
            <a:endParaRPr lang="ja-JP" altLang="en-US" dirty="0">
              <a:solidFill>
                <a:schemeClr val="tx2">
                  <a:lumMod val="60000"/>
                  <a:lumOff val="40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656942" y="466236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TPC</a:t>
            </a:r>
            <a:endParaRPr lang="ja-JP" altLang="en-US" dirty="0">
              <a:solidFill>
                <a:schemeClr val="tx2">
                  <a:lumMod val="60000"/>
                  <a:lumOff val="40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67557" y="4491135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Beam pipe</a:t>
            </a:r>
            <a:endParaRPr kumimoji="1" lang="ja-JP" altLang="en-US" dirty="0" smtClean="0">
              <a:solidFill>
                <a:schemeClr val="tx2">
                  <a:lumMod val="60000"/>
                  <a:lumOff val="40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0" name="直線矢印コネクタ 9"/>
          <p:cNvCxnSpPr/>
          <p:nvPr/>
        </p:nvCxnSpPr>
        <p:spPr bwMode="auto">
          <a:xfrm flipH="1">
            <a:off x="1667557" y="4847033"/>
            <a:ext cx="503458" cy="184666"/>
          </a:xfrm>
          <a:prstGeom prst="straightConnector1">
            <a:avLst/>
          </a:prstGeom>
          <a:noFill/>
          <a:ln w="254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408811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Users\miyamoto\Documents\2012\talks\120620-ILDSoftMeeting\figures2\tpc-1TeV-time-dist-7b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758" y="4362245"/>
            <a:ext cx="2655107" cy="2411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角丸四角形 10"/>
          <p:cNvSpPr/>
          <p:nvPr/>
        </p:nvSpPr>
        <p:spPr bwMode="auto">
          <a:xfrm>
            <a:off x="899592" y="692696"/>
            <a:ext cx="3168352" cy="3527342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026" name="Picture 2" descr="D:\Users\miyamoto\Documents\2012\talks\120620-ILDSoftMeeting\figures2\1TeV-TPC-Rdist-bcal0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978" y="1209819"/>
            <a:ext cx="3240025" cy="2197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D:\Users\miyamoto\Documents\2012\ILC\Background\fig-tpc\tpc-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309" y="1382787"/>
            <a:ext cx="2984970" cy="2024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306580" y="147990"/>
            <a:ext cx="233910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TPC background hits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85221" y="701988"/>
            <a:ext cx="2326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TeV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B1b_ws, 30Bx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 L.B &amp; BCAL08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45682" y="332656"/>
            <a:ext cx="4416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Radial distribution of pair background hits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808150" y="840487"/>
            <a:ext cx="3082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TeV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B1b_ws, 7Bx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with L.B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19788" y="3523160"/>
            <a:ext cx="154401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163k hits/BX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938954" y="3427161"/>
            <a:ext cx="3070071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17.7k hits/BX, with BCAL08</a:t>
            </a: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22.2k hits/BX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with BCAL01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027" name="Picture 3" descr="D:\Users\miyamoto\Documents\2012\talks\120620-ILDSoftMeeting\figures2\tpc-1TeV-time-dist-7bx-100n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999" y="4390988"/>
            <a:ext cx="2591813" cy="2353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3263800" y="3246161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R(mm)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817878" y="301874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R(mm)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46417" y="5013176"/>
            <a:ext cx="23006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time distribution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TeV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B1b_ws, 7BX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with L.B &amp; BCAL08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" name="右矢印 14"/>
          <p:cNvSpPr/>
          <p:nvPr/>
        </p:nvSpPr>
        <p:spPr bwMode="auto">
          <a:xfrm>
            <a:off x="2061110" y="5936506"/>
            <a:ext cx="1222760" cy="333306"/>
          </a:xfrm>
          <a:prstGeom prst="rightArrow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154152" y="647914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nsec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758013" y="650454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nsec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317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Pair background hit rates were studied with correct Lorentz boost, </a:t>
            </a:r>
            <a:br>
              <a:rPr kumimoji="1" lang="en-US" altLang="ja-JP" dirty="0" smtClean="0"/>
            </a:br>
            <a:r>
              <a:rPr kumimoji="1" lang="en-US" altLang="ja-JP" dirty="0" smtClean="0"/>
              <a:t>using BCAL08 or BCAL01 models.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500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, TDR case, hits in VXD first layer by backscattering is</a:t>
            </a:r>
            <a:br>
              <a:rPr kumimoji="1" lang="en-US" altLang="ja-JP" dirty="0" smtClean="0"/>
            </a:br>
            <a:r>
              <a:rPr kumimoji="1" lang="en-US" altLang="ja-JP" dirty="0" smtClean="0"/>
              <a:t>about ½ of previous case ( 1500~1600 hits/BX)</a:t>
            </a:r>
          </a:p>
          <a:p>
            <a:pPr lvl="1"/>
            <a:r>
              <a:rPr lang="en-US" altLang="ja-JP" dirty="0" smtClean="0"/>
              <a:t>Difference </a:t>
            </a:r>
            <a:r>
              <a:rPr lang="en-US" altLang="ja-JP" dirty="0"/>
              <a:t>between BCAL01 and BCAL08 is </a:t>
            </a:r>
            <a:r>
              <a:rPr lang="en-US" altLang="ja-JP" dirty="0" smtClean="0"/>
              <a:t>small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Assuming a detector with pixel size </a:t>
            </a:r>
            <a:r>
              <a:rPr lang="en-US" altLang="ja-JP" dirty="0" smtClean="0">
                <a:solidFill>
                  <a:srgbClr val="C00000"/>
                </a:solidFill>
              </a:rPr>
              <a:t>25^2um^2, 46us RO time, 9 pixels/hits</a:t>
            </a:r>
            <a:r>
              <a:rPr lang="en-US" altLang="ja-JP" dirty="0" smtClean="0"/>
              <a:t>, </a:t>
            </a:r>
            <a:br>
              <a:rPr lang="en-US" altLang="ja-JP" dirty="0" smtClean="0"/>
            </a:br>
            <a:r>
              <a:rPr lang="en-US" altLang="ja-JP" dirty="0" smtClean="0"/>
              <a:t>the hit occupancy of first layer is </a:t>
            </a:r>
            <a:r>
              <a:rPr lang="en-US" altLang="ja-JP" dirty="0" smtClean="0">
                <a:solidFill>
                  <a:srgbClr val="C00000"/>
                </a:solidFill>
              </a:rPr>
              <a:t>4.6%</a:t>
            </a:r>
            <a:r>
              <a:rPr lang="en-US" altLang="ja-JP" dirty="0" smtClean="0"/>
              <a:t>.</a:t>
            </a:r>
            <a:endParaRPr kumimoji="1" lang="en-US" altLang="ja-JP" dirty="0" smtClean="0"/>
          </a:p>
          <a:p>
            <a:r>
              <a:rPr kumimoji="1" lang="en-US" altLang="ja-JP" dirty="0" smtClean="0"/>
              <a:t>1 </a:t>
            </a:r>
            <a:r>
              <a:rPr kumimoji="1" lang="en-US" altLang="ja-JP" dirty="0" err="1" smtClean="0"/>
              <a:t>TeV</a:t>
            </a:r>
            <a:r>
              <a:rPr kumimoji="1" lang="en-US" altLang="ja-JP" dirty="0" smtClean="0"/>
              <a:t> case, </a:t>
            </a:r>
          </a:p>
          <a:p>
            <a:pPr lvl="1"/>
            <a:r>
              <a:rPr lang="en-US" altLang="ja-JP" dirty="0" smtClean="0"/>
              <a:t>~ 6000 hits/BX.  The hit occupancies is ~20%, assuming the detector same as 500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 case.</a:t>
            </a:r>
          </a:p>
          <a:p>
            <a:pPr lvl="1"/>
            <a:endParaRPr kumimoji="1" lang="en-US" altLang="ja-JP" dirty="0"/>
          </a:p>
          <a:p>
            <a:r>
              <a:rPr lang="en-US" altLang="ja-JP" dirty="0" smtClean="0"/>
              <a:t>TPC background hits at 1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.</a:t>
            </a:r>
          </a:p>
          <a:p>
            <a:pPr lvl="1"/>
            <a:r>
              <a:rPr kumimoji="1" lang="en-US" altLang="ja-JP" dirty="0" smtClean="0"/>
              <a:t>~1/10 of the previous results without L.B.</a:t>
            </a:r>
          </a:p>
          <a:p>
            <a:pPr lvl="1"/>
            <a:r>
              <a:rPr lang="en-US" altLang="ja-JP" dirty="0" smtClean="0"/>
              <a:t>BCAL08 is ~20% less than BCAL01.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7674418"/>
      </p:ext>
    </p:extLst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4316</TotalTime>
  <Words>449</Words>
  <Application>Microsoft Office PowerPoint</Application>
  <PresentationFormat>画面に合わせる (4:3)</PresentationFormat>
  <Paragraphs>205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白紙2</vt:lpstr>
      <vt:lpstr>Update of pair background study</vt:lpstr>
      <vt:lpstr>Overview</vt:lpstr>
      <vt:lpstr>Time distribution of VXD first layer hits</vt:lpstr>
      <vt:lpstr>Direct hits vs Backscatter</vt:lpstr>
      <vt:lpstr>PowerPoint プレゼンテーション</vt:lpstr>
      <vt:lpstr>PowerPoint プレゼンテーション</vt:lpstr>
      <vt:lpstr>PowerPoint プレゼンテーション</vt:lpstr>
      <vt:lpstr>Summary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271</cp:revision>
  <dcterms:created xsi:type="dcterms:W3CDTF">2009-06-04T06:26:41Z</dcterms:created>
  <dcterms:modified xsi:type="dcterms:W3CDTF">2012-06-20T12:34:03Z</dcterms:modified>
</cp:coreProperties>
</file>