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1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&lt;#&gt;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___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orge.linearcollider.org/td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June, 2012</a:t>
            </a:r>
          </a:p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164656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2991"/>
            <a:ext cx="7772400" cy="4800600"/>
          </a:xfrm>
        </p:spPr>
        <p:txBody>
          <a:bodyPr/>
          <a:lstStyle/>
          <a:p>
            <a:r>
              <a:rPr lang="en-US" sz="2400" dirty="0" smtClean="0"/>
              <a:t>Many new submissions in the past two weeks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Thank you!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1070790"/>
              </p:ext>
            </p:extLst>
          </p:nvPr>
        </p:nvGraphicFramePr>
        <p:xfrm>
          <a:off x="508000" y="2282825"/>
          <a:ext cx="8272463" cy="2728913"/>
        </p:xfrm>
        <a:graphic>
          <a:graphicData uri="http://schemas.openxmlformats.org/presentationml/2006/ole">
            <p:oleObj spid="_x0000_s2063" name="Worksheet" r:id="rId3" imgW="9846720" imgH="3236400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7245643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Parts I and II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331" y="3834217"/>
            <a:ext cx="8529394" cy="2266551"/>
          </a:xfrm>
        </p:spPr>
        <p:txBody>
          <a:bodyPr>
            <a:normAutofit fontScale="70000" lnSpcReduction="20000"/>
          </a:bodyPr>
          <a:lstStyle/>
          <a:p>
            <a:pPr>
              <a:tabLst>
                <a:tab pos="3321050" algn="l"/>
              </a:tabLst>
            </a:pPr>
            <a:r>
              <a:rPr lang="en-GB" dirty="0" smtClean="0"/>
              <a:t>Milestones: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>
                <a:solidFill>
                  <a:srgbClr val="FF0000"/>
                </a:solidFill>
              </a:rPr>
              <a:t>First drafts	22.04 (KILC 12)	Long gone!</a:t>
            </a:r>
            <a:r>
              <a:rPr lang="en-GB" dirty="0" smtClean="0"/>
              <a:t>	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Melbourne EC 	12-13.07 (deadline 9.07) 	1</a:t>
            </a:r>
            <a:r>
              <a:rPr lang="en-GB" baseline="30000" dirty="0" smtClean="0"/>
              <a:t>st</a:t>
            </a:r>
            <a:r>
              <a:rPr lang="en-GB" dirty="0" smtClean="0"/>
              <a:t> snapshot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IWLC’12 	22-26.10 (deadline 19.10)	complete draft </a:t>
            </a:r>
          </a:p>
          <a:p>
            <a:pPr lvl="1">
              <a:tabLst>
                <a:tab pos="3321050" algn="l"/>
                <a:tab pos="6281738" algn="l"/>
              </a:tabLst>
            </a:pPr>
            <a:r>
              <a:rPr lang="en-GB" dirty="0" smtClean="0"/>
              <a:t>PAC submission	18.11	final draft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Approximately 40% of both Part I and II submitted</a:t>
            </a:r>
          </a:p>
          <a:p>
            <a:pPr lvl="1"/>
            <a:r>
              <a:rPr lang="en-GB" dirty="0" smtClean="0"/>
              <a:t>First iteration editing – probably &lt;10%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215"/>
            <a:ext cx="9144000" cy="236792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6409917" y="2694289"/>
            <a:ext cx="1904955" cy="737929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196639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 for 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2991"/>
            <a:ext cx="7772400" cy="5396896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Preferred method for submitting files:</a:t>
            </a:r>
          </a:p>
          <a:p>
            <a:pPr lvl="1"/>
            <a:r>
              <a:rPr lang="en-US" sz="2000" dirty="0" smtClean="0"/>
              <a:t>‘Upload Files’ function on Forge TDR </a:t>
            </a:r>
            <a:r>
              <a:rPr lang="en-US" sz="2000" dirty="0" err="1" smtClean="0"/>
              <a:t>portal</a:t>
            </a:r>
            <a:r>
              <a:rPr lang="en-US" sz="2000" dirty="0" err="1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://forge.linearcollider.org/tdr</a:t>
            </a:r>
            <a:endParaRPr lang="en-US" sz="2000" dirty="0" smtClean="0"/>
          </a:p>
          <a:p>
            <a:pPr lvl="1"/>
            <a:r>
              <a:rPr lang="en-US" sz="2000" dirty="0" smtClean="0"/>
              <a:t>Also, portal has links to templates, source files, figures browser, and to information on editing progress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Tables: please provide editable tables (not jpg)</a:t>
            </a:r>
          </a:p>
          <a:p>
            <a:pPr lvl="1"/>
            <a:r>
              <a:rPr lang="en-US" sz="2000" dirty="0" smtClean="0"/>
              <a:t>MS Word table; Excel file; </a:t>
            </a:r>
            <a:r>
              <a:rPr lang="en-US" sz="2000" dirty="0" err="1" smtClean="0"/>
              <a:t>TeX</a:t>
            </a:r>
            <a:r>
              <a:rPr lang="en-US" sz="2000" dirty="0" smtClean="0"/>
              <a:t> table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Figures: we need high quality figures in separate files</a:t>
            </a:r>
          </a:p>
          <a:p>
            <a:pPr lvl="1"/>
            <a:r>
              <a:rPr lang="en-US" sz="2000" dirty="0" smtClean="0"/>
              <a:t>Except for photos, we want vector </a:t>
            </a:r>
            <a:r>
              <a:rPr lang="en-US" sz="2000" dirty="0" err="1" smtClean="0"/>
              <a:t>pdf</a:t>
            </a:r>
            <a:r>
              <a:rPr lang="en-US" sz="2000" dirty="0" smtClean="0"/>
              <a:t> / </a:t>
            </a:r>
            <a:r>
              <a:rPr lang="en-US" sz="2000" dirty="0" err="1" smtClean="0"/>
              <a:t>eps</a:t>
            </a:r>
            <a:r>
              <a:rPr lang="en-US" sz="2000" dirty="0" smtClean="0"/>
              <a:t> files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igures embedded in Word documents are invariably not publication quality (but ok to include as a place-holder)</a:t>
            </a:r>
          </a:p>
          <a:p>
            <a:pPr marL="0" indent="0" algn="ctr">
              <a:buNone/>
            </a:pPr>
            <a:endParaRPr lang="en-US" sz="2000" dirty="0">
              <a:solidFill>
                <a:srgbClr val="000090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Please contact us with any issues</a:t>
            </a:r>
          </a:p>
        </p:txBody>
      </p:sp>
    </p:spTree>
    <p:extLst>
      <p:ext uri="{BB962C8B-B14F-4D97-AF65-F5344CB8AC3E}">
        <p14:creationId xmlns:p14="http://schemas.microsoft.com/office/powerpoint/2010/main" xmlns="" val="254079122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New additions to Editorial team</a:t>
            </a:r>
          </a:p>
          <a:p>
            <a:pPr lvl="1"/>
            <a:r>
              <a:rPr lang="en-US" sz="2000" dirty="0" err="1"/>
              <a:t>Kauro</a:t>
            </a:r>
            <a:r>
              <a:rPr lang="en-US" sz="2000" dirty="0"/>
              <a:t> </a:t>
            </a:r>
            <a:r>
              <a:rPr lang="en-US" sz="2000" dirty="0" err="1"/>
              <a:t>Yokoya</a:t>
            </a:r>
            <a:r>
              <a:rPr lang="en-US" sz="2000" dirty="0"/>
              <a:t> will join Editorial team for TDR-1</a:t>
            </a:r>
          </a:p>
          <a:p>
            <a:pPr lvl="1"/>
            <a:r>
              <a:rPr lang="en-US" sz="2000" dirty="0" smtClean="0"/>
              <a:t>Chris </a:t>
            </a:r>
            <a:r>
              <a:rPr lang="en-US" sz="2000" dirty="0" err="1" smtClean="0"/>
              <a:t>Adolphsen</a:t>
            </a:r>
            <a:r>
              <a:rPr lang="en-US" sz="2000" dirty="0" smtClean="0"/>
              <a:t> will assist Akira with SCRF chapters (in place of Jim </a:t>
            </a:r>
            <a:r>
              <a:rPr lang="en-US" sz="2000" dirty="0" err="1" smtClean="0"/>
              <a:t>Kerby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Additional support from Mike Harrison</a:t>
            </a:r>
          </a:p>
          <a:p>
            <a:pPr lvl="1"/>
            <a:r>
              <a:rPr lang="en-US" sz="2000" dirty="0" smtClean="0"/>
              <a:t>Brian Foster and </a:t>
            </a:r>
            <a:r>
              <a:rPr lang="en-US" sz="2000" dirty="0" err="1" smtClean="0"/>
              <a:t>Nobu</a:t>
            </a:r>
            <a:r>
              <a:rPr lang="en-US" sz="2000" dirty="0" smtClean="0"/>
              <a:t> </a:t>
            </a:r>
            <a:r>
              <a:rPr lang="en-US" sz="2000" dirty="0" err="1" smtClean="0"/>
              <a:t>Toge</a:t>
            </a:r>
            <a:r>
              <a:rPr lang="en-US" sz="2000" dirty="0" smtClean="0"/>
              <a:t> will join later</a:t>
            </a:r>
          </a:p>
        </p:txBody>
      </p:sp>
    </p:spTree>
    <p:extLst>
      <p:ext uri="{BB962C8B-B14F-4D97-AF65-F5344CB8AC3E}">
        <p14:creationId xmlns:p14="http://schemas.microsoft.com/office/powerpoint/2010/main" xmlns="" val="404211382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Melbourne, July 12/13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alf-day review by EC on TDR preparation</a:t>
            </a:r>
          </a:p>
          <a:p>
            <a:pPr lvl="1"/>
            <a:r>
              <a:rPr lang="en-US" sz="2000" dirty="0">
                <a:solidFill>
                  <a:srgbClr val="800000"/>
                </a:solidFill>
              </a:rPr>
              <a:t>R</a:t>
            </a:r>
            <a:r>
              <a:rPr lang="en-US" sz="2000" dirty="0" smtClean="0">
                <a:solidFill>
                  <a:srgbClr val="800000"/>
                </a:solidFill>
              </a:rPr>
              <a:t>eport will be based on submission/editing status on July 4</a:t>
            </a:r>
            <a:r>
              <a:rPr lang="en-US" sz="2000" baseline="30000" dirty="0" smtClean="0">
                <a:solidFill>
                  <a:srgbClr val="800000"/>
                </a:solidFill>
              </a:rPr>
              <a:t>th</a:t>
            </a:r>
            <a:endParaRPr lang="en-US" sz="2000" dirty="0" smtClean="0">
              <a:solidFill>
                <a:srgbClr val="800000"/>
              </a:solidFill>
            </a:endParaRPr>
          </a:p>
          <a:p>
            <a:endParaRPr lang="en-US" sz="2000" dirty="0"/>
          </a:p>
          <a:p>
            <a:r>
              <a:rPr lang="en-US" sz="2000" dirty="0" smtClean="0"/>
              <a:t>Arlington 22 October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ompleted draft TDR to be submitted to EC for review and sign-off prior to submission to PAC</a:t>
            </a:r>
          </a:p>
          <a:p>
            <a:endParaRPr lang="en-US" sz="2000" dirty="0" smtClean="0"/>
          </a:p>
          <a:p>
            <a:r>
              <a:rPr lang="en-US" sz="2000" dirty="0" smtClean="0"/>
              <a:t>Early December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ubmit final draft to PAC for first external review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40707518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LC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ILC_template.potx</Template>
  <TotalTime>1015</TotalTime>
  <Words>232</Words>
  <Application>Microsoft Office PowerPoint</Application>
  <PresentationFormat>画面に合わせる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ILC_template</vt:lpstr>
      <vt:lpstr>Worksheet</vt:lpstr>
      <vt:lpstr>TDR Preparation</vt:lpstr>
      <vt:lpstr>TDR Preparation</vt:lpstr>
      <vt:lpstr>TDR Parts I and II</vt:lpstr>
      <vt:lpstr>Mechanics for submissions</vt:lpstr>
      <vt:lpstr>TDR Preparation</vt:lpstr>
      <vt:lpstr>TDR Milestones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KILC 12 and the TDR</dc:title>
  <dc:creator>Nicholas Walker</dc:creator>
  <cp:lastModifiedBy>shidara</cp:lastModifiedBy>
  <cp:revision>53</cp:revision>
  <dcterms:created xsi:type="dcterms:W3CDTF">2012-04-22T23:33:21Z</dcterms:created>
  <dcterms:modified xsi:type="dcterms:W3CDTF">2012-06-26T14:27:39Z</dcterms:modified>
</cp:coreProperties>
</file>