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17" r:id="rId2"/>
    <p:sldMasterId id="2147483731" r:id="rId3"/>
  </p:sldMasterIdLst>
  <p:notesMasterIdLst>
    <p:notesMasterId r:id="rId29"/>
  </p:notesMasterIdLst>
  <p:handoutMasterIdLst>
    <p:handoutMasterId r:id="rId30"/>
  </p:handoutMasterIdLst>
  <p:sldIdLst>
    <p:sldId id="410" r:id="rId4"/>
    <p:sldId id="411" r:id="rId5"/>
    <p:sldId id="257" r:id="rId6"/>
    <p:sldId id="524" r:id="rId7"/>
    <p:sldId id="483" r:id="rId8"/>
    <p:sldId id="523" r:id="rId9"/>
    <p:sldId id="458" r:id="rId10"/>
    <p:sldId id="481" r:id="rId11"/>
    <p:sldId id="487" r:id="rId12"/>
    <p:sldId id="489" r:id="rId13"/>
    <p:sldId id="490" r:id="rId14"/>
    <p:sldId id="492" r:id="rId15"/>
    <p:sldId id="493" r:id="rId16"/>
    <p:sldId id="494" r:id="rId17"/>
    <p:sldId id="495" r:id="rId18"/>
    <p:sldId id="496" r:id="rId19"/>
    <p:sldId id="499" r:id="rId20"/>
    <p:sldId id="500" r:id="rId21"/>
    <p:sldId id="501" r:id="rId22"/>
    <p:sldId id="512" r:id="rId23"/>
    <p:sldId id="521" r:id="rId24"/>
    <p:sldId id="488" r:id="rId25"/>
    <p:sldId id="472" r:id="rId26"/>
    <p:sldId id="482" r:id="rId27"/>
    <p:sldId id="485" r:id="rId2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as Walker" initials="NJW" lastIdx="2" clrIdx="0"/>
  <p:cmAuthor id="1" name="Yamamoto Akira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間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間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中間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ABFCF23-3B69-468F-B69F-88F6DE6A72F2}" styleName="中間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淡色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淡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222" autoAdjust="0"/>
    <p:restoredTop sz="97987" autoAdjust="0"/>
  </p:normalViewPr>
  <p:slideViewPr>
    <p:cSldViewPr snapToGrid="0" snapToObjects="1">
      <p:cViewPr varScale="1">
        <p:scale>
          <a:sx n="101" d="100"/>
          <a:sy n="101" d="100"/>
        </p:scale>
        <p:origin x="-7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FE532-6194-554A-B479-D4F401192DC4}" type="datetimeFigureOut">
              <a:rPr kumimoji="1" lang="ja-JP" altLang="en-US" smtClean="0"/>
              <a:pPr/>
              <a:t>2012/6/26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032CE-F5FE-6640-B9B1-D521724941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959730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7E608-5CC7-054E-B1AF-4552938937E1}" type="datetimeFigureOut">
              <a:rPr kumimoji="1" lang="ja-JP" altLang="en-US" smtClean="0"/>
              <a:pPr/>
              <a:t>2012/6/26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71A71-B35C-E343-B953-160DB4FB9EC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695880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71A71-B35C-E343-B953-160DB4FB9EC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62018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B1D30D47-7C5C-6D40-9C4A-2E56A44AA1A6}" type="slidenum">
              <a:rPr lang="en-US" altLang="ja-JP" sz="1200">
                <a:solidFill>
                  <a:prstClr val="black"/>
                </a:solidFill>
              </a:rPr>
              <a:pPr/>
              <a:t>12</a:t>
            </a:fld>
            <a:endParaRPr lang="en-US" altLang="ja-JP" sz="1200">
              <a:solidFill>
                <a:prstClr val="black"/>
              </a:solidFill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Short FD</a:t>
            </a:r>
            <a:r>
              <a:rPr lang="en-GB" baseline="0" dirty="0" smtClean="0"/>
              <a:t> effectively increases collimation depth (SR fan from FD). Universal FD (to prevent having to exchange cryostats) still requires proof of principle design.</a:t>
            </a:r>
            <a:endParaRPr lang="en-GB" dirty="0" smtClean="0"/>
          </a:p>
          <a:p>
            <a:r>
              <a:rPr lang="en-GB" dirty="0" smtClean="0"/>
              <a:t>Still many integration issues for</a:t>
            </a:r>
            <a:r>
              <a:rPr lang="en-GB" baseline="0" dirty="0" smtClean="0"/>
              <a:t> IR/MDI. Requires engineering studies (beyond TDR).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158CF-C497-8F4F-A94F-DD3560EC4F5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66347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8109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8792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29524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934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7772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771900"/>
            <a:ext cx="7772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D449A-5D22-8E48-B970-6DBDA9E8E6DE}" type="datetime1">
              <a:rPr lang="en-US" altLang="ja-JP"/>
              <a:pPr>
                <a:defRPr/>
              </a:pPr>
              <a:t>6/26/2012</a:t>
            </a:fld>
            <a:r>
              <a:rPr lang="en-US" altLang="ja-JP"/>
              <a:t>ILC GDE Cryo, Tom Peterson           31 May 2012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 cryo layout status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1D70C-5E4C-3F47-9924-68E85EE7CE5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3010345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264151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7846347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630358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1893231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72000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2019306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275147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45515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395346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699389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738784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9370793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&lt;#&gt;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84601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25271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9895270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434722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6378772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946479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782015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08030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2428292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957457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311170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9339485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235157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67709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771457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460154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70070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79161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39572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A9B6C-4CFA-2D48-ACDE-5993685313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7781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3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78845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6/26/2012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&lt;#&gt;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8776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4865" y="177800"/>
            <a:ext cx="8446260" cy="1219200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ML-SCRF: Monthly WebEx Meeting</a:t>
            </a:r>
            <a:br>
              <a:rPr lang="en-US" altLang="ja-JP" b="1" dirty="0" smtClean="0"/>
            </a:br>
            <a:r>
              <a:rPr lang="en-US" altLang="ja-JP" sz="3600" b="1" dirty="0" smtClean="0"/>
              <a:t>June  26, 2012</a:t>
            </a:r>
            <a:endParaRPr lang="ja-JP" altLang="en-US" sz="40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4317" y="1861075"/>
            <a:ext cx="8778240" cy="4099395"/>
          </a:xfrm>
          <a:ln>
            <a:solidFill>
              <a:srgbClr val="008000"/>
            </a:solidFill>
          </a:ln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Reports from PMs </a:t>
            </a:r>
            <a:r>
              <a:rPr lang="en-US" altLang="ja-JP" sz="2200" dirty="0" smtClean="0">
                <a:solidFill>
                  <a:schemeClr val="tx1"/>
                </a:solidFill>
              </a:rPr>
              <a:t>	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Organization updated: Chris </a:t>
            </a:r>
            <a:r>
              <a:rPr lang="en-US" altLang="ja-JP" sz="2400" dirty="0" err="1" smtClean="0">
                <a:solidFill>
                  <a:schemeClr val="tx1"/>
                </a:solidFill>
              </a:rPr>
              <a:t>Adolphsen</a:t>
            </a:r>
            <a:r>
              <a:rPr lang="en-US" altLang="ja-JP" sz="2400" dirty="0" smtClean="0">
                <a:solidFill>
                  <a:schemeClr val="tx1"/>
                </a:solidFill>
              </a:rPr>
              <a:t> accepting the SCRF Associate PM 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GDE activity and meeting plan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</a:p>
          <a:p>
            <a:pPr marL="914400" lvl="1" indent="-457200" algn="l">
              <a:buFont typeface="Arial"/>
              <a:buChar char="•"/>
            </a:pPr>
            <a:endParaRPr lang="en-US" altLang="ja-JP" sz="2200" b="1" dirty="0" smtClean="0">
              <a:solidFill>
                <a:srgbClr val="3366FF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Reports from  TA Group Leaders  </a:t>
            </a:r>
            <a:r>
              <a:rPr lang="en-US" altLang="ja-JP" sz="2200" dirty="0" smtClean="0">
                <a:solidFill>
                  <a:schemeClr val="tx1"/>
                </a:solidFill>
              </a:rPr>
              <a:t>(very briefly, if any? )</a:t>
            </a:r>
          </a:p>
          <a:p>
            <a:pPr marL="971550" lvl="1" indent="-51435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Cavity, Cavity Integration, </a:t>
            </a:r>
            <a:r>
              <a:rPr lang="en-US" altLang="ja-JP" sz="2400" dirty="0" err="1" smtClean="0">
                <a:solidFill>
                  <a:schemeClr val="tx1"/>
                </a:solidFill>
              </a:rPr>
              <a:t>Cryomodule</a:t>
            </a:r>
            <a:r>
              <a:rPr lang="en-US" altLang="ja-JP" sz="2400" dirty="0" smtClean="0">
                <a:solidFill>
                  <a:schemeClr val="tx1"/>
                </a:solidFill>
              </a:rPr>
              <a:t>, Cryogenics, HLRF, ML</a:t>
            </a:r>
          </a:p>
          <a:p>
            <a:pPr marL="971550" lvl="1" indent="-514350" algn="l">
              <a:buFont typeface="Arial"/>
              <a:buChar char="•"/>
            </a:pPr>
            <a:endParaRPr lang="en-US" altLang="ja-JP" sz="2200" b="1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 startAt="3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Special Discussions on </a:t>
            </a:r>
            <a:endParaRPr lang="en-US" altLang="ja-JP" sz="1800" b="1" dirty="0" smtClean="0">
              <a:solidFill>
                <a:srgbClr val="3366FF"/>
              </a:solidFill>
            </a:endParaRPr>
          </a:p>
          <a:p>
            <a:pPr marL="971550" lvl="1" indent="-51435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Progress in TDR Drafting</a:t>
            </a:r>
          </a:p>
          <a:p>
            <a:pPr marL="514350" indent="-514350" algn="l">
              <a:buFont typeface="Arial"/>
              <a:buChar char="•"/>
            </a:pPr>
            <a:endParaRPr lang="en-US" altLang="ja-JP" dirty="0">
              <a:solidFill>
                <a:schemeClr val="tx1"/>
              </a:solidFill>
            </a:endParaRPr>
          </a:p>
          <a:p>
            <a:pPr marL="514350" indent="-514350" algn="l">
              <a:buFont typeface="Arial"/>
              <a:buChar char="•"/>
            </a:pPr>
            <a:r>
              <a:rPr lang="en-US" altLang="ja-JP" sz="2800" dirty="0" smtClean="0">
                <a:solidFill>
                  <a:schemeClr val="tx1"/>
                </a:solidFill>
              </a:rPr>
              <a:t>Central region SCRF and Cryogenics </a:t>
            </a:r>
          </a:p>
          <a:p>
            <a:pPr marL="971550" lvl="1" indent="-51435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A brief report from ADI meeting, June 20, 2012 </a:t>
            </a:r>
          </a:p>
          <a:p>
            <a:pPr lvl="2" algn="l"/>
            <a:endParaRPr lang="en-US" altLang="ja-JP" dirty="0" smtClean="0">
              <a:solidFill>
                <a:schemeClr val="tx1"/>
              </a:solidFill>
            </a:endParaRPr>
          </a:p>
          <a:p>
            <a:pPr marL="971550" lvl="1" indent="-514350" algn="l">
              <a:buFont typeface="+mj-lt"/>
              <a:buAutoNum type="arabicPeriod"/>
            </a:pPr>
            <a:endParaRPr lang="en-US" altLang="ja-JP" sz="3236" dirty="0" smtClean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PMs-Report: 120307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SERF WebEx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0265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4207" y="1299561"/>
            <a:ext cx="7772400" cy="1470025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/>
          </a:bodyPr>
          <a:lstStyle/>
          <a:p>
            <a:r>
              <a:rPr kumimoji="1" lang="en-US" altLang="ja-JP" sz="4000" b="1" dirty="0" smtClean="0"/>
              <a:t>ILC Central Region Cryogenics for </a:t>
            </a:r>
            <a:br>
              <a:rPr kumimoji="1" lang="en-US" altLang="ja-JP" sz="4000" b="1" dirty="0" smtClean="0"/>
            </a:br>
            <a:r>
              <a:rPr kumimoji="1" lang="en-US" altLang="ja-JP" sz="4000" b="1" dirty="0" smtClean="0"/>
              <a:t>DR, </a:t>
            </a:r>
            <a:r>
              <a:rPr lang="en-US" altLang="ja-JP" sz="4000" b="1" dirty="0" smtClean="0"/>
              <a:t>BDS/MDI, and Detectors </a:t>
            </a:r>
            <a:endParaRPr kumimoji="1" lang="ja-JP" altLang="en-US" sz="40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en-US" altLang="ja-JP" dirty="0" smtClean="0">
                <a:solidFill>
                  <a:srgbClr val="3366FF"/>
                </a:solidFill>
              </a:rPr>
              <a:t>Akira Yamamoto (GDE-PM) </a:t>
            </a:r>
          </a:p>
          <a:p>
            <a:r>
              <a:rPr lang="en-US" altLang="ja-JP" dirty="0"/>
              <a:t>i</a:t>
            </a:r>
            <a:r>
              <a:rPr lang="en-US" altLang="ja-JP" dirty="0" smtClean="0"/>
              <a:t>n cooperation with </a:t>
            </a:r>
          </a:p>
          <a:p>
            <a:r>
              <a:rPr lang="en-US" altLang="ja-JP" dirty="0" smtClean="0"/>
              <a:t>SCRF, BDS, DR, Detector groups, and PMs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GDE-ADI meeting, June 20, 2012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3295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This is outcome from Intensive Meetings, since early 2012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February 	GDE, ADI and cryogenics meetings</a:t>
            </a:r>
          </a:p>
          <a:p>
            <a:r>
              <a:rPr kumimoji="1" lang="en-US" altLang="ja-JP" dirty="0" smtClean="0"/>
              <a:t>March: 	GDE Cryogenics Meeting 	</a:t>
            </a:r>
          </a:p>
          <a:p>
            <a:r>
              <a:rPr lang="en-US" altLang="ja-JP" dirty="0" smtClean="0"/>
              <a:t>April:	 	KILC12, Central Region Session</a:t>
            </a:r>
          </a:p>
          <a:p>
            <a:r>
              <a:rPr lang="en-US" altLang="ja-JP" dirty="0" smtClean="0"/>
              <a:t>May :		GDE/Detector C</a:t>
            </a:r>
            <a:r>
              <a:rPr kumimoji="1" lang="en-US" altLang="ja-JP" dirty="0" smtClean="0"/>
              <a:t>ryogenics Meeting</a:t>
            </a:r>
          </a:p>
          <a:p>
            <a:r>
              <a:rPr lang="en-US" altLang="ja-JP" dirty="0" smtClean="0"/>
              <a:t>May: 		GDE ADI meeting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smtClean="0"/>
              <a:t>June: 		MDI/Detector Cryogenics Meetings (2~3) 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Today:	</a:t>
            </a:r>
            <a:r>
              <a:rPr lang="en-US" altLang="ja-JP" dirty="0" smtClean="0"/>
              <a:t>	GDE ADI meeting</a:t>
            </a: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i="1" dirty="0" smtClean="0">
                <a:solidFill>
                  <a:srgbClr val="3366FF"/>
                </a:solidFill>
              </a:rPr>
              <a:t>We would thank everyone’s much effort and contribution for better understanding and discussions. </a:t>
            </a:r>
            <a:endParaRPr kumimoji="1" lang="ja-JP" altLang="en-US" i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8103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200">
                <a:solidFill>
                  <a:srgbClr val="000000"/>
                </a:solidFill>
              </a:rPr>
              <a:t>ILC GDE Cryo, Tom Peterson           1 Feb 2012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>
                <a:solidFill>
                  <a:srgbClr val="23346C"/>
                </a:solidFill>
              </a:rPr>
              <a:t>ILC cryo layout status</a:t>
            </a:r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2FE0BA3A-2CD6-6840-9E45-8F2BB0077357}" type="slidenum">
              <a:rPr lang="en-US" altLang="ja-JP" sz="1400">
                <a:solidFill>
                  <a:srgbClr val="000000"/>
                </a:solidFill>
              </a:rPr>
              <a:pPr/>
              <a:t>12</a:t>
            </a:fld>
            <a:endParaRPr lang="en-US" altLang="ja-JP" sz="1400">
              <a:solidFill>
                <a:srgbClr val="000000"/>
              </a:solidFill>
            </a:endParaRP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702539" y="546084"/>
            <a:ext cx="7505021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ja-JP" sz="3200" b="1" dirty="0">
                <a:latin typeface="Arial" charset="0"/>
                <a:cs typeface="Arial Unicode MS" charset="0"/>
              </a:rPr>
              <a:t>RDR </a:t>
            </a:r>
            <a:r>
              <a:rPr lang="en-US" altLang="ja-JP" sz="3200" b="1" dirty="0" smtClean="0">
                <a:latin typeface="Arial" charset="0"/>
                <a:cs typeface="Arial Unicode MS" charset="0"/>
              </a:rPr>
              <a:t>cryogenics </a:t>
            </a:r>
            <a:r>
              <a:rPr lang="en-US" altLang="ja-JP" sz="3200" b="1" dirty="0">
                <a:latin typeface="Arial" charset="0"/>
                <a:cs typeface="Arial Unicode MS" charset="0"/>
              </a:rPr>
              <a:t>layout, for reference</a:t>
            </a:r>
            <a:endParaRPr lang="en-US" altLang="ja-JP" sz="4800" b="1" dirty="0">
              <a:latin typeface="Arial" charset="0"/>
              <a:cs typeface="Arial Unicode MS" charset="0"/>
            </a:endParaRPr>
          </a:p>
        </p:txBody>
      </p:sp>
      <p:pic>
        <p:nvPicPr>
          <p:cNvPr id="5126" name="Picture 3" descr="ILC-cryo-layout-RD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084" t="-1491" r="-11828" b="1491"/>
          <a:stretch/>
        </p:blipFill>
        <p:spPr bwMode="auto">
          <a:xfrm>
            <a:off x="460761" y="1526627"/>
            <a:ext cx="8033439" cy="407701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円/楕円 1"/>
          <p:cNvSpPr/>
          <p:nvPr/>
        </p:nvSpPr>
        <p:spPr>
          <a:xfrm>
            <a:off x="1020035" y="2492590"/>
            <a:ext cx="675520" cy="682254"/>
          </a:xfrm>
          <a:prstGeom prst="ellipse">
            <a:avLst/>
          </a:prstGeom>
          <a:noFill/>
          <a:ln w="19050" cmpd="sng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510195" y="1874921"/>
            <a:ext cx="675520" cy="682254"/>
          </a:xfrm>
          <a:prstGeom prst="ellipse">
            <a:avLst/>
          </a:prstGeom>
          <a:noFill/>
          <a:ln w="19050" cmpd="sng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2118163" y="2492590"/>
            <a:ext cx="675520" cy="682254"/>
          </a:xfrm>
          <a:prstGeom prst="ellipse">
            <a:avLst/>
          </a:prstGeom>
          <a:noFill/>
          <a:ln w="19050" cmpd="sng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3236556" y="2466395"/>
            <a:ext cx="675520" cy="682254"/>
          </a:xfrm>
          <a:prstGeom prst="ellipse">
            <a:avLst/>
          </a:prstGeom>
          <a:noFill/>
          <a:ln w="19050" cmpd="sng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93682" y="3944912"/>
            <a:ext cx="779815" cy="54715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6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6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1528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4E45DE87-2738-3042-914C-3975988CA25A}" type="slidenum">
              <a:rPr kumimoji="0" lang="en-US" altLang="ja-JP" sz="1400"/>
              <a:pPr/>
              <a:t>13</a:t>
            </a:fld>
            <a:endParaRPr kumimoji="0" lang="en-US" altLang="ja-JP" sz="1400"/>
          </a:p>
        </p:txBody>
      </p:sp>
      <p:pic>
        <p:nvPicPr>
          <p:cNvPr id="25602" name="Picture 2" descr="Layout-CentralRegion-Boos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63484"/>
            <a:ext cx="883920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en-US" altLang="ja-JP">
                <a:latin typeface="Arial" charset="0"/>
                <a:cs typeface="Arial Unicode MS" charset="0"/>
              </a:rPr>
              <a:t>5 GeV booster linac locations</a:t>
            </a:r>
          </a:p>
        </p:txBody>
      </p:sp>
      <p:sp>
        <p:nvSpPr>
          <p:cNvPr id="25604" name="Date Placeholder 4"/>
          <p:cNvSpPr txBox="1">
            <a:spLocks noGrp="1"/>
          </p:cNvSpPr>
          <p:nvPr/>
        </p:nvSpPr>
        <p:spPr bwMode="auto">
          <a:xfrm>
            <a:off x="381000" y="6324600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fontAlgn="base"/>
            <a:r>
              <a:rPr kumimoji="0" lang="en-US" altLang="ja-JP" sz="1200"/>
              <a:t>ILC GDE Cryo, Tom Peterson        31 May 2012</a:t>
            </a:r>
          </a:p>
        </p:txBody>
      </p:sp>
    </p:spTree>
    <p:extLst>
      <p:ext uri="{BB962C8B-B14F-4D97-AF65-F5344CB8AC3E}">
        <p14:creationId xmlns:p14="http://schemas.microsoft.com/office/powerpoint/2010/main" xmlns="" val="84117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Cryogenics</a:t>
            </a:r>
            <a:r>
              <a:rPr kumimoji="1" lang="en-US" altLang="ja-JP" b="1" dirty="0" smtClean="0"/>
              <a:t> Location</a:t>
            </a:r>
            <a:r>
              <a:rPr lang="en-US" altLang="ja-JP" b="1" dirty="0" smtClean="0"/>
              <a:t> in Central Region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t="5946" b="5946"/>
          <a:stretch>
            <a:fillRect/>
          </a:stretch>
        </p:blipFill>
        <p:spPr>
          <a:xfrm>
            <a:off x="4536956" y="4229248"/>
            <a:ext cx="4398518" cy="2419016"/>
          </a:xfrm>
        </p:spPr>
      </p:pic>
      <p:pic>
        <p:nvPicPr>
          <p:cNvPr id="5" name="Picture 2" descr="dbgghdi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0823" y="1417638"/>
            <a:ext cx="4348696" cy="2738704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6" name="TextBox 8"/>
          <p:cNvSpPr txBox="1"/>
          <p:nvPr/>
        </p:nvSpPr>
        <p:spPr>
          <a:xfrm>
            <a:off x="4634064" y="1499635"/>
            <a:ext cx="1773568" cy="369332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 smtClean="0"/>
              <a:t>Flat Topography</a:t>
            </a:r>
            <a:endParaRPr lang="en-GB" i="1" dirty="0"/>
          </a:p>
        </p:txBody>
      </p:sp>
      <p:sp>
        <p:nvSpPr>
          <p:cNvPr id="7" name="TextBox 8"/>
          <p:cNvSpPr txBox="1"/>
          <p:nvPr/>
        </p:nvSpPr>
        <p:spPr>
          <a:xfrm>
            <a:off x="6715171" y="4333316"/>
            <a:ext cx="2114581" cy="307777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Mountainous Topography</a:t>
            </a:r>
            <a:endParaRPr lang="en-GB" sz="1400" i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34064" y="5045977"/>
            <a:ext cx="980081" cy="2616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bg1"/>
                </a:solidFill>
              </a:rPr>
              <a:t>Damping Ring</a:t>
            </a:r>
            <a:endParaRPr kumimoji="1" lang="ja-JP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390" y="1654063"/>
            <a:ext cx="4134465" cy="4616649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3366FF"/>
                </a:solidFill>
              </a:rPr>
              <a:t>Cryogenics at Central Region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Damping Ring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/>
              <a:t>e</a:t>
            </a:r>
            <a:r>
              <a:rPr kumimoji="1" lang="en-US" altLang="ja-JP" sz="1600" dirty="0" smtClean="0"/>
              <a:t>- source: Booster </a:t>
            </a:r>
            <a:r>
              <a:rPr lang="en-US" altLang="ja-JP" sz="1600" dirty="0" err="1" smtClean="0"/>
              <a:t>L</a:t>
            </a:r>
            <a:r>
              <a:rPr kumimoji="1" lang="en-US" altLang="ja-JP" sz="1600" dirty="0" err="1" smtClean="0"/>
              <a:t>inac</a:t>
            </a:r>
            <a:endParaRPr kumimoji="1" lang="en-US" altLang="ja-JP" sz="1600" dirty="0" smtClean="0"/>
          </a:p>
          <a:p>
            <a:pPr marL="285750" indent="-285750">
              <a:buFontTx/>
              <a:buChar char="-"/>
            </a:pPr>
            <a:r>
              <a:rPr lang="en-US" altLang="ja-JP" sz="1600" dirty="0" err="1"/>
              <a:t>e</a:t>
            </a:r>
            <a:r>
              <a:rPr lang="en-US" altLang="ja-JP" sz="1600" dirty="0" err="1" smtClean="0"/>
              <a:t>+source</a:t>
            </a:r>
            <a:r>
              <a:rPr lang="en-US" altLang="ja-JP" sz="1600" dirty="0" smtClean="0"/>
              <a:t>: Booster </a:t>
            </a:r>
            <a:r>
              <a:rPr lang="en-US" altLang="ja-JP" sz="1600" dirty="0" err="1" smtClean="0"/>
              <a:t>Linac</a:t>
            </a:r>
            <a:endParaRPr lang="en-US" altLang="ja-JP" sz="1600" dirty="0" smtClean="0"/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Focusing (QF1) + Crab Cavity</a:t>
            </a:r>
          </a:p>
          <a:p>
            <a:pPr marL="285750" indent="-285750">
              <a:buFontTx/>
              <a:buChar char="-"/>
            </a:pPr>
            <a:endParaRPr lang="en-US" altLang="ja-JP" sz="1600" dirty="0" smtClean="0"/>
          </a:p>
          <a:p>
            <a:pPr marL="285750" indent="-285750">
              <a:buFontTx/>
              <a:buChar char="-"/>
            </a:pPr>
            <a:r>
              <a:rPr lang="en-US" altLang="ja-JP" sz="1600" dirty="0"/>
              <a:t>F</a:t>
            </a:r>
            <a:r>
              <a:rPr lang="en-US" altLang="ja-JP" sz="1600" dirty="0" smtClean="0"/>
              <a:t>ocusing (QD0) + Comp. Sol. + </a:t>
            </a:r>
            <a:r>
              <a:rPr lang="en-US" altLang="ja-JP" sz="1600" b="1" dirty="0" err="1" smtClean="0">
                <a:solidFill>
                  <a:srgbClr val="3366FF"/>
                </a:solidFill>
              </a:rPr>
              <a:t>SiD</a:t>
            </a:r>
            <a:r>
              <a:rPr lang="en-US" altLang="ja-JP" sz="1600" dirty="0" smtClean="0"/>
              <a:t> Solenoid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Focusing (QD0) + Comp. Sol. + </a:t>
            </a:r>
            <a:r>
              <a:rPr lang="en-US" altLang="ja-JP" sz="1600" b="1" dirty="0" smtClean="0">
                <a:solidFill>
                  <a:srgbClr val="3366FF"/>
                </a:solidFill>
              </a:rPr>
              <a:t>ILD</a:t>
            </a:r>
            <a:r>
              <a:rPr lang="en-US" altLang="ja-JP" sz="1600" dirty="0" smtClean="0"/>
              <a:t> Solenoid</a:t>
            </a:r>
          </a:p>
          <a:p>
            <a:endParaRPr lang="en-US" altLang="ja-JP" dirty="0" smtClean="0"/>
          </a:p>
          <a:p>
            <a:r>
              <a:rPr lang="en-US" altLang="ja-JP" b="1" dirty="0" smtClean="0">
                <a:solidFill>
                  <a:srgbClr val="3366FF"/>
                </a:solidFill>
              </a:rPr>
              <a:t>An important Concept suggested:</a:t>
            </a:r>
            <a:endParaRPr lang="en-US" altLang="ja-JP" b="1" dirty="0">
              <a:solidFill>
                <a:srgbClr val="3366FF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Distributed Refrigerators (Cold-Boxes)</a:t>
            </a:r>
          </a:p>
          <a:p>
            <a:pPr marL="742950" lvl="1" indent="-285750">
              <a:buFontTx/>
              <a:buChar char="-"/>
            </a:pPr>
            <a:r>
              <a:rPr lang="en-US" altLang="ja-JP" sz="1600" dirty="0" smtClean="0"/>
              <a:t>Best efficiency in </a:t>
            </a:r>
            <a:r>
              <a:rPr lang="en-US" altLang="ja-JP" sz="1600" dirty="0" err="1" smtClean="0"/>
              <a:t>themodynamics</a:t>
            </a:r>
            <a:endParaRPr lang="en-US" altLang="ja-JP" sz="1600" dirty="0" smtClean="0"/>
          </a:p>
          <a:p>
            <a:pPr marL="285750" indent="-285750">
              <a:buFontTx/>
              <a:buChar char="-"/>
            </a:pPr>
            <a:endParaRPr kumimoji="1" lang="en-US" altLang="ja-JP" sz="1600" dirty="0" smtClean="0"/>
          </a:p>
          <a:p>
            <a:pPr marL="285750" indent="-285750">
              <a:buFontTx/>
              <a:buChar char="-"/>
            </a:pPr>
            <a:r>
              <a:rPr kumimoji="1" lang="en-US" altLang="ja-JP" sz="1600" dirty="0" smtClean="0"/>
              <a:t>Centralized Main-compressor station </a:t>
            </a:r>
          </a:p>
          <a:p>
            <a:pPr marL="742950" lvl="1" indent="-285750">
              <a:buFontTx/>
              <a:buChar char="-"/>
            </a:pPr>
            <a:r>
              <a:rPr lang="en-US" altLang="ja-JP" sz="1600" dirty="0" smtClean="0"/>
              <a:t>Well isolated from detector hall</a:t>
            </a:r>
          </a:p>
          <a:p>
            <a:pPr marL="1200150" lvl="2" indent="-285750">
              <a:buFontTx/>
              <a:buChar char="-"/>
            </a:pPr>
            <a:r>
              <a:rPr lang="en-US" altLang="ja-JP" sz="1600" dirty="0" smtClean="0"/>
              <a:t>Major vibration source distanced</a:t>
            </a:r>
          </a:p>
          <a:p>
            <a:pPr marL="742950" lvl="1" indent="-285750">
              <a:buFontTx/>
              <a:buChar char="-"/>
            </a:pPr>
            <a:r>
              <a:rPr lang="en-US" altLang="ja-JP" sz="1600" dirty="0" smtClean="0"/>
              <a:t>CFS interface to be unified </a:t>
            </a:r>
          </a:p>
          <a:p>
            <a:pPr marL="1200150" lvl="2" indent="-285750">
              <a:buFontTx/>
              <a:buChar char="-"/>
            </a:pPr>
            <a:r>
              <a:rPr lang="en-US" altLang="ja-JP" sz="1600" dirty="0" smtClean="0"/>
              <a:t>electricity and water-cooling</a:t>
            </a:r>
            <a:endParaRPr kumimoji="1" lang="ja-JP" altLang="en-US" sz="1600" dirty="0"/>
          </a:p>
        </p:txBody>
      </p:sp>
      <p:sp>
        <p:nvSpPr>
          <p:cNvPr id="9" name="円/楕円 8"/>
          <p:cNvSpPr/>
          <p:nvPr/>
        </p:nvSpPr>
        <p:spPr>
          <a:xfrm>
            <a:off x="6113451" y="1952191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4525981" y="4019843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8807125" y="2885631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7309936" y="3638385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6927861" y="3073930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7103495" y="3350885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6265851" y="4641094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4600366" y="6205286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8765034" y="6205286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6560032" y="6074395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6563666" y="6229342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6559880" y="6424819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五角形 26"/>
          <p:cNvSpPr/>
          <p:nvPr/>
        </p:nvSpPr>
        <p:spPr>
          <a:xfrm>
            <a:off x="6543181" y="2574902"/>
            <a:ext cx="323882" cy="310729"/>
          </a:xfrm>
          <a:prstGeom prst="pentagon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五角形 27"/>
          <p:cNvSpPr/>
          <p:nvPr/>
        </p:nvSpPr>
        <p:spPr>
          <a:xfrm>
            <a:off x="6458783" y="5584182"/>
            <a:ext cx="323882" cy="310729"/>
          </a:xfrm>
          <a:prstGeom prst="pentagon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870849" y="2238988"/>
            <a:ext cx="1256079" cy="430887"/>
          </a:xfrm>
          <a:prstGeom prst="rect">
            <a:avLst/>
          </a:prstGeom>
          <a:solidFill>
            <a:srgbClr val="3366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bg1"/>
                </a:solidFill>
              </a:rPr>
              <a:t>Main Compressors </a:t>
            </a:r>
          </a:p>
          <a:p>
            <a:r>
              <a:rPr kumimoji="1" lang="en-US" altLang="ja-JP" sz="1100" dirty="0" smtClean="0">
                <a:solidFill>
                  <a:srgbClr val="FFFF00"/>
                </a:solidFill>
              </a:rPr>
              <a:t>on surface</a:t>
            </a:r>
            <a:endParaRPr kumimoji="1" lang="ja-JP" altLang="en-US" sz="1100" dirty="0">
              <a:solidFill>
                <a:srgbClr val="FFFF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870849" y="5321220"/>
            <a:ext cx="1291276" cy="430887"/>
          </a:xfrm>
          <a:prstGeom prst="rect">
            <a:avLst/>
          </a:prstGeom>
          <a:solidFill>
            <a:srgbClr val="3366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bg1"/>
                </a:solidFill>
              </a:rPr>
              <a:t>Main Compressors, </a:t>
            </a:r>
          </a:p>
          <a:p>
            <a:r>
              <a:rPr lang="en-US" altLang="ja-JP" sz="1100" dirty="0" smtClean="0">
                <a:solidFill>
                  <a:srgbClr val="CCFFCC"/>
                </a:solidFill>
              </a:rPr>
              <a:t>underground</a:t>
            </a:r>
            <a:endParaRPr kumimoji="1" lang="ja-JP" altLang="en-US" sz="1100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731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806323EE-1BF0-694E-B105-C2E8E5C688EB}" type="slidenum">
              <a:rPr kumimoji="0" lang="en-US" altLang="ja-JP" sz="1400"/>
              <a:pPr/>
              <a:t>15</a:t>
            </a:fld>
            <a:endParaRPr kumimoji="0" lang="en-US" altLang="ja-JP" sz="140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kumimoji="0" lang="en-US" altLang="ja-JP" sz="3200">
                <a:latin typeface="Arial" charset="0"/>
                <a:cs typeface="Arial Unicode MS" charset="0"/>
              </a:rPr>
              <a:t>Helium pipe sizes for remote compressor locations</a:t>
            </a:r>
            <a:r>
              <a:rPr kumimoji="0" lang="en-US" altLang="ja-JP">
                <a:latin typeface="Arial" charset="0"/>
                <a:cs typeface="Arial Unicode MS" charset="0"/>
              </a:rPr>
              <a:t> 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3200400"/>
            <a:ext cx="8001000" cy="2971800"/>
          </a:xfrm>
        </p:spPr>
        <p:txBody>
          <a:bodyPr/>
          <a:lstStyle/>
          <a:p>
            <a:r>
              <a:rPr kumimoji="0" lang="en-US" altLang="ja-JP" sz="2000" dirty="0">
                <a:latin typeface="Arial" charset="0"/>
                <a:cs typeface="Arial Unicode MS" charset="0"/>
              </a:rPr>
              <a:t>Piping from the central campus to relatively small cryogenic plants such as boosters is not a problem </a:t>
            </a:r>
          </a:p>
          <a:p>
            <a:pPr lvl="1"/>
            <a:r>
              <a:rPr lang="en-US" altLang="ja-JP" sz="1800" dirty="0">
                <a:latin typeface="Arial" charset="0"/>
                <a:cs typeface="Arial Unicode MS" charset="0"/>
              </a:rPr>
              <a:t>3 1/2 inch (100 mm) pipe installed cost </a:t>
            </a:r>
            <a:r>
              <a:rPr lang="en-US" altLang="ja-JP" sz="1800" dirty="0" err="1">
                <a:latin typeface="Arial" charset="0"/>
                <a:cs typeface="Arial Unicode MS" charset="0"/>
              </a:rPr>
              <a:t>est</a:t>
            </a:r>
            <a:r>
              <a:rPr lang="en-US" altLang="ja-JP" sz="1800" dirty="0">
                <a:latin typeface="Arial" charset="0"/>
                <a:cs typeface="Arial Unicode MS" charset="0"/>
              </a:rPr>
              <a:t> in 2006 is $148/meter</a:t>
            </a:r>
          </a:p>
          <a:p>
            <a:pPr lvl="1"/>
            <a:r>
              <a:rPr lang="en-US" altLang="ja-JP" sz="1800" dirty="0">
                <a:latin typeface="Arial" charset="0"/>
                <a:cs typeface="Arial Unicode MS" charset="0"/>
              </a:rPr>
              <a:t>6 inch (150 mm) pipe installed cost in 2006 is $275/meter</a:t>
            </a:r>
          </a:p>
          <a:p>
            <a:pPr lvl="1"/>
            <a:r>
              <a:rPr lang="en-US" altLang="ja-JP" sz="1800" dirty="0">
                <a:latin typeface="Arial" charset="0"/>
                <a:cs typeface="Arial Unicode MS" charset="0"/>
              </a:rPr>
              <a:t>12 inch (300 mm) pipe installed cost </a:t>
            </a:r>
            <a:r>
              <a:rPr lang="en-US" altLang="ja-JP" sz="1800" dirty="0" err="1">
                <a:latin typeface="Arial" charset="0"/>
                <a:cs typeface="Arial Unicode MS" charset="0"/>
              </a:rPr>
              <a:t>est</a:t>
            </a:r>
            <a:r>
              <a:rPr lang="en-US" altLang="ja-JP" sz="1800" dirty="0">
                <a:latin typeface="Arial" charset="0"/>
                <a:cs typeface="Arial Unicode MS" charset="0"/>
              </a:rPr>
              <a:t> in 2006 is $716/meter </a:t>
            </a:r>
          </a:p>
          <a:p>
            <a:r>
              <a:rPr kumimoji="0" lang="en-US" altLang="ja-JP" sz="2000" dirty="0">
                <a:latin typeface="Arial" charset="0"/>
                <a:cs typeface="Arial Unicode MS" charset="0"/>
              </a:rPr>
              <a:t>Main </a:t>
            </a:r>
            <a:r>
              <a:rPr kumimoji="0" lang="en-US" altLang="ja-JP" sz="2000" dirty="0" err="1">
                <a:latin typeface="Arial" charset="0"/>
                <a:cs typeface="Arial Unicode MS" charset="0"/>
              </a:rPr>
              <a:t>Linac</a:t>
            </a:r>
            <a:r>
              <a:rPr kumimoji="0" lang="en-US" altLang="ja-JP" sz="2000" dirty="0">
                <a:latin typeface="Arial" charset="0"/>
                <a:cs typeface="Arial Unicode MS" charset="0"/>
              </a:rPr>
              <a:t> compressors may be located away from cold boxes with room temperature piping </a:t>
            </a:r>
          </a:p>
          <a:p>
            <a:pPr lvl="1"/>
            <a:r>
              <a:rPr lang="en-US" altLang="ja-JP" sz="1800" dirty="0">
                <a:latin typeface="Arial" charset="0"/>
                <a:cs typeface="Arial Unicode MS" charset="0"/>
              </a:rPr>
              <a:t>Need to check cost tradeoffs for large pipes versus locations of compressors </a:t>
            </a:r>
          </a:p>
        </p:txBody>
      </p:sp>
      <p:pic>
        <p:nvPicPr>
          <p:cNvPr id="26628" name="Picture 6" descr="HeliumPipeSize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5800" y="1066800"/>
            <a:ext cx="7772400" cy="2047875"/>
          </a:xfrm>
        </p:spPr>
      </p:pic>
      <p:sp>
        <p:nvSpPr>
          <p:cNvPr id="26629" name="Date Placeholder 4"/>
          <p:cNvSpPr txBox="1">
            <a:spLocks noGrp="1"/>
          </p:cNvSpPr>
          <p:nvPr/>
        </p:nvSpPr>
        <p:spPr bwMode="auto">
          <a:xfrm>
            <a:off x="381000" y="6324600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fontAlgn="base"/>
            <a:r>
              <a:rPr kumimoji="0" lang="en-US" altLang="ja-JP" sz="1200"/>
              <a:t>ILC GDE Cryo, Tom Peterson        31 May 2012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3897748" y="2323715"/>
            <a:ext cx="884930" cy="925433"/>
          </a:xfrm>
          <a:prstGeom prst="roundRect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67065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803"/>
            <a:ext cx="8229600" cy="807982"/>
          </a:xfrm>
        </p:spPr>
        <p:txBody>
          <a:bodyPr/>
          <a:lstStyle/>
          <a:p>
            <a:r>
              <a:rPr lang="en-GB" b="1" dirty="0" smtClean="0"/>
              <a:t>IR Region and Final Doublet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49" y="1064216"/>
            <a:ext cx="4444421" cy="2963217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FD arrangement for push pull</a:t>
            </a:r>
          </a:p>
          <a:p>
            <a:pPr lvl="1"/>
            <a:r>
              <a:rPr lang="en-GB" dirty="0" smtClean="0"/>
              <a:t>different L*</a:t>
            </a:r>
          </a:p>
          <a:p>
            <a:pPr lvl="1"/>
            <a:r>
              <a:rPr lang="en-GB" dirty="0" smtClean="0"/>
              <a:t>ILD 4.5m, </a:t>
            </a:r>
            <a:r>
              <a:rPr lang="en-GB" dirty="0" err="1" smtClean="0"/>
              <a:t>SiD</a:t>
            </a:r>
            <a:r>
              <a:rPr lang="en-GB" dirty="0" smtClean="0"/>
              <a:t> 3.5m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Short FD for low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cm</a:t>
            </a:r>
            <a:endParaRPr lang="en-GB" baseline="-25000" dirty="0" smtClean="0"/>
          </a:p>
          <a:p>
            <a:pPr lvl="1"/>
            <a:r>
              <a:rPr lang="en-GB" dirty="0" smtClean="0"/>
              <a:t>Reduced </a:t>
            </a:r>
            <a:r>
              <a:rPr lang="en-GB" dirty="0" err="1" smtClean="0">
                <a:latin typeface="Symbol" charset="2"/>
                <a:cs typeface="Symbol" charset="2"/>
              </a:rPr>
              <a:t>b</a:t>
            </a:r>
            <a:r>
              <a:rPr lang="en-GB" baseline="-25000" dirty="0" err="1" smtClean="0">
                <a:latin typeface="Times New Roman"/>
                <a:cs typeface="Times New Roman"/>
              </a:rPr>
              <a:t>x</a:t>
            </a:r>
            <a:r>
              <a:rPr lang="en-GB" dirty="0" smtClean="0"/>
              <a:t>*</a:t>
            </a:r>
          </a:p>
          <a:p>
            <a:pPr lvl="2"/>
            <a:r>
              <a:rPr lang="en-GB" dirty="0" smtClean="0"/>
              <a:t>increased collimation depth</a:t>
            </a:r>
          </a:p>
          <a:p>
            <a:pPr lvl="1"/>
            <a:r>
              <a:rPr lang="en-GB" dirty="0" smtClean="0"/>
              <a:t>“universal” FD</a:t>
            </a:r>
          </a:p>
          <a:p>
            <a:pPr lvl="2"/>
            <a:r>
              <a:rPr lang="en-GB" dirty="0" smtClean="0"/>
              <a:t>avoid the need to exchange FD</a:t>
            </a:r>
          </a:p>
          <a:p>
            <a:pPr lvl="2"/>
            <a:r>
              <a:rPr lang="en-GB" dirty="0" smtClean="0"/>
              <a:t>conceptual - requires study</a:t>
            </a:r>
          </a:p>
          <a:p>
            <a:pPr lvl="2"/>
            <a:endParaRPr lang="en-GB" dirty="0"/>
          </a:p>
          <a:p>
            <a:r>
              <a:rPr lang="en-GB" dirty="0" smtClean="0"/>
              <a:t>Many integration issues remain</a:t>
            </a:r>
          </a:p>
          <a:p>
            <a:pPr lvl="1"/>
            <a:r>
              <a:rPr lang="en-GB" dirty="0" smtClean="0"/>
              <a:t>requires engineering studies beyond TDR</a:t>
            </a:r>
          </a:p>
          <a:p>
            <a:pPr lvl="1"/>
            <a:r>
              <a:rPr lang="en-GB" dirty="0" smtClean="0"/>
              <a:t>No apparent show stoppers</a:t>
            </a:r>
            <a:endParaRPr lang="en-GB" dirty="0"/>
          </a:p>
        </p:txBody>
      </p:sp>
      <p:pic>
        <p:nvPicPr>
          <p:cNvPr id="4" name="Picture 21" descr="gen_detector_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96555" y="1082620"/>
            <a:ext cx="4191000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43852" y="4413926"/>
            <a:ext cx="4143703" cy="165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879105" y="4458559"/>
            <a:ext cx="25474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ctr"/>
            <a:r>
              <a:rPr lang="en-US" sz="1800" b="1" dirty="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BNL prototype of self shielded quad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331" y="4119453"/>
            <a:ext cx="428625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33891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536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ILC-TDR: CFS Electric Power Balance 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9" t="8374" r="-89" b="10285"/>
          <a:stretch/>
        </p:blipFill>
        <p:spPr>
          <a:xfrm>
            <a:off x="385046" y="1185170"/>
            <a:ext cx="8420281" cy="5292862"/>
          </a:xfrm>
          <a:ln>
            <a:solidFill>
              <a:srgbClr val="3366FF"/>
            </a:solidFill>
          </a:ln>
        </p:spPr>
      </p:pic>
      <p:sp>
        <p:nvSpPr>
          <p:cNvPr id="9" name="正方形/長方形 8"/>
          <p:cNvSpPr/>
          <p:nvPr/>
        </p:nvSpPr>
        <p:spPr>
          <a:xfrm>
            <a:off x="7248324" y="2080536"/>
            <a:ext cx="391801" cy="486359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7252110" y="2854395"/>
            <a:ext cx="391801" cy="486359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上矢印 10"/>
          <p:cNvSpPr/>
          <p:nvPr/>
        </p:nvSpPr>
        <p:spPr>
          <a:xfrm flipV="1">
            <a:off x="7302363" y="925433"/>
            <a:ext cx="249943" cy="358015"/>
          </a:xfrm>
          <a:prstGeom prst="up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34654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BC197F83-42DE-024C-9757-E628A536AD42}" type="slidenum">
              <a:rPr kumimoji="0" lang="en-US" altLang="ja-JP" sz="1400"/>
              <a:pPr/>
              <a:t>18</a:t>
            </a:fld>
            <a:endParaRPr kumimoji="0" lang="en-US" altLang="ja-JP" sz="1400"/>
          </a:p>
        </p:txBody>
      </p:sp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/>
              <a:t>ILC GDE Cryo, Tom Peterson           31 May 2012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600">
                <a:solidFill>
                  <a:srgbClr val="23346C"/>
                </a:solidFill>
              </a:rPr>
              <a:t>ILC cryo layout status</a:t>
            </a:r>
          </a:p>
        </p:txBody>
      </p:sp>
      <p:sp>
        <p:nvSpPr>
          <p:cNvPr id="28676" name="Slide Number Placeholder 5"/>
          <p:cNvSpPr txBox="1">
            <a:spLocks noGrp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r" fontAlgn="base"/>
            <a:fld id="{734F99DA-2B70-4743-8094-0674522D1376}" type="slidenum">
              <a:rPr kumimoji="0" lang="en-US" altLang="ja-JP" sz="1400"/>
              <a:pPr algn="r" fontAlgn="base"/>
              <a:t>18</a:t>
            </a:fld>
            <a:endParaRPr kumimoji="0" lang="en-US" altLang="ja-JP" sz="140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kumimoji="0" lang="en-US" altLang="ja-JP" dirty="0" smtClean="0">
                <a:latin typeface="Arial" charset="0"/>
                <a:cs typeface="Arial Unicode MS" charset="0"/>
              </a:rPr>
              <a:t>Tom’s Conclusions</a:t>
            </a:r>
            <a:br>
              <a:rPr kumimoji="0" lang="en-US" altLang="ja-JP" dirty="0" smtClean="0">
                <a:latin typeface="Arial" charset="0"/>
                <a:cs typeface="Arial Unicode MS" charset="0"/>
              </a:rPr>
            </a:br>
            <a:r>
              <a:rPr kumimoji="0" lang="en-US" altLang="ja-JP" sz="3100" dirty="0" smtClean="0">
                <a:solidFill>
                  <a:srgbClr val="3366FF"/>
                </a:solidFill>
                <a:latin typeface="Arial" charset="0"/>
                <a:cs typeface="Arial Unicode MS" charset="0"/>
              </a:rPr>
              <a:t>as of May 31, 2012</a:t>
            </a:r>
            <a:endParaRPr kumimoji="0" lang="en-US" altLang="ja-JP" sz="3100" dirty="0">
              <a:solidFill>
                <a:srgbClr val="3366FF"/>
              </a:solidFill>
              <a:latin typeface="Arial" charset="0"/>
              <a:cs typeface="Arial Unicode MS" charset="0"/>
            </a:endParaRP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en-US" altLang="ja-JP" dirty="0">
                <a:latin typeface="Arial" charset="0"/>
                <a:cs typeface="Arial Unicode MS" charset="0"/>
              </a:rPr>
              <a:t>Piping to 5 </a:t>
            </a:r>
            <a:r>
              <a:rPr kumimoji="0" lang="en-US" altLang="ja-JP" dirty="0" err="1">
                <a:latin typeface="Arial" charset="0"/>
                <a:cs typeface="Arial Unicode MS" charset="0"/>
              </a:rPr>
              <a:t>GeV</a:t>
            </a:r>
            <a:r>
              <a:rPr kumimoji="0" lang="en-US" altLang="ja-JP" dirty="0">
                <a:latin typeface="Arial" charset="0"/>
                <a:cs typeface="Arial Unicode MS" charset="0"/>
              </a:rPr>
              <a:t> booster </a:t>
            </a:r>
            <a:r>
              <a:rPr kumimoji="0" lang="en-US" altLang="ja-JP" dirty="0" err="1">
                <a:latin typeface="Arial" charset="0"/>
                <a:cs typeface="Arial Unicode MS" charset="0"/>
              </a:rPr>
              <a:t>linacs</a:t>
            </a:r>
            <a:r>
              <a:rPr kumimoji="0" lang="en-US" altLang="ja-JP" dirty="0">
                <a:latin typeface="Arial" charset="0"/>
                <a:cs typeface="Arial Unicode MS" charset="0"/>
              </a:rPr>
              <a:t> and other central region cryogenics from one central compressor location looks practical </a:t>
            </a:r>
          </a:p>
          <a:p>
            <a:pPr eaLnBrk="1" hangingPunct="1">
              <a:lnSpc>
                <a:spcPct val="120000"/>
              </a:lnSpc>
            </a:pPr>
            <a:r>
              <a:rPr kumimoji="0" lang="en-US" altLang="ja-JP" dirty="0">
                <a:latin typeface="Arial" charset="0"/>
                <a:cs typeface="Arial Unicode MS" charset="0"/>
              </a:rPr>
              <a:t>Next step is detailing cryogenic supply to </a:t>
            </a:r>
            <a:r>
              <a:rPr kumimoji="0" lang="en-US" altLang="ja-JP" dirty="0" err="1">
                <a:latin typeface="Arial" charset="0"/>
                <a:cs typeface="Arial Unicode MS" charset="0"/>
              </a:rPr>
              <a:t>undulators</a:t>
            </a:r>
            <a:r>
              <a:rPr kumimoji="0" lang="en-US" altLang="ja-JP" dirty="0">
                <a:latin typeface="Arial" charset="0"/>
                <a:cs typeface="Arial Unicode MS" charset="0"/>
              </a:rPr>
              <a:t> and some of the small isolated devices in the central region 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ja-JP" dirty="0">
                <a:latin typeface="Arial" charset="0"/>
                <a:cs typeface="Arial Unicode MS" charset="0"/>
              </a:rPr>
              <a:t>Energy compressor, spin rotator solenoids 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ja-JP" dirty="0">
                <a:latin typeface="Arial" charset="0"/>
                <a:cs typeface="Arial Unicode MS" charset="0"/>
              </a:rPr>
              <a:t>Add those cryogenic cooling powers to total </a:t>
            </a:r>
          </a:p>
          <a:p>
            <a:pPr eaLnBrk="1" hangingPunct="1">
              <a:lnSpc>
                <a:spcPct val="120000"/>
              </a:lnSpc>
            </a:pPr>
            <a:r>
              <a:rPr kumimoji="0" lang="en-US" altLang="ja-JP" dirty="0">
                <a:latin typeface="Arial" charset="0"/>
                <a:cs typeface="Arial Unicode MS" charset="0"/>
              </a:rPr>
              <a:t>Document helium warm pipe lengths and cold transfer line lengths 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ja-JP" dirty="0">
                <a:latin typeface="Arial" charset="0"/>
                <a:cs typeface="Arial Unicode MS" charset="0"/>
              </a:rPr>
              <a:t>Refine total heat load estimates 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ja-JP" dirty="0">
                <a:latin typeface="Arial" charset="0"/>
                <a:cs typeface="Arial Unicode MS" charset="0"/>
              </a:rPr>
              <a:t>Include in cost estimates </a:t>
            </a:r>
          </a:p>
        </p:txBody>
      </p:sp>
    </p:spTree>
    <p:extLst>
      <p:ext uri="{BB962C8B-B14F-4D97-AF65-F5344CB8AC3E}">
        <p14:creationId xmlns:p14="http://schemas.microsoft.com/office/powerpoint/2010/main" xmlns="" val="210580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Detector Hall CFS Review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818" y="1371600"/>
            <a:ext cx="4091139" cy="4800600"/>
          </a:xfrm>
        </p:spPr>
        <p:txBody>
          <a:bodyPr/>
          <a:lstStyle/>
          <a:p>
            <a:r>
              <a:rPr lang="en-US" sz="1800" dirty="0" smtClean="0"/>
              <a:t>Review Questions:</a:t>
            </a:r>
          </a:p>
          <a:p>
            <a:pPr lvl="1"/>
            <a:r>
              <a:rPr lang="en-US" sz="1600" dirty="0" smtClean="0"/>
              <a:t>Criteria understood?</a:t>
            </a:r>
          </a:p>
          <a:p>
            <a:pPr lvl="1"/>
            <a:r>
              <a:rPr lang="en-US" sz="1600" dirty="0" smtClean="0"/>
              <a:t>Design satisfy the criteria?</a:t>
            </a:r>
          </a:p>
          <a:p>
            <a:pPr lvl="1"/>
            <a:r>
              <a:rPr lang="en-US" sz="1600" dirty="0" smtClean="0"/>
              <a:t>What are the cost-drivers?</a:t>
            </a:r>
          </a:p>
          <a:p>
            <a:pPr lvl="1"/>
            <a:r>
              <a:rPr lang="en-US" sz="1600" dirty="0" smtClean="0"/>
              <a:t>What are the outstanding issues?</a:t>
            </a:r>
          </a:p>
          <a:p>
            <a:endParaRPr lang="en-US" sz="1800" dirty="0" smtClean="0"/>
          </a:p>
          <a:p>
            <a:r>
              <a:rPr lang="en-US" sz="1800" dirty="0" smtClean="0"/>
              <a:t>Presentations: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Alignment</a:t>
            </a:r>
            <a:r>
              <a:rPr lang="en-US" sz="1600" dirty="0" smtClean="0"/>
              <a:t> requirements (special tunnels)</a:t>
            </a:r>
          </a:p>
          <a:p>
            <a:pPr lvl="1"/>
            <a:r>
              <a:rPr lang="en-US" sz="1600" dirty="0" smtClean="0"/>
              <a:t>Underground </a:t>
            </a:r>
            <a:r>
              <a:rPr lang="en-US" sz="1600" dirty="0" smtClean="0">
                <a:solidFill>
                  <a:srgbClr val="0000FF"/>
                </a:solidFill>
              </a:rPr>
              <a:t>Assembly</a:t>
            </a:r>
            <a:r>
              <a:rPr lang="en-US" sz="1600" dirty="0" smtClean="0"/>
              <a:t> schemes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Cryogenic systems</a:t>
            </a:r>
          </a:p>
          <a:p>
            <a:pPr lvl="1"/>
            <a:r>
              <a:rPr lang="en-US" sz="1600" dirty="0" smtClean="0"/>
              <a:t>Cost roll-up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Report to be written. </a:t>
            </a:r>
            <a:endParaRPr lang="en-US" sz="1800" dirty="0"/>
          </a:p>
        </p:txBody>
      </p:sp>
      <p:pic>
        <p:nvPicPr>
          <p:cNvPr id="4" name="Picture 2" descr="C:\Users\Go ORUKAWA\Documents\110401地下開発\ILC\120320 CERN\3D\Case8wSND-d02_2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76282" y="3990180"/>
            <a:ext cx="3979999" cy="2204515"/>
          </a:xfrm>
          <a:prstGeom prst="rect">
            <a:avLst/>
          </a:prstGeom>
          <a:noFill/>
        </p:spPr>
      </p:pic>
      <p:pic>
        <p:nvPicPr>
          <p:cNvPr id="6" name="Picture 3" descr="US-EU-detector-hall-3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704" y="1371600"/>
            <a:ext cx="3752889" cy="2272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5"/>
          <p:cNvSpPr txBox="1"/>
          <p:nvPr/>
        </p:nvSpPr>
        <p:spPr>
          <a:xfrm>
            <a:off x="1852035" y="1539054"/>
            <a:ext cx="1988124" cy="523220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Flat-topography </a:t>
            </a:r>
          </a:p>
          <a:p>
            <a:r>
              <a:rPr lang="en-GB" sz="1400" dirty="0" smtClean="0">
                <a:solidFill>
                  <a:srgbClr val="0000FF"/>
                </a:solidFill>
              </a:rPr>
              <a:t>detector hall concept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6051" y="6282137"/>
            <a:ext cx="3618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Mountainous topography </a:t>
            </a:r>
            <a:r>
              <a:rPr lang="en-US" altLang="ja-JP" sz="1600" dirty="0"/>
              <a:t>d</a:t>
            </a:r>
            <a:r>
              <a:rPr kumimoji="1" lang="en-US" altLang="ja-JP" sz="1600" dirty="0" smtClean="0"/>
              <a:t>etector hall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31452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9450"/>
            <a:ext cx="8229600" cy="732708"/>
          </a:xfrm>
        </p:spPr>
        <p:txBody>
          <a:bodyPr>
            <a:noAutofit/>
          </a:bodyPr>
          <a:lstStyle/>
          <a:p>
            <a:r>
              <a:rPr lang="en-US" altLang="ja-JP" sz="3600" b="1" dirty="0" smtClean="0"/>
              <a:t>ML &amp; SCRF Action/Meeting Plan (2012)</a:t>
            </a:r>
            <a:endParaRPr lang="ja-JP" altLang="en-US" sz="3600" b="1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30399410"/>
              </p:ext>
            </p:extLst>
          </p:nvPr>
        </p:nvGraphicFramePr>
        <p:xfrm>
          <a:off x="457200" y="1075564"/>
          <a:ext cx="8583071" cy="48313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27522"/>
                <a:gridCol w="841491"/>
                <a:gridCol w="1457648"/>
                <a:gridCol w="5456410"/>
              </a:tblGrid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Month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Day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Place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Meeting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FF0000"/>
                          </a:solidFill>
                        </a:rPr>
                        <a:t>June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FF0000"/>
                          </a:solidFill>
                        </a:rPr>
                        <a:t>26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FF0000"/>
                          </a:solidFill>
                        </a:rPr>
                        <a:t>ML-SCRF Monthly</a:t>
                      </a:r>
                      <a:r>
                        <a:rPr kumimoji="1" lang="en-US" altLang="ja-JP" sz="2000" baseline="0" dirty="0" smtClean="0">
                          <a:solidFill>
                            <a:srgbClr val="FF0000"/>
                          </a:solidFill>
                        </a:rPr>
                        <a:t> Meeting 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July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4-11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12-13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25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36</a:t>
                      </a:r>
                      <a:r>
                        <a:rPr kumimoji="1" lang="en-US" altLang="ja-JP" sz="2000" baseline="30000" dirty="0" smtClean="0">
                          <a:solidFill>
                            <a:srgbClr val="000000"/>
                          </a:solidFill>
                        </a:rPr>
                        <a:t>th</a:t>
                      </a:r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 ICHEP  (Melbourne)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GDE-EC face-to-face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 Meeting </a:t>
                      </a:r>
                      <a:r>
                        <a:rPr kumimoji="1" lang="en-US" altLang="ja-JP" sz="2000" baseline="0" dirty="0" smtClean="0">
                          <a:solidFill>
                            <a:srgbClr val="3366FF"/>
                          </a:solidFill>
                        </a:rPr>
                        <a:t>(TDR draft discussed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</a:p>
                    <a:p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ML-SCRF Meeting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Aug.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22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ML-SCRF Meeting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Sept.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10-14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19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Telaviv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Linac-2012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ML-SCRF meeting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Oct.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22-26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29-30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Texas</a:t>
                      </a:r>
                    </a:p>
                    <a:p>
                      <a:r>
                        <a:rPr kumimoji="1" lang="en-US" altLang="ja-JP" sz="2000" dirty="0" err="1" smtClean="0">
                          <a:solidFill>
                            <a:srgbClr val="000000"/>
                          </a:solidFill>
                        </a:rPr>
                        <a:t>Annaheim</a:t>
                      </a:r>
                      <a:endParaRPr kumimoji="1" lang="en-US" altLang="ja-JP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LCWS (</a:t>
                      </a:r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TDR draft to be finalize</a:t>
                      </a:r>
                      <a:r>
                        <a:rPr kumimoji="1" lang="en-US" altLang="ja-JP" sz="2000" dirty="0" smtClean="0"/>
                        <a:t>d)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IEEE-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NS (LC event)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Nov.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5-6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15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>
                          <a:solidFill>
                            <a:srgbClr val="000000"/>
                          </a:solidFill>
                        </a:rPr>
                        <a:t>JLab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TTC 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Final Draft</a:t>
                      </a:r>
                      <a:r>
                        <a:rPr kumimoji="1" lang="en-US" altLang="ja-JP" sz="2000" baseline="0" dirty="0" smtClean="0">
                          <a:solidFill>
                            <a:srgbClr val="3366FF"/>
                          </a:solidFill>
                        </a:rPr>
                        <a:t> of TDR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Dec.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13-14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KEK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ILC-PAC (@ KEK)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PMs-Report: 120307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SERF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3" name="右矢印 2"/>
          <p:cNvSpPr/>
          <p:nvPr/>
        </p:nvSpPr>
        <p:spPr>
          <a:xfrm>
            <a:off x="126870" y="1664297"/>
            <a:ext cx="330330" cy="220016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452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1476A56-16E0-2147-B42F-DC642999AEA3}" type="slidenum">
              <a:rPr lang="ja-JP" altLang="en-US">
                <a:solidFill>
                  <a:srgbClr val="898989"/>
                </a:solidFill>
              </a:rPr>
              <a:pPr eaLnBrk="1" hangingPunct="1"/>
              <a:t>20</a:t>
            </a:fld>
            <a:endParaRPr lang="ja-JP" altLang="en-US">
              <a:solidFill>
                <a:srgbClr val="898989"/>
              </a:solidFill>
            </a:endParaRPr>
          </a:p>
        </p:txBody>
      </p:sp>
      <p:pic>
        <p:nvPicPr>
          <p:cNvPr id="7171" name="Picture 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25" y="1082675"/>
            <a:ext cx="8134350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4572000" y="4437063"/>
            <a:ext cx="3716338" cy="23050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173" name="Rectangle 2"/>
          <p:cNvSpPr>
            <a:spLocks noGrp="1"/>
          </p:cNvSpPr>
          <p:nvPr>
            <p:ph type="title"/>
          </p:nvPr>
        </p:nvSpPr>
        <p:spPr>
          <a:xfrm>
            <a:off x="47625" y="44450"/>
            <a:ext cx="8988425" cy="633413"/>
          </a:xfrm>
        </p:spPr>
        <p:txBody>
          <a:bodyPr/>
          <a:lstStyle/>
          <a:p>
            <a:r>
              <a:rPr lang="en-US" altLang="ja-JP" sz="24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Cryogenic Layout in the experimental hall </a:t>
            </a:r>
          </a:p>
        </p:txBody>
      </p:sp>
      <p:grpSp>
        <p:nvGrpSpPr>
          <p:cNvPr id="7174" name="グループ化 27"/>
          <p:cNvGrpSpPr>
            <a:grpSpLocks/>
          </p:cNvGrpSpPr>
          <p:nvPr/>
        </p:nvGrpSpPr>
        <p:grpSpPr bwMode="auto">
          <a:xfrm>
            <a:off x="5106988" y="3022600"/>
            <a:ext cx="1401762" cy="1081088"/>
            <a:chOff x="4852988" y="3064669"/>
            <a:chExt cx="1359693" cy="1040605"/>
          </a:xfrm>
        </p:grpSpPr>
        <p:sp>
          <p:nvSpPr>
            <p:cNvPr id="10" name="角丸四角形 9"/>
            <p:cNvSpPr/>
            <p:nvPr/>
          </p:nvSpPr>
          <p:spPr>
            <a:xfrm>
              <a:off x="5940127" y="3356528"/>
              <a:ext cx="215580" cy="50425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5116303" y="3223587"/>
              <a:ext cx="503534" cy="69679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5" name="ホームベース 4"/>
            <p:cNvSpPr/>
            <p:nvPr/>
          </p:nvSpPr>
          <p:spPr>
            <a:xfrm rot="5400000">
              <a:off x="5188524" y="3212612"/>
              <a:ext cx="359092" cy="72374"/>
            </a:xfrm>
            <a:prstGeom prst="homePlat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5" name="ホームベース 14"/>
            <p:cNvSpPr/>
            <p:nvPr/>
          </p:nvSpPr>
          <p:spPr>
            <a:xfrm rot="16200000">
              <a:off x="5187760" y="3861271"/>
              <a:ext cx="360621" cy="72374"/>
            </a:xfrm>
            <a:prstGeom prst="homePlat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5940127" y="3924964"/>
              <a:ext cx="215580" cy="152805"/>
            </a:xfrm>
            <a:prstGeom prst="roundRect">
              <a:avLst/>
            </a:prstGeom>
            <a:solidFill>
              <a:srgbClr val="00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5405796" y="3124264"/>
              <a:ext cx="562048" cy="45842"/>
            </a:xfrm>
            <a:custGeom>
              <a:avLst/>
              <a:gdLst>
                <a:gd name="connsiteX0" fmla="*/ 0 w 561975"/>
                <a:gd name="connsiteY0" fmla="*/ 0 h 0"/>
                <a:gd name="connsiteX1" fmla="*/ 561975 w 561975"/>
                <a:gd name="connsiteY1" fmla="*/ 0 h 0"/>
                <a:gd name="connsiteX2" fmla="*/ 559593 w 561975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1975">
                  <a:moveTo>
                    <a:pt x="0" y="0"/>
                  </a:moveTo>
                  <a:lnTo>
                    <a:pt x="561975" y="0"/>
                  </a:lnTo>
                  <a:lnTo>
                    <a:pt x="559593" y="0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5405796" y="3248035"/>
              <a:ext cx="562048" cy="767083"/>
            </a:xfrm>
            <a:custGeom>
              <a:avLst/>
              <a:gdLst>
                <a:gd name="connsiteX0" fmla="*/ 561975 w 561975"/>
                <a:gd name="connsiteY0" fmla="*/ 0 h 766763"/>
                <a:gd name="connsiteX1" fmla="*/ 392906 w 561975"/>
                <a:gd name="connsiteY1" fmla="*/ 0 h 766763"/>
                <a:gd name="connsiteX2" fmla="*/ 392906 w 561975"/>
                <a:gd name="connsiteY2" fmla="*/ 766763 h 766763"/>
                <a:gd name="connsiteX3" fmla="*/ 0 w 561975"/>
                <a:gd name="connsiteY3" fmla="*/ 766763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" h="766763">
                  <a:moveTo>
                    <a:pt x="561975" y="0"/>
                  </a:moveTo>
                  <a:lnTo>
                    <a:pt x="392906" y="0"/>
                  </a:lnTo>
                  <a:lnTo>
                    <a:pt x="392906" y="766763"/>
                  </a:lnTo>
                  <a:lnTo>
                    <a:pt x="0" y="766763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5364220" y="3180801"/>
              <a:ext cx="577446" cy="382013"/>
            </a:xfrm>
            <a:custGeom>
              <a:avLst/>
              <a:gdLst>
                <a:gd name="connsiteX0" fmla="*/ 576263 w 576263"/>
                <a:gd name="connsiteY0" fmla="*/ 0 h 381000"/>
                <a:gd name="connsiteX1" fmla="*/ 338138 w 576263"/>
                <a:gd name="connsiteY1" fmla="*/ 0 h 381000"/>
                <a:gd name="connsiteX2" fmla="*/ 338138 w 576263"/>
                <a:gd name="connsiteY2" fmla="*/ 381000 h 381000"/>
                <a:gd name="connsiteX3" fmla="*/ 0 w 576263"/>
                <a:gd name="connsiteY3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6263" h="381000">
                  <a:moveTo>
                    <a:pt x="576263" y="0"/>
                  </a:moveTo>
                  <a:lnTo>
                    <a:pt x="338138" y="0"/>
                  </a:lnTo>
                  <a:lnTo>
                    <a:pt x="338138" y="381000"/>
                  </a:lnTo>
                  <a:lnTo>
                    <a:pt x="0" y="38100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5940127" y="3069254"/>
              <a:ext cx="215580" cy="215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4852988" y="3064669"/>
              <a:ext cx="1359693" cy="1040605"/>
            </a:xfrm>
            <a:prstGeom prst="rect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 flipH="1">
              <a:off x="5995562" y="3174689"/>
              <a:ext cx="0" cy="287274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 flipH="1">
              <a:off x="6032518" y="3176217"/>
              <a:ext cx="0" cy="288802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H="1">
              <a:off x="6067934" y="3176217"/>
              <a:ext cx="0" cy="288802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 flipH="1">
              <a:off x="6103352" y="3174689"/>
              <a:ext cx="0" cy="287274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5" name="グループ化 36"/>
          <p:cNvGrpSpPr>
            <a:grpSpLocks/>
          </p:cNvGrpSpPr>
          <p:nvPr/>
        </p:nvGrpSpPr>
        <p:grpSpPr bwMode="auto">
          <a:xfrm flipH="1">
            <a:off x="1773238" y="3019425"/>
            <a:ext cx="1401762" cy="1081088"/>
            <a:chOff x="4852988" y="3064669"/>
            <a:chExt cx="1359693" cy="1040605"/>
          </a:xfrm>
        </p:grpSpPr>
        <p:sp>
          <p:nvSpPr>
            <p:cNvPr id="38" name="角丸四角形 37"/>
            <p:cNvSpPr/>
            <p:nvPr/>
          </p:nvSpPr>
          <p:spPr>
            <a:xfrm>
              <a:off x="5940127" y="3356528"/>
              <a:ext cx="215580" cy="50425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5116303" y="3223587"/>
              <a:ext cx="503534" cy="69679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0" name="ホームベース 39"/>
            <p:cNvSpPr/>
            <p:nvPr/>
          </p:nvSpPr>
          <p:spPr>
            <a:xfrm rot="5400000">
              <a:off x="5188523" y="3212612"/>
              <a:ext cx="359092" cy="72374"/>
            </a:xfrm>
            <a:prstGeom prst="homePlat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1" name="ホームベース 40"/>
            <p:cNvSpPr/>
            <p:nvPr/>
          </p:nvSpPr>
          <p:spPr>
            <a:xfrm rot="16200000">
              <a:off x="5187759" y="3861271"/>
              <a:ext cx="360621" cy="72374"/>
            </a:xfrm>
            <a:prstGeom prst="homePlat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5940127" y="3924964"/>
              <a:ext cx="215580" cy="152805"/>
            </a:xfrm>
            <a:prstGeom prst="roundRect">
              <a:avLst/>
            </a:prstGeom>
            <a:solidFill>
              <a:srgbClr val="00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3" name="フリーフォーム 42"/>
            <p:cNvSpPr/>
            <p:nvPr/>
          </p:nvSpPr>
          <p:spPr>
            <a:xfrm>
              <a:off x="5405796" y="3124264"/>
              <a:ext cx="562048" cy="45842"/>
            </a:xfrm>
            <a:custGeom>
              <a:avLst/>
              <a:gdLst>
                <a:gd name="connsiteX0" fmla="*/ 0 w 561975"/>
                <a:gd name="connsiteY0" fmla="*/ 0 h 0"/>
                <a:gd name="connsiteX1" fmla="*/ 561975 w 561975"/>
                <a:gd name="connsiteY1" fmla="*/ 0 h 0"/>
                <a:gd name="connsiteX2" fmla="*/ 559593 w 561975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1975">
                  <a:moveTo>
                    <a:pt x="0" y="0"/>
                  </a:moveTo>
                  <a:lnTo>
                    <a:pt x="561975" y="0"/>
                  </a:lnTo>
                  <a:lnTo>
                    <a:pt x="559593" y="0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4" name="フリーフォーム 43"/>
            <p:cNvSpPr/>
            <p:nvPr/>
          </p:nvSpPr>
          <p:spPr>
            <a:xfrm>
              <a:off x="5405796" y="3248035"/>
              <a:ext cx="562048" cy="767083"/>
            </a:xfrm>
            <a:custGeom>
              <a:avLst/>
              <a:gdLst>
                <a:gd name="connsiteX0" fmla="*/ 561975 w 561975"/>
                <a:gd name="connsiteY0" fmla="*/ 0 h 766763"/>
                <a:gd name="connsiteX1" fmla="*/ 392906 w 561975"/>
                <a:gd name="connsiteY1" fmla="*/ 0 h 766763"/>
                <a:gd name="connsiteX2" fmla="*/ 392906 w 561975"/>
                <a:gd name="connsiteY2" fmla="*/ 766763 h 766763"/>
                <a:gd name="connsiteX3" fmla="*/ 0 w 561975"/>
                <a:gd name="connsiteY3" fmla="*/ 766763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" h="766763">
                  <a:moveTo>
                    <a:pt x="561975" y="0"/>
                  </a:moveTo>
                  <a:lnTo>
                    <a:pt x="392906" y="0"/>
                  </a:lnTo>
                  <a:lnTo>
                    <a:pt x="392906" y="766763"/>
                  </a:lnTo>
                  <a:lnTo>
                    <a:pt x="0" y="766763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5" name="フリーフォーム 44"/>
            <p:cNvSpPr/>
            <p:nvPr/>
          </p:nvSpPr>
          <p:spPr>
            <a:xfrm>
              <a:off x="5364220" y="3180801"/>
              <a:ext cx="577446" cy="382013"/>
            </a:xfrm>
            <a:custGeom>
              <a:avLst/>
              <a:gdLst>
                <a:gd name="connsiteX0" fmla="*/ 576263 w 576263"/>
                <a:gd name="connsiteY0" fmla="*/ 0 h 381000"/>
                <a:gd name="connsiteX1" fmla="*/ 338138 w 576263"/>
                <a:gd name="connsiteY1" fmla="*/ 0 h 381000"/>
                <a:gd name="connsiteX2" fmla="*/ 338138 w 576263"/>
                <a:gd name="connsiteY2" fmla="*/ 381000 h 381000"/>
                <a:gd name="connsiteX3" fmla="*/ 0 w 576263"/>
                <a:gd name="connsiteY3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6263" h="381000">
                  <a:moveTo>
                    <a:pt x="576263" y="0"/>
                  </a:moveTo>
                  <a:lnTo>
                    <a:pt x="338138" y="0"/>
                  </a:lnTo>
                  <a:lnTo>
                    <a:pt x="338138" y="381000"/>
                  </a:lnTo>
                  <a:lnTo>
                    <a:pt x="0" y="38100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5940127" y="3069254"/>
              <a:ext cx="215580" cy="215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4852988" y="3064669"/>
              <a:ext cx="1359693" cy="1040605"/>
            </a:xfrm>
            <a:prstGeom prst="rect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cxnSp>
          <p:nvCxnSpPr>
            <p:cNvPr id="48" name="直線コネクタ 47"/>
            <p:cNvCxnSpPr/>
            <p:nvPr/>
          </p:nvCxnSpPr>
          <p:spPr>
            <a:xfrm flipH="1">
              <a:off x="5995562" y="3174689"/>
              <a:ext cx="0" cy="287274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>
            <a:xfrm flipH="1">
              <a:off x="6032518" y="3176217"/>
              <a:ext cx="0" cy="288802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 flipH="1">
              <a:off x="6067934" y="3176217"/>
              <a:ext cx="0" cy="288802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flipH="1">
              <a:off x="6103352" y="3174689"/>
              <a:ext cx="0" cy="287274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角丸四角形 58"/>
          <p:cNvSpPr/>
          <p:nvPr/>
        </p:nvSpPr>
        <p:spPr>
          <a:xfrm>
            <a:off x="4084638" y="2085975"/>
            <a:ext cx="125412" cy="4175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4084638" y="1628775"/>
            <a:ext cx="125412" cy="4175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1" name="角丸四角形 60"/>
          <p:cNvSpPr/>
          <p:nvPr/>
        </p:nvSpPr>
        <p:spPr>
          <a:xfrm rot="10800000">
            <a:off x="4079875" y="5099050"/>
            <a:ext cx="125413" cy="4175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2" name="角丸四角形 61"/>
          <p:cNvSpPr/>
          <p:nvPr/>
        </p:nvSpPr>
        <p:spPr>
          <a:xfrm rot="10800000">
            <a:off x="4079875" y="4641850"/>
            <a:ext cx="125413" cy="4175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4079875" y="3019425"/>
            <a:ext cx="125413" cy="108426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181" name="テキスト ボックス 1"/>
          <p:cNvSpPr txBox="1">
            <a:spLocks noChangeArrowheads="1"/>
          </p:cNvSpPr>
          <p:nvPr/>
        </p:nvSpPr>
        <p:spPr bwMode="auto">
          <a:xfrm>
            <a:off x="1079500" y="3249613"/>
            <a:ext cx="800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CB1</a:t>
            </a:r>
          </a:p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(2kW)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182" name="テキスト ボックス 67"/>
          <p:cNvSpPr txBox="1">
            <a:spLocks noChangeArrowheads="1"/>
          </p:cNvSpPr>
          <p:nvPr/>
        </p:nvSpPr>
        <p:spPr bwMode="auto">
          <a:xfrm>
            <a:off x="6443663" y="3286125"/>
            <a:ext cx="800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CB2</a:t>
            </a:r>
          </a:p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(2kW)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4716463" y="4665663"/>
            <a:ext cx="766762" cy="2000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184" name="テキスト ボックス 54"/>
          <p:cNvSpPr txBox="1">
            <a:spLocks noChangeArrowheads="1"/>
          </p:cNvSpPr>
          <p:nvPr/>
        </p:nvSpPr>
        <p:spPr bwMode="auto">
          <a:xfrm>
            <a:off x="5627688" y="4581525"/>
            <a:ext cx="2416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Cold Boxes (CB1,2,3)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185" name="テキスト ボックス 56"/>
          <p:cNvSpPr txBox="1">
            <a:spLocks noChangeArrowheads="1"/>
          </p:cNvSpPr>
          <p:nvPr/>
        </p:nvSpPr>
        <p:spPr bwMode="auto">
          <a:xfrm>
            <a:off x="5627688" y="5084763"/>
            <a:ext cx="2532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Distribution box (4.2 K)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8" name="角丸四角形 57"/>
          <p:cNvSpPr/>
          <p:nvPr/>
        </p:nvSpPr>
        <p:spPr>
          <a:xfrm>
            <a:off x="4718050" y="5732463"/>
            <a:ext cx="768350" cy="19843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187" name="テキスト ボックス 62"/>
          <p:cNvSpPr txBox="1">
            <a:spLocks noChangeArrowheads="1"/>
          </p:cNvSpPr>
          <p:nvPr/>
        </p:nvSpPr>
        <p:spPr bwMode="auto">
          <a:xfrm>
            <a:off x="5627688" y="5651500"/>
            <a:ext cx="2660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SiD, ILD, CC, QD0, QF1</a:t>
            </a:r>
            <a:endParaRPr lang="ja-JP" altLang="en-US">
              <a:solidFill>
                <a:prstClr val="black"/>
              </a:solidFill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4756150" y="6192838"/>
            <a:ext cx="6873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9" name="テキスト ボックス 64"/>
          <p:cNvSpPr txBox="1">
            <a:spLocks noChangeArrowheads="1"/>
          </p:cNvSpPr>
          <p:nvPr/>
        </p:nvSpPr>
        <p:spPr bwMode="auto">
          <a:xfrm>
            <a:off x="5640388" y="6008688"/>
            <a:ext cx="21002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Conventional  TRT</a:t>
            </a:r>
            <a:endParaRPr lang="ja-JP" altLang="en-US">
              <a:solidFill>
                <a:prstClr val="black"/>
              </a:solidFill>
            </a:endParaRPr>
          </a:p>
        </p:txBody>
      </p:sp>
      <p:cxnSp>
        <p:nvCxnSpPr>
          <p:cNvPr id="71" name="直線コネクタ 70"/>
          <p:cNvCxnSpPr/>
          <p:nvPr/>
        </p:nvCxnSpPr>
        <p:spPr>
          <a:xfrm>
            <a:off x="4764088" y="6553200"/>
            <a:ext cx="687387" cy="0"/>
          </a:xfrm>
          <a:prstGeom prst="line">
            <a:avLst/>
          </a:prstGeom>
          <a:ln w="25400">
            <a:solidFill>
              <a:srgbClr val="3E9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1" name="テキスト ボックス 64"/>
          <p:cNvSpPr txBox="1">
            <a:spLocks noChangeArrowheads="1"/>
          </p:cNvSpPr>
          <p:nvPr/>
        </p:nvSpPr>
        <p:spPr bwMode="auto">
          <a:xfrm>
            <a:off x="5668963" y="6337300"/>
            <a:ext cx="2236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7K Helium Gas Line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6" name="フリーフォーム 35"/>
          <p:cNvSpPr/>
          <p:nvPr/>
        </p:nvSpPr>
        <p:spPr>
          <a:xfrm>
            <a:off x="4138613" y="3267075"/>
            <a:ext cx="3676650" cy="1169988"/>
          </a:xfrm>
          <a:custGeom>
            <a:avLst/>
            <a:gdLst>
              <a:gd name="connsiteX0" fmla="*/ 3719513 w 3719513"/>
              <a:gd name="connsiteY0" fmla="*/ 0 h 1081088"/>
              <a:gd name="connsiteX1" fmla="*/ 3719513 w 3719513"/>
              <a:gd name="connsiteY1" fmla="*/ 895350 h 1081088"/>
              <a:gd name="connsiteX2" fmla="*/ 0 w 3719513"/>
              <a:gd name="connsiteY2" fmla="*/ 895350 h 1081088"/>
              <a:gd name="connsiteX3" fmla="*/ 0 w 3719513"/>
              <a:gd name="connsiteY3" fmla="*/ 1081088 h 108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9513" h="1081088">
                <a:moveTo>
                  <a:pt x="3719513" y="0"/>
                </a:moveTo>
                <a:lnTo>
                  <a:pt x="3719513" y="895350"/>
                </a:lnTo>
                <a:lnTo>
                  <a:pt x="0" y="895350"/>
                </a:lnTo>
                <a:lnTo>
                  <a:pt x="0" y="1081088"/>
                </a:lnTo>
              </a:path>
            </a:pathLst>
          </a:custGeom>
          <a:noFill/>
          <a:ln w="38100">
            <a:solidFill>
              <a:srgbClr val="3E9C1C"/>
            </a:solidFill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3" name="フリーフォーム 62"/>
          <p:cNvSpPr/>
          <p:nvPr/>
        </p:nvSpPr>
        <p:spPr>
          <a:xfrm flipV="1">
            <a:off x="4148138" y="2708275"/>
            <a:ext cx="3676650" cy="1074738"/>
          </a:xfrm>
          <a:custGeom>
            <a:avLst/>
            <a:gdLst>
              <a:gd name="connsiteX0" fmla="*/ 3719513 w 3719513"/>
              <a:gd name="connsiteY0" fmla="*/ 0 h 1081088"/>
              <a:gd name="connsiteX1" fmla="*/ 3719513 w 3719513"/>
              <a:gd name="connsiteY1" fmla="*/ 895350 h 1081088"/>
              <a:gd name="connsiteX2" fmla="*/ 0 w 3719513"/>
              <a:gd name="connsiteY2" fmla="*/ 895350 h 1081088"/>
              <a:gd name="connsiteX3" fmla="*/ 0 w 3719513"/>
              <a:gd name="connsiteY3" fmla="*/ 1081088 h 108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9513" h="1081088">
                <a:moveTo>
                  <a:pt x="3719513" y="0"/>
                </a:moveTo>
                <a:lnTo>
                  <a:pt x="3719513" y="895350"/>
                </a:lnTo>
                <a:lnTo>
                  <a:pt x="0" y="895350"/>
                </a:lnTo>
                <a:lnTo>
                  <a:pt x="0" y="1081088"/>
                </a:lnTo>
              </a:path>
            </a:pathLst>
          </a:custGeom>
          <a:noFill/>
          <a:ln w="38100">
            <a:solidFill>
              <a:srgbClr val="3E9C1C"/>
            </a:solidFill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5" name="角丸四角形 64"/>
          <p:cNvSpPr/>
          <p:nvPr/>
        </p:nvSpPr>
        <p:spPr>
          <a:xfrm>
            <a:off x="3827463" y="2871788"/>
            <a:ext cx="641350" cy="1000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8" name="角丸四角形 67"/>
          <p:cNvSpPr/>
          <p:nvPr/>
        </p:nvSpPr>
        <p:spPr>
          <a:xfrm>
            <a:off x="3827463" y="4148138"/>
            <a:ext cx="641350" cy="1000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7723188" y="3284538"/>
            <a:ext cx="209550" cy="6318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7" name="角丸四角形 66"/>
          <p:cNvSpPr/>
          <p:nvPr/>
        </p:nvSpPr>
        <p:spPr>
          <a:xfrm>
            <a:off x="4716463" y="5172075"/>
            <a:ext cx="766762" cy="2000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6" name="直線コネクタ 5"/>
          <p:cNvCxnSpPr>
            <a:stCxn id="65" idx="0"/>
            <a:endCxn id="63" idx="3"/>
          </p:cNvCxnSpPr>
          <p:nvPr/>
        </p:nvCxnSpPr>
        <p:spPr>
          <a:xfrm flipV="1">
            <a:off x="4148138" y="2708275"/>
            <a:ext cx="0" cy="163513"/>
          </a:xfrm>
          <a:prstGeom prst="line">
            <a:avLst/>
          </a:prstGeom>
          <a:ln w="254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4138613" y="4257675"/>
            <a:ext cx="0" cy="590550"/>
          </a:xfrm>
          <a:prstGeom prst="line">
            <a:avLst/>
          </a:prstGeom>
          <a:ln w="254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flipV="1">
            <a:off x="4148138" y="1819275"/>
            <a:ext cx="0" cy="862013"/>
          </a:xfrm>
          <a:prstGeom prst="line">
            <a:avLst/>
          </a:prstGeom>
          <a:ln w="254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4138613" y="4437063"/>
            <a:ext cx="0" cy="885825"/>
          </a:xfrm>
          <a:prstGeom prst="line">
            <a:avLst/>
          </a:prstGeom>
          <a:ln w="254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正方形/長方形 68"/>
          <p:cNvSpPr/>
          <p:nvPr/>
        </p:nvSpPr>
        <p:spPr>
          <a:xfrm>
            <a:off x="173038" y="5589588"/>
            <a:ext cx="4154487" cy="11445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0" name="円/楕円 69"/>
          <p:cNvSpPr/>
          <p:nvPr/>
        </p:nvSpPr>
        <p:spPr>
          <a:xfrm>
            <a:off x="298450" y="6407150"/>
            <a:ext cx="171450" cy="1730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204" name="テキスト ボックス 35"/>
          <p:cNvSpPr txBox="1">
            <a:spLocks noChangeArrowheads="1"/>
          </p:cNvSpPr>
          <p:nvPr/>
        </p:nvSpPr>
        <p:spPr bwMode="auto">
          <a:xfrm>
            <a:off x="514350" y="6308725"/>
            <a:ext cx="357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Subcooler for 2.0K saturated HeII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6" name="円/楕円 75"/>
          <p:cNvSpPr/>
          <p:nvPr/>
        </p:nvSpPr>
        <p:spPr>
          <a:xfrm>
            <a:off x="2311400" y="3903663"/>
            <a:ext cx="173038" cy="1730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7" name="円/楕円 76"/>
          <p:cNvSpPr/>
          <p:nvPr/>
        </p:nvSpPr>
        <p:spPr>
          <a:xfrm>
            <a:off x="2339975" y="2997200"/>
            <a:ext cx="171450" cy="1730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8" name="円/楕円 77"/>
          <p:cNvSpPr/>
          <p:nvPr/>
        </p:nvSpPr>
        <p:spPr>
          <a:xfrm>
            <a:off x="5767388" y="3903663"/>
            <a:ext cx="173037" cy="1730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9" name="円/楕円 78"/>
          <p:cNvSpPr/>
          <p:nvPr/>
        </p:nvSpPr>
        <p:spPr>
          <a:xfrm>
            <a:off x="5767388" y="2997200"/>
            <a:ext cx="173037" cy="1730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80" name="円/楕円 79"/>
          <p:cNvSpPr/>
          <p:nvPr/>
        </p:nvSpPr>
        <p:spPr>
          <a:xfrm>
            <a:off x="4040188" y="2565400"/>
            <a:ext cx="171450" cy="1730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81" name="円/楕円 80"/>
          <p:cNvSpPr/>
          <p:nvPr/>
        </p:nvSpPr>
        <p:spPr>
          <a:xfrm>
            <a:off x="4040188" y="4408488"/>
            <a:ext cx="171450" cy="1730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 flipV="1">
            <a:off x="4140200" y="2355850"/>
            <a:ext cx="0" cy="477838"/>
          </a:xfrm>
          <a:prstGeom prst="line">
            <a:avLst/>
          </a:prstGeom>
          <a:ln w="254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47625" y="620713"/>
            <a:ext cx="8845550" cy="900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7213" name="テキスト ボックス 66"/>
          <p:cNvSpPr txBox="1">
            <a:spLocks noChangeArrowheads="1"/>
          </p:cNvSpPr>
          <p:nvPr/>
        </p:nvSpPr>
        <p:spPr bwMode="auto">
          <a:xfrm>
            <a:off x="47625" y="644525"/>
            <a:ext cx="89169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>
                <a:solidFill>
                  <a:prstClr val="black"/>
                </a:solidFill>
              </a:rPr>
              <a:t> CB3 and distribution boxes for CC and QF1 are installed on the 6F.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>
                <a:solidFill>
                  <a:prstClr val="black"/>
                </a:solidFill>
              </a:rPr>
              <a:t> CB1, 2, distribution boxes and PSs are installed on the each platform for detector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>
                <a:solidFill>
                  <a:prstClr val="black"/>
                </a:solidFill>
              </a:rPr>
              <a:t> Several numbers of ordinary flexible tubes have to be employed. (see P8 &amp; P10)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endParaRPr lang="en-US" altLang="ja-JP">
              <a:solidFill>
                <a:srgbClr val="FF0000"/>
              </a:solidFill>
            </a:endParaRPr>
          </a:p>
        </p:txBody>
      </p:sp>
      <p:sp>
        <p:nvSpPr>
          <p:cNvPr id="83" name="円/楕円 82"/>
          <p:cNvSpPr/>
          <p:nvPr/>
        </p:nvSpPr>
        <p:spPr>
          <a:xfrm>
            <a:off x="296863" y="5805488"/>
            <a:ext cx="171450" cy="1730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215" name="テキスト ボックス 35"/>
          <p:cNvSpPr txBox="1">
            <a:spLocks noChangeArrowheads="1"/>
          </p:cNvSpPr>
          <p:nvPr/>
        </p:nvSpPr>
        <p:spPr bwMode="auto">
          <a:xfrm>
            <a:off x="512763" y="5732463"/>
            <a:ext cx="376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Distribution box for detector (4.2 K)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216" name="テキスト ボックス 68"/>
          <p:cNvSpPr txBox="1">
            <a:spLocks noChangeArrowheads="1"/>
          </p:cNvSpPr>
          <p:nvPr/>
        </p:nvSpPr>
        <p:spPr bwMode="auto">
          <a:xfrm>
            <a:off x="8043863" y="3284538"/>
            <a:ext cx="800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CB3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(2kW)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217" name="テキスト ボックス 1"/>
          <p:cNvSpPr txBox="1">
            <a:spLocks noChangeArrowheads="1"/>
          </p:cNvSpPr>
          <p:nvPr/>
        </p:nvSpPr>
        <p:spPr bwMode="auto">
          <a:xfrm>
            <a:off x="5897563" y="1628775"/>
            <a:ext cx="3079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>
                <a:solidFill>
                  <a:prstClr val="black"/>
                </a:solidFill>
              </a:rPr>
              <a:t>Cooling capacity of each CB =2kW @4K </a:t>
            </a:r>
            <a:endParaRPr lang="ja-JP" altLang="en-US" sz="12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2647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Proposal and Home Work</a:t>
            </a:r>
            <a:br>
              <a:rPr lang="en-US" altLang="ja-JP" b="1" dirty="0" smtClean="0"/>
            </a:br>
            <a:r>
              <a:rPr lang="en-US" altLang="ja-JP" sz="2800" b="1" dirty="0" smtClean="0">
                <a:solidFill>
                  <a:srgbClr val="3366FF"/>
                </a:solidFill>
              </a:rPr>
              <a:t>by AY as of June 20, 2012</a:t>
            </a:r>
            <a:endParaRPr kumimoji="1" lang="ja-JP" altLang="en-US" sz="2800" b="1" dirty="0">
              <a:solidFill>
                <a:srgbClr val="3366FF"/>
              </a:solidFill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276963" y="1443926"/>
            <a:ext cx="8599362" cy="4525963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800" dirty="0" smtClean="0"/>
              <a:t>Cryogenics Layout in the Central Region</a:t>
            </a:r>
          </a:p>
          <a:p>
            <a:pPr lvl="1"/>
            <a:r>
              <a:rPr lang="en-US" altLang="ja-JP" sz="2400" dirty="0" smtClean="0">
                <a:solidFill>
                  <a:srgbClr val="3366FF"/>
                </a:solidFill>
              </a:rPr>
              <a:t>Distributed cold boxes </a:t>
            </a:r>
            <a:r>
              <a:rPr lang="en-US" altLang="ja-JP" sz="2400" dirty="0" smtClean="0"/>
              <a:t>and </a:t>
            </a:r>
            <a:r>
              <a:rPr lang="en-US" altLang="ja-JP" sz="2400" dirty="0" smtClean="0">
                <a:solidFill>
                  <a:srgbClr val="3366FF"/>
                </a:solidFill>
              </a:rPr>
              <a:t>centralized main compressor </a:t>
            </a:r>
            <a:r>
              <a:rPr lang="en-US" altLang="ja-JP" sz="2400" dirty="0" smtClean="0"/>
              <a:t>banks for individual </a:t>
            </a:r>
            <a:r>
              <a:rPr lang="en-US" altLang="ja-JP" sz="2400" dirty="0" err="1" smtClean="0"/>
              <a:t>cryoplant</a:t>
            </a:r>
            <a:endParaRPr lang="en-US" altLang="ja-JP" sz="2400" dirty="0" smtClean="0"/>
          </a:p>
          <a:p>
            <a:pPr lvl="2"/>
            <a:r>
              <a:rPr lang="en-US" altLang="ja-JP" sz="2000" dirty="0"/>
              <a:t>U</a:t>
            </a:r>
            <a:r>
              <a:rPr lang="en-US" altLang="ja-JP" sz="2000" dirty="0" smtClean="0"/>
              <a:t>nified interface to CFS, better isolated from detector</a:t>
            </a:r>
          </a:p>
          <a:p>
            <a:pPr lvl="2"/>
            <a:r>
              <a:rPr lang="en-US" altLang="ja-JP" sz="2000" dirty="0" smtClean="0"/>
              <a:t>Be an important consensus, today !</a:t>
            </a:r>
          </a:p>
          <a:p>
            <a:pPr lvl="1"/>
            <a:r>
              <a:rPr lang="en-US" altLang="ja-JP" sz="2400" dirty="0" smtClean="0"/>
              <a:t>Individual </a:t>
            </a:r>
            <a:r>
              <a:rPr lang="en-US" altLang="ja-JP" sz="2400" dirty="0" err="1" smtClean="0"/>
              <a:t>Cryoplant</a:t>
            </a:r>
            <a:r>
              <a:rPr lang="en-US" altLang="ja-JP" sz="2400" dirty="0" smtClean="0"/>
              <a:t>/cold box to QD0+ anti-solenoid + Detector Solenoid</a:t>
            </a:r>
          </a:p>
          <a:p>
            <a:r>
              <a:rPr lang="en-US" altLang="ja-JP" sz="2800" dirty="0" smtClean="0"/>
              <a:t>Push-pull/Movable option </a:t>
            </a:r>
          </a:p>
          <a:p>
            <a:pPr lvl="1"/>
            <a:r>
              <a:rPr lang="en-US" altLang="ja-JP" sz="2400" dirty="0" smtClean="0"/>
              <a:t>Home work to have </a:t>
            </a:r>
            <a:r>
              <a:rPr lang="en-US" altLang="ja-JP" sz="2400" dirty="0" smtClean="0">
                <a:solidFill>
                  <a:srgbClr val="3366FF"/>
                </a:solidFill>
              </a:rPr>
              <a:t>common flexible pipe-line design</a:t>
            </a:r>
          </a:p>
          <a:p>
            <a:pPr lvl="2"/>
            <a:r>
              <a:rPr lang="en-US" altLang="ja-JP" sz="2000" dirty="0" smtClean="0"/>
              <a:t>Either cold or warm flexible line</a:t>
            </a:r>
          </a:p>
          <a:p>
            <a:pPr lvl="2"/>
            <a:r>
              <a:rPr lang="en-US" altLang="ja-JP" sz="2000" dirty="0" smtClean="0"/>
              <a:t>Common design </a:t>
            </a:r>
            <a:r>
              <a:rPr lang="en-US" altLang="ja-JP" sz="2000" dirty="0" smtClean="0">
                <a:solidFill>
                  <a:srgbClr val="FF0000"/>
                </a:solidFill>
              </a:rPr>
              <a:t>needed to adapt it also to adapt to QD0</a:t>
            </a:r>
            <a:r>
              <a:rPr lang="en-US" altLang="ja-JP" sz="2000" dirty="0" smtClean="0"/>
              <a:t>.    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B43C-A98D-244D-9194-E591A0F88D96}" type="slidenum">
              <a:rPr lang="ja-JP" altLang="en-US" smtClean="0"/>
              <a:pPr/>
              <a:t>21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58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0293752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TDR Publication and Review</a:t>
            </a:r>
            <a:endParaRPr lang="en-GB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87706078"/>
              </p:ext>
            </p:extLst>
          </p:nvPr>
        </p:nvGraphicFramePr>
        <p:xfrm>
          <a:off x="403412" y="1371600"/>
          <a:ext cx="8367058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3529"/>
                <a:gridCol w="4183529"/>
              </a:tblGrid>
              <a:tr h="37084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First-draft sections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* 23</a:t>
                      </a:r>
                      <a:r>
                        <a:rPr lang="en-GB" sz="2800" b="1" baseline="0" dirty="0" smtClean="0">
                          <a:solidFill>
                            <a:srgbClr val="FF0000"/>
                          </a:solidFill>
                        </a:rPr>
                        <a:t> April </a:t>
                      </a:r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GB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Complete</a:t>
                      </a:r>
                      <a:r>
                        <a:rPr lang="en-GB" sz="2800" baseline="0" dirty="0" smtClean="0"/>
                        <a:t> edited draft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22 October</a:t>
                      </a:r>
                      <a:r>
                        <a:rPr lang="en-GB" sz="2800" baseline="0" dirty="0" smtClean="0"/>
                        <a:t> (LCWS 12)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Final</a:t>
                      </a:r>
                      <a:r>
                        <a:rPr lang="en-GB" sz="2800" baseline="0" dirty="0" smtClean="0"/>
                        <a:t> draft (for PAC)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15 November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PAC review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15-16 December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5573" y="4563987"/>
            <a:ext cx="3629310" cy="138499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0" lang="en-GB" sz="2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Formal publication at </a:t>
            </a:r>
            <a:r>
              <a:rPr kumimoji="0" lang="en-GB" sz="2800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  <a:t>Lepton Photon Conf.</a:t>
            </a:r>
            <a:br>
              <a:rPr kumimoji="0" lang="en-GB" sz="2800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</a:br>
            <a:r>
              <a:rPr kumimoji="0" lang="en-GB" sz="2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(SF, June 2013)</a:t>
            </a:r>
            <a:endParaRPr kumimoji="0" lang="en-GB" sz="2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13005" y="4316105"/>
            <a:ext cx="4157465" cy="181588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0" lang="en-GB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Expect international reviews: </a:t>
            </a:r>
          </a:p>
          <a:p>
            <a:r>
              <a:rPr kumimoji="0" lang="en-GB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Both technical and cost</a:t>
            </a:r>
            <a:endParaRPr kumimoji="0" lang="en-GB" altLang="ja-JP" sz="2800" dirty="0" smtClean="0">
              <a:solidFill>
                <a:srgbClr val="000090"/>
              </a:solidFill>
              <a:latin typeface="Arial"/>
              <a:ea typeface="Arial Unicode MS"/>
              <a:cs typeface="Arial Unicode MS"/>
            </a:endParaRPr>
          </a:p>
          <a:p>
            <a:r>
              <a:rPr kumimoji="0" lang="en-GB" altLang="ja-JP" sz="2800" dirty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(</a:t>
            </a:r>
            <a:r>
              <a:rPr kumimoji="0" lang="en-GB" altLang="ja-JP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Q1</a:t>
            </a:r>
            <a:r>
              <a:rPr kumimoji="0" lang="en-GB" altLang="ja-JP" sz="2800" dirty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-22 </a:t>
            </a:r>
            <a:r>
              <a:rPr kumimoji="0" lang="en-GB" altLang="ja-JP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2013)</a:t>
            </a:r>
            <a:endParaRPr kumimoji="0" lang="en-GB" altLang="ja-JP" sz="2800" dirty="0">
              <a:solidFill>
                <a:srgbClr val="00009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右矢印 4"/>
          <p:cNvSpPr/>
          <p:nvPr/>
        </p:nvSpPr>
        <p:spPr bwMode="auto">
          <a:xfrm>
            <a:off x="4045815" y="5054297"/>
            <a:ext cx="458264" cy="35353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23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1398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(JC +update)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Milestones:</a:t>
            </a:r>
          </a:p>
          <a:p>
            <a:pPr lvl="1"/>
            <a:r>
              <a:rPr lang="en-GB" dirty="0" smtClean="0"/>
              <a:t>Melbourne EC 	</a:t>
            </a:r>
            <a:r>
              <a:rPr lang="en-GB" dirty="0" smtClean="0">
                <a:solidFill>
                  <a:srgbClr val="FF0000"/>
                </a:solidFill>
              </a:rPr>
              <a:t>&lt;3 weeks</a:t>
            </a:r>
          </a:p>
          <a:p>
            <a:pPr lvl="1"/>
            <a:r>
              <a:rPr lang="en-GB" dirty="0" smtClean="0"/>
              <a:t>IWLC’12 		~19 weeks</a:t>
            </a:r>
          </a:p>
          <a:p>
            <a:pPr lvl="1"/>
            <a:r>
              <a:rPr lang="en-GB" dirty="0" smtClean="0"/>
              <a:t>18.11 PAC deadline	~24 weeks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Approximately </a:t>
            </a:r>
            <a:r>
              <a:rPr lang="en-GB" dirty="0" smtClean="0">
                <a:solidFill>
                  <a:srgbClr val="3366FF"/>
                </a:solidFill>
              </a:rPr>
              <a:t>40%</a:t>
            </a:r>
            <a:r>
              <a:rPr lang="en-GB" dirty="0" smtClean="0"/>
              <a:t> of both Part I and II submitted</a:t>
            </a:r>
          </a:p>
          <a:p>
            <a:pPr lvl="1"/>
            <a:r>
              <a:rPr lang="en-GB" dirty="0" smtClean="0"/>
              <a:t>First iteration editing – probably &lt;10%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653848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Work flow and resources</a:t>
            </a:r>
            <a:endParaRPr lang="en-GB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Responsibility: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Authors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TEB (</a:t>
            </a:r>
            <a:r>
              <a:rPr lang="en-GB" dirty="0" err="1" smtClean="0"/>
              <a:t>Carwardine</a:t>
            </a:r>
            <a:r>
              <a:rPr lang="en-GB" dirty="0" smtClean="0"/>
              <a:t>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Project Managers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Director / EC</a:t>
            </a:r>
          </a:p>
          <a:p>
            <a:endParaRPr lang="en-GB" dirty="0" smtClean="0"/>
          </a:p>
          <a:p>
            <a:r>
              <a:rPr lang="en-GB" dirty="0" smtClean="0"/>
              <a:t>Ask John for formalise this</a:t>
            </a:r>
          </a:p>
          <a:p>
            <a:endParaRPr lang="en-GB" dirty="0"/>
          </a:p>
          <a:p>
            <a:r>
              <a:rPr lang="en-GB" dirty="0" smtClean="0"/>
              <a:t>PM’s must read everything for technical content</a:t>
            </a:r>
          </a:p>
          <a:p>
            <a:pPr lvl="1"/>
            <a:r>
              <a:rPr lang="en-GB" dirty="0" smtClean="0"/>
              <a:t>before going to EC</a:t>
            </a:r>
          </a:p>
          <a:p>
            <a:endParaRPr lang="en-GB" dirty="0"/>
          </a:p>
          <a:p>
            <a:r>
              <a:rPr lang="en-GB" dirty="0" smtClean="0"/>
              <a:t>(Note “dual hats” everywhere – but nothing unusual)</a:t>
            </a:r>
          </a:p>
          <a:p>
            <a:endParaRPr lang="en-GB" dirty="0"/>
          </a:p>
          <a:p>
            <a:r>
              <a:rPr lang="en-GB" dirty="0" smtClean="0"/>
              <a:t>Again: chapter by chapter submission will not be final report!!</a:t>
            </a:r>
          </a:p>
          <a:p>
            <a:pPr lvl="1"/>
            <a:r>
              <a:rPr lang="en-GB" dirty="0" smtClean="0"/>
              <a:t>but should be close.</a:t>
            </a:r>
          </a:p>
        </p:txBody>
      </p:sp>
    </p:spTree>
    <p:extLst>
      <p:ext uri="{BB962C8B-B14F-4D97-AF65-F5344CB8AC3E}">
        <p14:creationId xmlns:p14="http://schemas.microsoft.com/office/powerpoint/2010/main" xmlns="" val="1900463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TDR Technical Volumes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PMs-Report: 120307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023" y="1481976"/>
            <a:ext cx="1346062" cy="19383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58368" y="3861642"/>
            <a:ext cx="1314797" cy="17126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1776" y="5535479"/>
            <a:ext cx="1725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Reference Design Report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15023" y="3344985"/>
            <a:ext cx="2073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ILC Technical Progress Report </a:t>
            </a:r>
          </a:p>
          <a:p>
            <a:r>
              <a:rPr lang="en-GB" dirty="0" smtClean="0"/>
              <a:t>(“</a:t>
            </a:r>
            <a:r>
              <a:rPr lang="en-GB" i="1" dirty="0" smtClean="0"/>
              <a:t>interim report”</a:t>
            </a:r>
            <a:r>
              <a:rPr lang="en-GB" dirty="0" smtClean="0"/>
              <a:t>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69417" y="2155953"/>
            <a:ext cx="1314797" cy="1721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145273" y="2165876"/>
            <a:ext cx="1338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TDR Part I: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R&amp;D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553200" y="3218243"/>
            <a:ext cx="1314797" cy="1721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6529056" y="3228166"/>
            <a:ext cx="14030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TDR Part II: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Baseline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Reference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Report</a:t>
            </a:r>
          </a:p>
        </p:txBody>
      </p:sp>
      <p:cxnSp>
        <p:nvCxnSpPr>
          <p:cNvPr id="17" name="Elbow Connector 16"/>
          <p:cNvCxnSpPr>
            <a:stCxn id="7" idx="3"/>
            <a:endCxn id="12" idx="1"/>
          </p:cNvCxnSpPr>
          <p:nvPr/>
        </p:nvCxnSpPr>
        <p:spPr bwMode="auto">
          <a:xfrm>
            <a:off x="4161085" y="2451141"/>
            <a:ext cx="2008332" cy="565786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Elbow Connector 18"/>
          <p:cNvCxnSpPr>
            <a:stCxn id="8" idx="3"/>
            <a:endCxn id="14" idx="1"/>
          </p:cNvCxnSpPr>
          <p:nvPr/>
        </p:nvCxnSpPr>
        <p:spPr bwMode="auto">
          <a:xfrm flipV="1">
            <a:off x="2173165" y="4079217"/>
            <a:ext cx="4380035" cy="638773"/>
          </a:xfrm>
          <a:prstGeom prst="bentConnector3">
            <a:avLst>
              <a:gd name="adj1" fmla="val 6603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437275" y="5025706"/>
            <a:ext cx="1725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Technical Design Report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74593" y="2136709"/>
            <a:ext cx="1232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~250 pages</a:t>
            </a:r>
            <a:b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Deliverable 2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94146" y="3228165"/>
            <a:ext cx="1249854" cy="757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A6A6A6"/>
                </a:solidFill>
              </a:rPr>
              <a:t>~300 pages</a:t>
            </a:r>
            <a:br>
              <a:rPr lang="en-GB" sz="1400" dirty="0" smtClean="0">
                <a:solidFill>
                  <a:srgbClr val="A6A6A6"/>
                </a:solidFill>
              </a:rPr>
            </a:br>
            <a:r>
              <a:rPr lang="en-GB" sz="1400" dirty="0" smtClean="0">
                <a:solidFill>
                  <a:srgbClr val="A6A6A6"/>
                </a:solidFill>
              </a:rPr>
              <a:t>Deliverables 1,3 and 4</a:t>
            </a:r>
            <a:endParaRPr lang="en-GB" sz="1400" dirty="0">
              <a:solidFill>
                <a:srgbClr val="A6A6A6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 bwMode="auto">
          <a:xfrm>
            <a:off x="4161085" y="2581658"/>
            <a:ext cx="2367971" cy="1404433"/>
          </a:xfrm>
          <a:prstGeom prst="bentConnector3">
            <a:avLst>
              <a:gd name="adj1" fmla="val 38217"/>
            </a:avLst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6827215" y="5762186"/>
            <a:ext cx="2209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* end of 2012 – formal publication early 2013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81963" y="1036275"/>
            <a:ext cx="869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2007</a:t>
            </a:r>
            <a:endParaRPr lang="en-GB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08718" y="1036378"/>
            <a:ext cx="852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GB" dirty="0"/>
              <a:t>2011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53200" y="1036378"/>
            <a:ext cx="989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GB" dirty="0"/>
              <a:t>2013*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10730" y="3264505"/>
            <a:ext cx="52673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rgbClr val="0000FF"/>
                </a:solidFill>
              </a:rPr>
              <a:t>AD&amp;I</a:t>
            </a:r>
            <a:endParaRPr lang="en-GB" sz="1050" dirty="0">
              <a:solidFill>
                <a:srgbClr val="0000FF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03099" y="5503029"/>
            <a:ext cx="324612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More discussed by J. </a:t>
            </a:r>
            <a:r>
              <a:rPr kumimoji="1" lang="en-US" altLang="ja-JP" dirty="0" err="1" smtClean="0"/>
              <a:t>Carwardine</a:t>
            </a:r>
            <a:endParaRPr kumimoji="1" lang="en-US" altLang="ja-JP" dirty="0" smtClean="0"/>
          </a:p>
          <a:p>
            <a:r>
              <a:rPr lang="en-US" altLang="ja-JP" dirty="0" smtClean="0"/>
              <a:t>On Jan. 20, tomorrow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08812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TDR Parts I and II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0331" y="3834217"/>
            <a:ext cx="8529394" cy="2266551"/>
          </a:xfrm>
        </p:spPr>
        <p:txBody>
          <a:bodyPr>
            <a:normAutofit fontScale="70000" lnSpcReduction="20000"/>
          </a:bodyPr>
          <a:lstStyle/>
          <a:p>
            <a:pPr>
              <a:tabLst>
                <a:tab pos="3321050" algn="l"/>
              </a:tabLst>
            </a:pPr>
            <a:r>
              <a:rPr lang="en-GB" dirty="0" smtClean="0"/>
              <a:t>Milestones:</a:t>
            </a:r>
          </a:p>
          <a:p>
            <a:pPr lvl="1">
              <a:tabLst>
                <a:tab pos="3321050" algn="l"/>
                <a:tab pos="6281738" algn="l"/>
              </a:tabLst>
            </a:pPr>
            <a:r>
              <a:rPr lang="en-GB" dirty="0" smtClean="0">
                <a:solidFill>
                  <a:srgbClr val="FF0000"/>
                </a:solidFill>
              </a:rPr>
              <a:t>First drafts	22.04 (KILC 12)	Long gone!</a:t>
            </a:r>
            <a:r>
              <a:rPr lang="en-GB" dirty="0" smtClean="0"/>
              <a:t>	</a:t>
            </a:r>
          </a:p>
          <a:p>
            <a:pPr lvl="1">
              <a:tabLst>
                <a:tab pos="3321050" algn="l"/>
                <a:tab pos="6281738" algn="l"/>
              </a:tabLst>
            </a:pPr>
            <a:r>
              <a:rPr lang="en-GB" dirty="0" smtClean="0"/>
              <a:t>Melbourne EC 	12-13.07 (deadline 9.07) 	1</a:t>
            </a:r>
            <a:r>
              <a:rPr lang="en-GB" baseline="30000" dirty="0" smtClean="0"/>
              <a:t>st</a:t>
            </a:r>
            <a:r>
              <a:rPr lang="en-GB" dirty="0" smtClean="0"/>
              <a:t> snapshot</a:t>
            </a:r>
          </a:p>
          <a:p>
            <a:pPr lvl="1">
              <a:tabLst>
                <a:tab pos="3321050" algn="l"/>
                <a:tab pos="6281738" algn="l"/>
              </a:tabLst>
            </a:pPr>
            <a:r>
              <a:rPr lang="en-GB" dirty="0" smtClean="0"/>
              <a:t>IWLC’12 	22-26.10 (deadline 19.10)	complete draft </a:t>
            </a:r>
          </a:p>
          <a:p>
            <a:pPr lvl="1">
              <a:tabLst>
                <a:tab pos="3321050" algn="l"/>
                <a:tab pos="6281738" algn="l"/>
              </a:tabLst>
            </a:pPr>
            <a:r>
              <a:rPr lang="en-GB" dirty="0" smtClean="0"/>
              <a:t>PAC submission	18.11	final draft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Approximately 40% of both Part I and II submitted</a:t>
            </a:r>
          </a:p>
          <a:p>
            <a:pPr lvl="1"/>
            <a:r>
              <a:rPr lang="en-GB" dirty="0" smtClean="0"/>
              <a:t>First iteration editing – probably &lt;10%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1215"/>
            <a:ext cx="9144000" cy="236792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6409917" y="2694289"/>
            <a:ext cx="1904955" cy="737929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GB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50838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Editors being re-organized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773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 smtClean="0"/>
              <a:t>Editor status:</a:t>
            </a:r>
          </a:p>
          <a:p>
            <a:pPr lvl="1"/>
            <a:r>
              <a:rPr lang="en-GB" dirty="0" smtClean="0"/>
              <a:t>In work – Nan, </a:t>
            </a:r>
            <a:r>
              <a:rPr lang="en-GB" dirty="0" err="1" smtClean="0"/>
              <a:t>Elsen</a:t>
            </a:r>
            <a:r>
              <a:rPr lang="en-GB" dirty="0" smtClean="0"/>
              <a:t>, Burrows, Hitoshi </a:t>
            </a:r>
          </a:p>
          <a:p>
            <a:pPr lvl="1"/>
            <a:r>
              <a:rPr lang="en-GB" dirty="0" smtClean="0">
                <a:solidFill>
                  <a:srgbClr val="3366FF"/>
                </a:solidFill>
              </a:rPr>
              <a:t>Added</a:t>
            </a:r>
            <a:r>
              <a:rPr lang="en-GB" dirty="0">
                <a:solidFill>
                  <a:srgbClr val="3366FF"/>
                </a:solidFill>
              </a:rPr>
              <a:t> </a:t>
            </a:r>
            <a:r>
              <a:rPr lang="en-GB" dirty="0" smtClean="0">
                <a:solidFill>
                  <a:srgbClr val="3366FF"/>
                </a:solidFill>
              </a:rPr>
              <a:t>and appreciated – Harrison, </a:t>
            </a:r>
            <a:r>
              <a:rPr lang="en-GB" dirty="0" err="1" smtClean="0">
                <a:solidFill>
                  <a:srgbClr val="3366FF"/>
                </a:solidFill>
              </a:rPr>
              <a:t>Adolphsen</a:t>
            </a:r>
            <a:r>
              <a:rPr lang="en-GB" dirty="0" smtClean="0">
                <a:solidFill>
                  <a:srgbClr val="3366FF"/>
                </a:solidFill>
              </a:rPr>
              <a:t>, </a:t>
            </a:r>
            <a:r>
              <a:rPr lang="en-GB" dirty="0" err="1" smtClean="0">
                <a:solidFill>
                  <a:srgbClr val="3366FF"/>
                </a:solidFill>
              </a:rPr>
              <a:t>Yokoya</a:t>
            </a:r>
            <a:endParaRPr lang="en-GB" dirty="0" smtClean="0">
              <a:solidFill>
                <a:srgbClr val="3366FF"/>
              </a:solidFill>
            </a:endParaRPr>
          </a:p>
          <a:p>
            <a:pPr lvl="1"/>
            <a:r>
              <a:rPr lang="en-GB" dirty="0" smtClean="0"/>
              <a:t>Coming soon/later: Foster (</a:t>
            </a:r>
            <a:r>
              <a:rPr lang="en-GB" dirty="0" err="1" smtClean="0"/>
              <a:t>english</a:t>
            </a:r>
            <a:r>
              <a:rPr lang="en-GB" dirty="0" smtClean="0"/>
              <a:t>/hyphens), </a:t>
            </a:r>
            <a:r>
              <a:rPr lang="en-GB" dirty="0" err="1" smtClean="0"/>
              <a:t>Toge</a:t>
            </a:r>
            <a:endParaRPr lang="en-GB" dirty="0" smtClean="0"/>
          </a:p>
          <a:p>
            <a:r>
              <a:rPr lang="en-GB" b="1" dirty="0" smtClean="0"/>
              <a:t>Issues</a:t>
            </a:r>
          </a:p>
          <a:p>
            <a:pPr lvl="1"/>
            <a:r>
              <a:rPr lang="en-GB" dirty="0" smtClean="0"/>
              <a:t>Piecewise editing of sections/chapters</a:t>
            </a:r>
          </a:p>
          <a:p>
            <a:pPr lvl="2"/>
            <a:r>
              <a:rPr lang="en-GB" dirty="0" smtClean="0"/>
              <a:t>difficult to manage – John doing his best</a:t>
            </a:r>
          </a:p>
          <a:p>
            <a:pPr lvl="1"/>
            <a:r>
              <a:rPr lang="en-GB" dirty="0" smtClean="0"/>
              <a:t>Real communications still to be done between editors</a:t>
            </a:r>
          </a:p>
          <a:p>
            <a:pPr lvl="2"/>
            <a:r>
              <a:rPr lang="en-GB" dirty="0" smtClean="0"/>
              <a:t>Consistency between chapters/sections</a:t>
            </a:r>
          </a:p>
          <a:p>
            <a:pPr lvl="2"/>
            <a:r>
              <a:rPr lang="en-GB" dirty="0" smtClean="0"/>
              <a:t>TEB ‘editing’ meetings ‘have not really started’ – poor attendance!</a:t>
            </a:r>
          </a:p>
          <a:p>
            <a:pPr lvl="2"/>
            <a:r>
              <a:rPr lang="en-GB" dirty="0" smtClean="0"/>
              <a:t>JC will now schedule one per week (awareness raising!)</a:t>
            </a:r>
          </a:p>
          <a:p>
            <a:r>
              <a:rPr lang="en-GB" b="1" dirty="0" smtClean="0"/>
              <a:t>Second stage (iteration) across entire report will be needed</a:t>
            </a:r>
          </a:p>
          <a:p>
            <a:pPr lvl="1"/>
            <a:r>
              <a:rPr lang="en-GB" dirty="0" smtClean="0"/>
              <a:t>PMs final sign off</a:t>
            </a:r>
          </a:p>
          <a:p>
            <a:pPr lvl="1"/>
            <a:r>
              <a:rPr lang="en-GB" dirty="0" smtClean="0"/>
              <a:t>Consistency / quality control / English!</a:t>
            </a:r>
          </a:p>
          <a:p>
            <a:pPr lvl="2"/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61657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 b="1" dirty="0"/>
              <a:t>ILC TDR public</a:t>
            </a:r>
            <a:r>
              <a:rPr lang="en-US" altLang="ja-JP" sz="4000" b="1" dirty="0" smtClean="0">
                <a:solidFill>
                  <a:srgbClr val="3366FF"/>
                </a:solidFill>
              </a:rPr>
              <a:t/>
            </a:r>
            <a:br>
              <a:rPr lang="en-US" altLang="ja-JP" sz="4000" b="1" dirty="0" smtClean="0">
                <a:solidFill>
                  <a:srgbClr val="3366FF"/>
                </a:solidFill>
              </a:rPr>
            </a:br>
            <a:r>
              <a:rPr lang="en-US" altLang="ja-JP" sz="3200" dirty="0" smtClean="0">
                <a:solidFill>
                  <a:srgbClr val="3366FF"/>
                </a:solidFill>
              </a:rPr>
              <a:t>https</a:t>
            </a:r>
            <a:r>
              <a:rPr lang="en-US" altLang="ja-JP" sz="3200" dirty="0">
                <a:solidFill>
                  <a:srgbClr val="3366FF"/>
                </a:solidFill>
              </a:rPr>
              <a:t>://</a:t>
            </a:r>
            <a:r>
              <a:rPr lang="en-US" altLang="ja-JP" sz="3200" dirty="0" err="1">
                <a:solidFill>
                  <a:srgbClr val="3366FF"/>
                </a:solidFill>
              </a:rPr>
              <a:t>forge.linearcollider.org</a:t>
            </a:r>
            <a:r>
              <a:rPr lang="en-US" altLang="ja-JP" sz="3200" dirty="0">
                <a:solidFill>
                  <a:srgbClr val="3366FF"/>
                </a:solidFill>
              </a:rPr>
              <a:t>/</a:t>
            </a:r>
            <a:r>
              <a:rPr lang="en-US" altLang="ja-JP" sz="3200" dirty="0" err="1">
                <a:solidFill>
                  <a:srgbClr val="3366FF"/>
                </a:solidFill>
              </a:rPr>
              <a:t>tdr</a:t>
            </a:r>
            <a:endParaRPr kumimoji="1" lang="ja-JP" altLang="en-US" sz="3200" dirty="0">
              <a:solidFill>
                <a:srgbClr val="3366FF"/>
              </a:solidFill>
            </a:endParaRPr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/>
          <a:srcRect t="-957" b="-957"/>
          <a:stretch>
            <a:fillRect/>
          </a:stretch>
        </p:blipFill>
        <p:spPr>
          <a:xfrm>
            <a:off x="272586" y="1612775"/>
            <a:ext cx="8477079" cy="4662067"/>
          </a:xfrm>
          <a:ln>
            <a:solidFill>
              <a:srgbClr val="008000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08322" y="89972"/>
            <a:ext cx="254134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J. </a:t>
            </a:r>
            <a:r>
              <a:rPr kumimoji="1" lang="en-US" altLang="ja-JP" dirty="0" err="1" smtClean="0"/>
              <a:t>Carwardine</a:t>
            </a:r>
            <a:r>
              <a:rPr kumimoji="1" lang="en-US" altLang="ja-JP" dirty="0" smtClean="0"/>
              <a:t>, M. </a:t>
            </a:r>
            <a:r>
              <a:rPr kumimoji="1" lang="en-US" altLang="ja-JP" dirty="0" err="1" smtClean="0"/>
              <a:t>Barone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542505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Status of TDR Part-1: Chap-3, SCRF</a:t>
            </a:r>
            <a:endParaRPr kumimoji="1" lang="ja-JP" altLang="en-US" b="1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56269242"/>
              </p:ext>
            </p:extLst>
          </p:nvPr>
        </p:nvGraphicFramePr>
        <p:xfrm>
          <a:off x="221448" y="1417638"/>
          <a:ext cx="8545349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2504"/>
                <a:gridCol w="3301002"/>
                <a:gridCol w="2275784"/>
                <a:gridCol w="2216059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Chap.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Draft</a:t>
                      </a:r>
                      <a:r>
                        <a:rPr kumimoji="1" lang="en-US" altLang="ja-JP" baseline="0" dirty="0" smtClean="0"/>
                        <a:t> provided 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Status/Plan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SCRF R&amp;D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Development of Infrastructure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J. </a:t>
                      </a:r>
                      <a:r>
                        <a:rPr kumimoji="1" lang="en-US" altLang="ja-JP" dirty="0" err="1" smtClean="0"/>
                        <a:t>Kerby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R&amp;D toward mass production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J. </a:t>
                      </a:r>
                      <a:r>
                        <a:rPr kumimoji="1" lang="en-US" altLang="ja-JP" dirty="0" err="1" smtClean="0"/>
                        <a:t>Kerby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Overview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A. Yamamoto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High gradient cavity R&amp;D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R. </a:t>
                      </a:r>
                      <a:r>
                        <a:rPr kumimoji="1" lang="en-US" altLang="ja-JP" dirty="0" err="1" smtClean="0"/>
                        <a:t>Geng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 Integration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H. </a:t>
                      </a:r>
                      <a:r>
                        <a:rPr kumimoji="1" lang="en-US" altLang="ja-JP" dirty="0" err="1" smtClean="0"/>
                        <a:t>Hayano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by</a:t>
                      </a:r>
                      <a:r>
                        <a:rPr kumimoji="1" lang="en-US" altLang="ja-JP" baseline="0" dirty="0" smtClean="0"/>
                        <a:t> end of June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S1-Global experiment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H. </a:t>
                      </a:r>
                      <a:r>
                        <a:rPr kumimoji="1" lang="en-US" altLang="ja-JP" dirty="0" err="1" smtClean="0"/>
                        <a:t>Hayano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to be 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CM, thermal balance</a:t>
                      </a:r>
                      <a:r>
                        <a:rPr kumimoji="1" lang="en-US" altLang="ja-JP" baseline="0" dirty="0" smtClean="0"/>
                        <a:t> / SCQ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P. </a:t>
                      </a:r>
                      <a:r>
                        <a:rPr kumimoji="1" lang="en-US" altLang="ja-JP" dirty="0" err="1" smtClean="0"/>
                        <a:t>Pierini</a:t>
                      </a:r>
                      <a:r>
                        <a:rPr kumimoji="1" lang="en-US" altLang="ja-JP" dirty="0" smtClean="0"/>
                        <a:t>, /  J. </a:t>
                      </a:r>
                      <a:r>
                        <a:rPr kumimoji="1" lang="en-US" altLang="ja-JP" dirty="0" err="1" smtClean="0"/>
                        <a:t>Kerby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uploaded</a:t>
                      </a:r>
                      <a:r>
                        <a:rPr kumimoji="1" lang="en-US" altLang="ja-JP" baseline="0" dirty="0" smtClean="0"/>
                        <a:t> / TBD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RF-power and PDS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S. Fukuda, C. </a:t>
                      </a:r>
                      <a:r>
                        <a:rPr kumimoji="1" lang="en-US" altLang="ja-JP" dirty="0" err="1" smtClean="0"/>
                        <a:t>Nantista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just</a:t>
                      </a:r>
                      <a:r>
                        <a:rPr kumimoji="1" lang="en-US" altLang="ja-JP" baseline="0" dirty="0" smtClean="0"/>
                        <a:t> submitted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4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Beam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Test Facility ( SCRF related)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FLASH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J. </a:t>
                      </a:r>
                      <a:r>
                        <a:rPr kumimoji="1" lang="en-US" altLang="ja-JP" dirty="0" err="1" smtClean="0"/>
                        <a:t>Carwardine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by</a:t>
                      </a:r>
                      <a:r>
                        <a:rPr kumimoji="1" lang="en-US" altLang="ja-JP" baseline="0" dirty="0" smtClean="0"/>
                        <a:t> end of June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Quantum Beam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H. </a:t>
                      </a:r>
                      <a:r>
                        <a:rPr kumimoji="1" lang="en-US" altLang="ja-JP" dirty="0" err="1" smtClean="0"/>
                        <a:t>Hayano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to be received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6032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264041" y="12574"/>
            <a:ext cx="8738507" cy="681049"/>
          </a:xfrm>
        </p:spPr>
        <p:txBody>
          <a:bodyPr>
            <a:noAutofit/>
          </a:bodyPr>
          <a:lstStyle/>
          <a:p>
            <a:r>
              <a:rPr kumimoji="1" lang="en-US" altLang="ja-JP" sz="3200" b="1" dirty="0" smtClean="0"/>
              <a:t>Status of TDR Part-2</a:t>
            </a:r>
            <a:r>
              <a:rPr lang="en-US" altLang="ja-JP" sz="3200" b="1" dirty="0"/>
              <a:t>:</a:t>
            </a:r>
            <a:r>
              <a:rPr kumimoji="1" lang="en-US" altLang="ja-JP" sz="3200" b="1" dirty="0" smtClean="0"/>
              <a:t> Chap-3,4,5, ML Technology</a:t>
            </a:r>
            <a:endParaRPr kumimoji="1" lang="ja-JP" altLang="en-US" sz="3200" b="1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09129416"/>
              </p:ext>
            </p:extLst>
          </p:nvPr>
        </p:nvGraphicFramePr>
        <p:xfrm>
          <a:off x="457200" y="892447"/>
          <a:ext cx="8130428" cy="580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2"/>
                <a:gridCol w="3709151"/>
                <a:gridCol w="2288357"/>
                <a:gridCol w="1508808"/>
              </a:tblGrid>
              <a:tr h="32997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Chap.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Subject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Draft</a:t>
                      </a:r>
                      <a:r>
                        <a:rPr kumimoji="1" lang="en-US" altLang="ja-JP" sz="1400" baseline="0" dirty="0" smtClean="0"/>
                        <a:t> provided by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Status/Plan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3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ML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Technology (common)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ML Top-level</a:t>
                      </a:r>
                      <a:r>
                        <a:rPr kumimoji="1" lang="en-US" altLang="ja-JP" sz="1400" baseline="0" dirty="0" smtClean="0"/>
                        <a:t> parameters and general layout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C. </a:t>
                      </a:r>
                      <a:r>
                        <a:rPr kumimoji="1" lang="en-US" altLang="ja-JP" sz="1400" dirty="0" err="1" smtClean="0"/>
                        <a:t>Adolphsen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461063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Cavity performance and production requirements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A. Yamamoto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by</a:t>
                      </a:r>
                      <a:r>
                        <a:rPr kumimoji="1" lang="en-US" altLang="ja-JP" sz="1400" baseline="0" dirty="0" smtClean="0"/>
                        <a:t> end of June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40776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Cavity Integration (couplers, tuners,</a:t>
                      </a:r>
                      <a:r>
                        <a:rPr kumimoji="1" lang="en-US" altLang="ja-JP" sz="1400" baseline="0" dirty="0" smtClean="0"/>
                        <a:t> mag. shield</a:t>
                      </a:r>
                      <a:r>
                        <a:rPr kumimoji="1" lang="en-US" altLang="ja-JP" sz="1400" dirty="0" smtClean="0"/>
                        <a:t>)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H. </a:t>
                      </a:r>
                      <a:r>
                        <a:rPr kumimoji="1" lang="en-US" altLang="ja-JP" sz="1400" dirty="0" err="1" smtClean="0"/>
                        <a:t>Hayano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by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end of June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CM design, SCQ,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Cryog</a:t>
                      </a:r>
                      <a:r>
                        <a:rPr kumimoji="1" lang="en-US" altLang="ja-JP" sz="1400" baseline="0" dirty="0" smtClean="0"/>
                        <a:t>.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P. </a:t>
                      </a:r>
                      <a:r>
                        <a:rPr kumimoji="1" lang="en-US" altLang="ja-JP" sz="1400" dirty="0" err="1" smtClean="0"/>
                        <a:t>Pierini</a:t>
                      </a:r>
                      <a:r>
                        <a:rPr kumimoji="1" lang="en-US" altLang="ja-JP" sz="1400" dirty="0" smtClean="0"/>
                        <a:t>, J.K.</a:t>
                      </a:r>
                      <a:r>
                        <a:rPr kumimoji="1" lang="en-US" altLang="ja-JP" sz="1400" baseline="0" dirty="0" smtClean="0"/>
                        <a:t>, T. Peterson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by end of July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RF-power</a:t>
                      </a:r>
                      <a:r>
                        <a:rPr kumimoji="1" lang="en-US" altLang="ja-JP" sz="1400" baseline="0" dirty="0" smtClean="0"/>
                        <a:t> source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S.</a:t>
                      </a:r>
                      <a:r>
                        <a:rPr kumimoji="1" lang="en-US" altLang="ja-JP" sz="1400" baseline="0" dirty="0" smtClean="0"/>
                        <a:t> Fukuda. C. </a:t>
                      </a:r>
                      <a:r>
                        <a:rPr kumimoji="1" lang="en-US" altLang="ja-JP" sz="1400" baseline="0" dirty="0" err="1" smtClean="0"/>
                        <a:t>Nantista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uploaded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Low-level RF control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J. </a:t>
                      </a:r>
                      <a:r>
                        <a:rPr kumimoji="1" lang="en-US" altLang="ja-JP" sz="1400" dirty="0" err="1" smtClean="0"/>
                        <a:t>Carwardine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by</a:t>
                      </a:r>
                      <a:r>
                        <a:rPr kumimoji="1" lang="en-US" altLang="ja-JP" sz="1400" baseline="0" dirty="0" smtClean="0"/>
                        <a:t> end of June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Cavity and CM tests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H. </a:t>
                      </a:r>
                      <a:r>
                        <a:rPr kumimoji="1" lang="en-US" altLang="ja-JP" sz="1400" dirty="0" err="1" smtClean="0"/>
                        <a:t>Hayano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by end of June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4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ML for 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flat-topography</a:t>
                      </a:r>
                      <a:r>
                        <a:rPr kumimoji="1" lang="en-US" altLang="ja-JP" sz="1400" b="1" u="sng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layout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Layout</a:t>
                      </a:r>
                      <a:r>
                        <a:rPr kumimoji="1" lang="en-US" altLang="ja-JP" sz="1400" baseline="0" dirty="0" smtClean="0"/>
                        <a:t>: </a:t>
                      </a:r>
                      <a:r>
                        <a:rPr kumimoji="1" lang="en-US" altLang="ja-JP" sz="1400" dirty="0" smtClean="0"/>
                        <a:t>Klystron Cluster</a:t>
                      </a:r>
                      <a:r>
                        <a:rPr kumimoji="1" lang="en-US" altLang="ja-JP" sz="1400" baseline="0" dirty="0" smtClean="0"/>
                        <a:t> RF Scheme (KCS)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C. </a:t>
                      </a:r>
                      <a:r>
                        <a:rPr kumimoji="1" lang="en-US" altLang="ja-JP" sz="1400" dirty="0" err="1" smtClean="0"/>
                        <a:t>Adolphsen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Low-level RF for KCS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J. </a:t>
                      </a:r>
                      <a:r>
                        <a:rPr kumimoji="1" lang="en-US" altLang="ja-JP" sz="1400" dirty="0" err="1" smtClean="0"/>
                        <a:t>Cawardine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by end of June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Power distribution system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C. </a:t>
                      </a:r>
                      <a:r>
                        <a:rPr kumimoji="1" lang="en-US" altLang="ja-JP" sz="1400" dirty="0" err="1" smtClean="0"/>
                        <a:t>Nantista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Receoved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5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ML for </a:t>
                      </a:r>
                      <a:r>
                        <a:rPr kumimoji="1" lang="en-US" altLang="ja-JP" sz="1400" b="1" u="none" dirty="0" smtClean="0">
                          <a:solidFill>
                            <a:srgbClr val="3366FF"/>
                          </a:solidFill>
                        </a:rPr>
                        <a:t>mountainous-topography 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Layout: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Distributed</a:t>
                      </a:r>
                      <a:r>
                        <a:rPr kumimoji="1" lang="en-US" altLang="ja-JP" sz="1400" baseline="0" dirty="0" smtClean="0"/>
                        <a:t> Klystron RF Scheme (DKS)</a:t>
                      </a:r>
                      <a:endParaRPr kumimoji="1" lang="en-US" altLang="ja-JP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C.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Adolphsen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Low-level RF for DKS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S. </a:t>
                      </a:r>
                      <a:r>
                        <a:rPr kumimoji="1" lang="en-US" altLang="ja-JP" sz="1400" dirty="0" err="1" smtClean="0"/>
                        <a:t>Michizono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r>
                        <a:rPr kumimoji="1" lang="en-US" altLang="ja-JP" sz="1400" baseline="0" dirty="0" smtClean="0"/>
                        <a:t> by JC</a:t>
                      </a:r>
                      <a:r>
                        <a:rPr kumimoji="1" lang="en-US" altLang="ja-JP" sz="140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Power distribution system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S. Fukuda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685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198" y="131738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ADI Action Items remaining:</a:t>
            </a:r>
            <a:br>
              <a:rPr kumimoji="1" lang="en-US" altLang="ja-JP" b="1" dirty="0" smtClean="0"/>
            </a:br>
            <a:r>
              <a:rPr kumimoji="1" lang="en-US" altLang="ja-JP" b="1" dirty="0" smtClean="0"/>
              <a:t>Works still to be done w/ML-SCRF</a:t>
            </a:r>
            <a:endParaRPr kumimoji="1" lang="ja-JP" altLang="en-US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46163454"/>
              </p:ext>
            </p:extLst>
          </p:nvPr>
        </p:nvGraphicFramePr>
        <p:xfrm>
          <a:off x="457200" y="1276746"/>
          <a:ext cx="8229598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318"/>
                <a:gridCol w="559318"/>
                <a:gridCol w="4283365"/>
                <a:gridCol w="1546527"/>
                <a:gridCol w="128107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#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Subjects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Prepared 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Status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SRF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Review local PDS design and cost estimate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S.F., C.N., A. Y,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done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Review/update He gas or liquid storage requirements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T. P, A.Y.,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Update CFS requirements to reflect Marx modulator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S.F., C.N.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done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MLI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Mechanical: Insulation for cavity RF loads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Documentation: Main </a:t>
                      </a:r>
                      <a:r>
                        <a:rPr kumimoji="1" lang="en-US" altLang="ja-JP" dirty="0" err="1" smtClean="0"/>
                        <a:t>linac</a:t>
                      </a:r>
                      <a:r>
                        <a:rPr kumimoji="1" lang="en-US" altLang="ja-JP" dirty="0" smtClean="0"/>
                        <a:t> layout for mountain topography.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A.E., </a:t>
                      </a:r>
                      <a:r>
                        <a:rPr kumimoji="1" lang="en-US" altLang="ja-JP" dirty="0" smtClean="0"/>
                        <a:t>A.Y.,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done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Updated ML lattice file for Mountainous Topography site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RF power requirement accounting documentation (parameters) for EDMS KCS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M.R.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RF power requirement accounting documentation (parameters) for EDMS DKS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M.R.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520942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16421</TotalTime>
  <Words>1600</Words>
  <Application>Microsoft Office PowerPoint</Application>
  <PresentationFormat>画面に合わせる (4:3)</PresentationFormat>
  <Paragraphs>416</Paragraphs>
  <Slides>25</Slides>
  <Notes>3</Notes>
  <HiddenSlides>2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25</vt:i4>
      </vt:variant>
    </vt:vector>
  </HeadingPairs>
  <TitlesOfParts>
    <vt:vector size="28" baseType="lpstr">
      <vt:lpstr>ホワイト</vt:lpstr>
      <vt:lpstr>1_Default Theme</vt:lpstr>
      <vt:lpstr>Default Theme</vt:lpstr>
      <vt:lpstr>ML-SCRF: Monthly WebEx Meeting June  26, 2012</vt:lpstr>
      <vt:lpstr>ML &amp; SCRF Action/Meeting Plan (2012)</vt:lpstr>
      <vt:lpstr>TDR Technical Volumes</vt:lpstr>
      <vt:lpstr>TDR Parts I and II</vt:lpstr>
      <vt:lpstr>Editors being re-organized</vt:lpstr>
      <vt:lpstr>ILC TDR public https://forge.linearcollider.org/tdr</vt:lpstr>
      <vt:lpstr>Status of TDR Part-1: Chap-3, SCRF</vt:lpstr>
      <vt:lpstr>Status of TDR Part-2: Chap-3,4,5, ML Technology</vt:lpstr>
      <vt:lpstr>ADI Action Items remaining: Works still to be done w/ML-SCRF</vt:lpstr>
      <vt:lpstr>ILC Central Region Cryogenics for  DR, BDS/MDI, and Detectors </vt:lpstr>
      <vt:lpstr>This is outcome from Intensive Meetings, since early 2012</vt:lpstr>
      <vt:lpstr>RDR cryogenics layout, for reference</vt:lpstr>
      <vt:lpstr>5 GeV booster linac locations</vt:lpstr>
      <vt:lpstr>Cryogenics Location in Central Region</vt:lpstr>
      <vt:lpstr>Helium pipe sizes for remote compressor locations </vt:lpstr>
      <vt:lpstr>IR Region and Final Doublet</vt:lpstr>
      <vt:lpstr>ILC-TDR: CFS Electric Power Balance </vt:lpstr>
      <vt:lpstr>Tom’s Conclusions as of May 31, 2012</vt:lpstr>
      <vt:lpstr>Detector Hall CFS Review</vt:lpstr>
      <vt:lpstr>Cryogenic Layout in the experimental hall </vt:lpstr>
      <vt:lpstr>Proposal and Home Work by AY as of June 20, 2012</vt:lpstr>
      <vt:lpstr>スライド 22</vt:lpstr>
      <vt:lpstr>TDR Publication and Review</vt:lpstr>
      <vt:lpstr>Status (JC +update)</vt:lpstr>
      <vt:lpstr>Work flow and resources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for SCRF BTR January 19 -20, 2012</dc:title>
  <dc:creator>Yamamoto Akira</dc:creator>
  <cp:lastModifiedBy>shidara</cp:lastModifiedBy>
  <cp:revision>274</cp:revision>
  <cp:lastPrinted>2011-12-01T14:01:52Z</cp:lastPrinted>
  <dcterms:created xsi:type="dcterms:W3CDTF">2012-01-05T08:51:56Z</dcterms:created>
  <dcterms:modified xsi:type="dcterms:W3CDTF">2012-06-26T14:28:37Z</dcterms:modified>
</cp:coreProperties>
</file>