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7" r:id="rId3"/>
    <p:sldId id="259" r:id="rId4"/>
    <p:sldId id="258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A4FB-AD82-C648-8F55-BC27BDB1DF86}" type="datetimeFigureOut">
              <a:rPr lang="en-GB" smtClean="0"/>
              <a:t>7/3/12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0489-DFCB-5C43-A4B7-FE795F58FF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A4FB-AD82-C648-8F55-BC27BDB1DF86}" type="datetimeFigureOut">
              <a:rPr lang="en-GB" smtClean="0"/>
              <a:t>7/4/12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0489-DFCB-5C43-A4B7-FE795F58FF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A4FB-AD82-C648-8F55-BC27BDB1DF86}" type="datetimeFigureOut">
              <a:rPr lang="en-GB" smtClean="0"/>
              <a:t>7/4/12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0489-DFCB-5C43-A4B7-FE795F58FF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A4FB-AD82-C648-8F55-BC27BDB1DF86}" type="datetimeFigureOut">
              <a:rPr lang="en-GB" smtClean="0"/>
              <a:t>7/4/12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0489-DFCB-5C43-A4B7-FE795F58FF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A4FB-AD82-C648-8F55-BC27BDB1DF86}" type="datetimeFigureOut">
              <a:rPr lang="en-GB" smtClean="0"/>
              <a:t>7/4/12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0489-DFCB-5C43-A4B7-FE795F58FF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A4FB-AD82-C648-8F55-BC27BDB1DF86}" type="datetimeFigureOut">
              <a:rPr lang="en-GB" smtClean="0"/>
              <a:t>7/4/12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0489-DFCB-5C43-A4B7-FE795F58FF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A4FB-AD82-C648-8F55-BC27BDB1DF86}" type="datetimeFigureOut">
              <a:rPr lang="en-GB" smtClean="0"/>
              <a:t>7/4/12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0489-DFCB-5C43-A4B7-FE795F58FF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A4FB-AD82-C648-8F55-BC27BDB1DF86}" type="datetimeFigureOut">
              <a:rPr lang="en-GB" smtClean="0"/>
              <a:t>7/4/12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0489-DFCB-5C43-A4B7-FE795F58FF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A4FB-AD82-C648-8F55-BC27BDB1DF86}" type="datetimeFigureOut">
              <a:rPr lang="en-GB" smtClean="0"/>
              <a:t>7/4/12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0489-DFCB-5C43-A4B7-FE795F58FF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A4FB-AD82-C648-8F55-BC27BDB1DF86}" type="datetimeFigureOut">
              <a:rPr lang="en-GB" smtClean="0"/>
              <a:t>7/4/12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0489-DFCB-5C43-A4B7-FE795F58FF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A4FB-AD82-C648-8F55-BC27BDB1DF86}" type="datetimeFigureOut">
              <a:rPr lang="en-GB" smtClean="0"/>
              <a:t>7/4/12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0489-DFCB-5C43-A4B7-FE795F58FF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3A4FB-AD82-C648-8F55-BC27BDB1DF86}" type="datetimeFigureOut">
              <a:rPr lang="en-GB" smtClean="0"/>
              <a:t>7/3/12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50489-DFCB-5C43-A4B7-FE795F58FFC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lac.stanford.edu/~mdw/DropBox/baisha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116730" y="4427908"/>
            <a:ext cx="5221266" cy="19177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48389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On </a:t>
            </a:r>
            <a:r>
              <a:rPr lang="en-GB" dirty="0" err="1" smtClean="0"/>
              <a:t>Multipole</a:t>
            </a:r>
            <a:r>
              <a:rPr lang="en-GB" dirty="0" smtClean="0"/>
              <a:t> Measurements, Optics and Magnet Swapping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6210" y="4593016"/>
            <a:ext cx="6400800" cy="1752600"/>
          </a:xfrm>
        </p:spPr>
        <p:txBody>
          <a:bodyPr>
            <a:noAutofit/>
          </a:bodyPr>
          <a:lstStyle/>
          <a:p>
            <a:r>
              <a:rPr lang="en-US" sz="1600" dirty="0"/>
              <a:t>To</a:t>
            </a:r>
            <a:r>
              <a:rPr lang="en-US" sz="1600" dirty="0" smtClean="0"/>
              <a:t> Swap, </a:t>
            </a:r>
            <a:r>
              <a:rPr lang="en-US" sz="1600" dirty="0"/>
              <a:t>or not to</a:t>
            </a:r>
            <a:r>
              <a:rPr lang="en-US" sz="1600" dirty="0" smtClean="0"/>
              <a:t> Swap, </a:t>
            </a:r>
            <a:r>
              <a:rPr lang="en-US" sz="1600" dirty="0"/>
              <a:t>that is the </a:t>
            </a:r>
            <a:r>
              <a:rPr lang="en-US" sz="1600" dirty="0" err="1"/>
              <a:t>question: Whether</a:t>
            </a:r>
            <a:r>
              <a:rPr lang="en-US" sz="1600" dirty="0"/>
              <a:t> 'tis Nobler in the mind to </a:t>
            </a:r>
            <a:r>
              <a:rPr lang="en-US" sz="1600" dirty="0" err="1"/>
              <a:t>suffer The</a:t>
            </a:r>
            <a:r>
              <a:rPr lang="en-US" sz="1600" dirty="0"/>
              <a:t> Slings and Arrows of outrageous </a:t>
            </a:r>
            <a:r>
              <a:rPr lang="en-US" sz="1600" dirty="0" err="1"/>
              <a:t>Fortune, Or</a:t>
            </a:r>
            <a:r>
              <a:rPr lang="en-US" sz="1600" dirty="0"/>
              <a:t> to take Arms against a Sea of </a:t>
            </a:r>
            <a:r>
              <a:rPr lang="en-US" sz="1600" dirty="0" smtClean="0"/>
              <a:t>troubles…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591676" y="5695370"/>
            <a:ext cx="2553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bg1">
                    <a:lumMod val="65000"/>
                  </a:schemeClr>
                </a:solidFill>
              </a:rPr>
              <a:t>Apologies to W. </a:t>
            </a:r>
            <a:r>
              <a:rPr lang="en-GB" sz="1400" i="1" dirty="0" smtClean="0">
                <a:solidFill>
                  <a:srgbClr val="A6A6A6"/>
                </a:solidFill>
              </a:rPr>
              <a:t>Shakespeare.</a:t>
            </a:r>
            <a:endParaRPr lang="en-GB" sz="1400" i="1" dirty="0">
              <a:solidFill>
                <a:srgbClr val="A6A6A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6841" y="3006993"/>
            <a:ext cx="32347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Glen White, SLAC</a:t>
            </a:r>
          </a:p>
          <a:p>
            <a:pPr algn="ctr"/>
            <a:r>
              <a:rPr lang="en-GB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July 6 2012</a:t>
            </a:r>
            <a:endParaRPr lang="en-GB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Considerations For Swapping QEA Magnets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Already engaged in hardware program to improve IPBSM over summer.</a:t>
            </a:r>
          </a:p>
          <a:p>
            <a:r>
              <a:rPr lang="en-GB" dirty="0" smtClean="0"/>
              <a:t>Swapping magnets (if taken into account with optics tuning) can only help (no downside for optics, tuning etc) in principal, if only marginally (for Goal 1)</a:t>
            </a:r>
          </a:p>
          <a:p>
            <a:r>
              <a:rPr lang="en-GB" dirty="0" smtClean="0"/>
              <a:t>But swap procedure is not risk-free, some damage could occur during swaps, databases need to be changed, mistakes could be made etc</a:t>
            </a:r>
          </a:p>
          <a:p>
            <a:r>
              <a:rPr lang="en-GB" dirty="0" smtClean="0"/>
              <a:t>All other things being equal, would prefer to change 1 thing at a time (IPBSM and magnet configurations)</a:t>
            </a:r>
          </a:p>
          <a:p>
            <a:r>
              <a:rPr lang="en-GB" dirty="0" smtClean="0"/>
              <a:t>Should only perform swap if there is a clear benefit for doing so…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Reasons for Swapping QEA Magnets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6558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If we decide to trust in the </a:t>
            </a:r>
            <a:r>
              <a:rPr lang="en-GB" dirty="0" err="1" smtClean="0"/>
              <a:t>multipole</a:t>
            </a:r>
            <a:r>
              <a:rPr lang="en-GB" dirty="0" smtClean="0"/>
              <a:t> measurements</a:t>
            </a:r>
          </a:p>
          <a:p>
            <a:pPr lvl="1"/>
            <a:r>
              <a:rPr lang="en-GB" dirty="0" smtClean="0"/>
              <a:t>Optics re-matching and simulations show desired beam size reachable without swapping</a:t>
            </a:r>
          </a:p>
          <a:p>
            <a:pPr lvl="1"/>
            <a:r>
              <a:rPr lang="en-GB" dirty="0" smtClean="0"/>
              <a:t>Tuning simulation also shows tuning should work (see talk in 13</a:t>
            </a:r>
            <a:r>
              <a:rPr lang="en-GB" baseline="30000" dirty="0" smtClean="0"/>
              <a:t>th</a:t>
            </a:r>
            <a:r>
              <a:rPr lang="en-GB" dirty="0" smtClean="0"/>
              <a:t> ATF2 project meeting)</a:t>
            </a:r>
          </a:p>
          <a:p>
            <a:pPr lvl="1"/>
            <a:r>
              <a:rPr lang="en-GB" dirty="0" smtClean="0"/>
              <a:t>Can we simplify re-matching if swap magnets?</a:t>
            </a:r>
          </a:p>
          <a:p>
            <a:pPr lvl="2"/>
            <a:r>
              <a:rPr lang="en-GB" dirty="0" smtClean="0"/>
              <a:t>Maybe, what is benefit? Improved tolerance to errors greater than that considered in simulation so far? Would need more simulations to properly assess…</a:t>
            </a:r>
          </a:p>
          <a:p>
            <a:r>
              <a:rPr lang="en-GB" dirty="0" smtClean="0"/>
              <a:t>If we believe </a:t>
            </a:r>
            <a:r>
              <a:rPr lang="en-GB" dirty="0" err="1" smtClean="0"/>
              <a:t>multipoles</a:t>
            </a:r>
            <a:r>
              <a:rPr lang="en-GB" dirty="0" smtClean="0"/>
              <a:t> are considerably larger than that of our current understanding</a:t>
            </a:r>
          </a:p>
          <a:p>
            <a:pPr lvl="1"/>
            <a:r>
              <a:rPr lang="en-GB" dirty="0" smtClean="0"/>
              <a:t>In this case swapping may have larger benefit than that considered here (for Goal 1)</a:t>
            </a:r>
          </a:p>
          <a:p>
            <a:pPr lvl="1"/>
            <a:r>
              <a:rPr lang="en-GB" dirty="0" smtClean="0"/>
              <a:t>No clear evidence as of now that the </a:t>
            </a:r>
            <a:r>
              <a:rPr lang="en-GB" dirty="0" err="1" smtClean="0"/>
              <a:t>multipole</a:t>
            </a:r>
            <a:r>
              <a:rPr lang="en-GB" dirty="0" smtClean="0"/>
              <a:t> components, as installed, are any different than indicated by the measurements.</a:t>
            </a:r>
          </a:p>
          <a:p>
            <a:pPr lvl="1"/>
            <a:r>
              <a:rPr lang="en-GB" dirty="0" smtClean="0"/>
              <a:t>In this case, then we have no clear justification as to which swaps to make, would need to re-measure all magnets</a:t>
            </a:r>
          </a:p>
          <a:p>
            <a:r>
              <a:rPr lang="en-GB" dirty="0" smtClean="0"/>
              <a:t>My suggestion</a:t>
            </a:r>
          </a:p>
          <a:p>
            <a:pPr lvl="1"/>
            <a:r>
              <a:rPr lang="en-GB" dirty="0" smtClean="0"/>
              <a:t>The risks in performing the swap (this summer) out-weigh any potential benefits and we should defer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Considerations for QD0/QF1 BPM Removal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075969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It has been observed that the S-BPM feed-</a:t>
            </a:r>
            <a:r>
              <a:rPr lang="en-GB" dirty="0" err="1" smtClean="0"/>
              <a:t>throughs</a:t>
            </a:r>
            <a:r>
              <a:rPr lang="en-GB" dirty="0" smtClean="0"/>
              <a:t> have non-negligible magnetic fields (few 100 Gauss?)</a:t>
            </a:r>
          </a:p>
          <a:p>
            <a:r>
              <a:rPr lang="en-GB" dirty="0" smtClean="0"/>
              <a:t>Should we split the magnets and remove the </a:t>
            </a:r>
            <a:r>
              <a:rPr lang="en-GB" dirty="0" err="1" smtClean="0"/>
              <a:t>BPMs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/>
              <a:t>See previous slide on wanting to keep magnet setup unchanged if possible</a:t>
            </a:r>
          </a:p>
          <a:p>
            <a:pPr lvl="1"/>
            <a:r>
              <a:rPr lang="en-GB" dirty="0" smtClean="0"/>
              <a:t>Removing </a:t>
            </a:r>
            <a:r>
              <a:rPr lang="en-GB" dirty="0" err="1" smtClean="0"/>
              <a:t>BPMs</a:t>
            </a:r>
            <a:r>
              <a:rPr lang="en-GB" dirty="0" smtClean="0"/>
              <a:t> not un-tolerable, have 2 other </a:t>
            </a:r>
            <a:r>
              <a:rPr lang="en-GB" dirty="0" err="1" smtClean="0"/>
              <a:t>BPMs</a:t>
            </a:r>
            <a:r>
              <a:rPr lang="en-GB" dirty="0" smtClean="0"/>
              <a:t> in final doublet area, but all other things being equal would prefer to keep if possible</a:t>
            </a:r>
          </a:p>
          <a:p>
            <a:pPr lvl="1"/>
            <a:r>
              <a:rPr lang="en-GB" dirty="0" smtClean="0"/>
              <a:t>Feed-through is ~5cm upstream from magnet coils, is this measured field expected to have an effect on the </a:t>
            </a:r>
            <a:r>
              <a:rPr lang="en-GB" dirty="0" err="1" smtClean="0"/>
              <a:t>multipole</a:t>
            </a:r>
            <a:r>
              <a:rPr lang="en-GB" dirty="0" smtClean="0"/>
              <a:t> components in a noticeable way?</a:t>
            </a:r>
          </a:p>
          <a:p>
            <a:pPr lvl="2"/>
            <a:r>
              <a:rPr lang="en-GB" dirty="0" smtClean="0"/>
              <a:t>Rough impression from </a:t>
            </a:r>
            <a:r>
              <a:rPr lang="en-GB" dirty="0" err="1" smtClean="0"/>
              <a:t>Cherrill</a:t>
            </a:r>
            <a:r>
              <a:rPr lang="en-GB" dirty="0" smtClean="0"/>
              <a:t> Spencer (SLAC magnet engineer) is “probably not”</a:t>
            </a:r>
          </a:p>
          <a:p>
            <a:r>
              <a:rPr lang="en-GB" dirty="0" smtClean="0"/>
              <a:t>Recommendation</a:t>
            </a:r>
          </a:p>
          <a:p>
            <a:pPr lvl="1"/>
            <a:r>
              <a:rPr lang="en-GB" dirty="0" smtClean="0"/>
              <a:t>Before deciding to remove </a:t>
            </a:r>
            <a:r>
              <a:rPr lang="en-GB" dirty="0" err="1" smtClean="0"/>
              <a:t>BPMs</a:t>
            </a:r>
            <a:r>
              <a:rPr lang="en-GB" dirty="0" smtClean="0"/>
              <a:t>, do more study to evaluate effect of the feed-through field on the magnet </a:t>
            </a:r>
            <a:r>
              <a:rPr lang="en-GB" dirty="0" err="1" smtClean="0"/>
              <a:t>multipoles</a:t>
            </a:r>
            <a:endParaRPr lang="en-GB" dirty="0" smtClean="0"/>
          </a:p>
          <a:p>
            <a:pPr lvl="2"/>
            <a:r>
              <a:rPr lang="en-GB" dirty="0" smtClean="0"/>
              <a:t>Make more measurements between the feed-through and the magnet above and below the </a:t>
            </a:r>
            <a:r>
              <a:rPr lang="en-GB" dirty="0" err="1" smtClean="0"/>
              <a:t>beamline</a:t>
            </a:r>
            <a:endParaRPr lang="en-GB" dirty="0" smtClean="0"/>
          </a:p>
          <a:p>
            <a:pPr lvl="2"/>
            <a:r>
              <a:rPr lang="en-GB" dirty="0" smtClean="0"/>
              <a:t>Over the summer SLAC can use such data to try and evaluate expected effect on </a:t>
            </a:r>
            <a:r>
              <a:rPr lang="en-GB" dirty="0" err="1" smtClean="0"/>
              <a:t>multipole</a:t>
            </a:r>
            <a:r>
              <a:rPr lang="en-GB" dirty="0" smtClean="0"/>
              <a:t> components</a:t>
            </a:r>
          </a:p>
          <a:p>
            <a:pPr lvl="1"/>
            <a:r>
              <a:rPr lang="en-GB" dirty="0" smtClean="0"/>
              <a:t>Can also consider other remedies?</a:t>
            </a:r>
          </a:p>
          <a:p>
            <a:pPr lvl="2"/>
            <a:r>
              <a:rPr lang="en-GB" dirty="0" smtClean="0"/>
              <a:t>Remove feed-through in-place</a:t>
            </a:r>
          </a:p>
          <a:p>
            <a:pPr lvl="2"/>
            <a:r>
              <a:rPr lang="en-GB" dirty="0" smtClean="0"/>
              <a:t>Wrap feed-through in magnetic shielding material (can do with beam tests to asses effect)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Summary of status of </a:t>
            </a:r>
            <a:r>
              <a:rPr lang="en-GB" dirty="0" err="1" smtClean="0"/>
              <a:t>multipole</a:t>
            </a:r>
            <a:r>
              <a:rPr lang="en-GB" dirty="0" smtClean="0"/>
              <a:t> measurements and inclusion in simulation models</a:t>
            </a:r>
          </a:p>
          <a:p>
            <a:r>
              <a:rPr lang="en-GB" dirty="0" smtClean="0"/>
              <a:t>Reminder of swapping criteria and expected effect on ATF2 optics</a:t>
            </a:r>
          </a:p>
          <a:p>
            <a:r>
              <a:rPr lang="en-GB" dirty="0" smtClean="0"/>
              <a:t>Tracking studies for current optics with and without swaps</a:t>
            </a:r>
          </a:p>
          <a:p>
            <a:r>
              <a:rPr lang="en-GB" dirty="0" smtClean="0"/>
              <a:t>Discussion and recommendations for swap decision</a:t>
            </a:r>
          </a:p>
          <a:p>
            <a:r>
              <a:rPr lang="en-GB" dirty="0" smtClean="0"/>
              <a:t>Discussion and recommendations for removal of QD0/QF1 </a:t>
            </a:r>
            <a:r>
              <a:rPr lang="en-GB" dirty="0" err="1" smtClean="0"/>
              <a:t>BPMs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</a:t>
            </a:r>
            <a:r>
              <a:rPr lang="en-GB" dirty="0" err="1" smtClean="0"/>
              <a:t>Multipole</a:t>
            </a:r>
            <a:r>
              <a:rPr lang="en-GB" dirty="0" smtClean="0"/>
              <a:t>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Last exhaustive study by Mark and Mika in March 2011</a:t>
            </a:r>
          </a:p>
          <a:p>
            <a:pPr lvl="1"/>
            <a:r>
              <a:rPr lang="en-GB" dirty="0" smtClean="0"/>
              <a:t>Confirmed details of measurement (co-ordinate system, direction of coil rotation, units used etc) and confirmed proper implementation in MAD description.</a:t>
            </a:r>
          </a:p>
          <a:p>
            <a:pPr lvl="1"/>
            <a:r>
              <a:rPr lang="en-GB" dirty="0" smtClean="0"/>
              <a:t>Tracking cross-checked MAD, SAD, MADX and </a:t>
            </a:r>
            <a:r>
              <a:rPr lang="en-GB" dirty="0" err="1" smtClean="0"/>
              <a:t>Lucretia</a:t>
            </a:r>
            <a:r>
              <a:rPr lang="en-GB" dirty="0" smtClean="0"/>
              <a:t>.</a:t>
            </a:r>
          </a:p>
          <a:p>
            <a:pPr lvl="1"/>
            <a:r>
              <a:rPr lang="en-US" u="sng" dirty="0" smtClean="0">
                <a:hlinkClick r:id="rId2"/>
              </a:rPr>
              <a:t>http</a:t>
            </a:r>
            <a:r>
              <a:rPr lang="en-US" u="sng" dirty="0">
                <a:hlinkClick r:id="rId2"/>
              </a:rPr>
              <a:t>://www.slac.stanford.edu/~mdw/DropBox/baisha</a:t>
            </a:r>
            <a:r>
              <a:rPr lang="en-US" u="sng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Results of </a:t>
            </a:r>
            <a:r>
              <a:rPr lang="en-US" dirty="0" err="1" smtClean="0"/>
              <a:t>multipole</a:t>
            </a:r>
            <a:r>
              <a:rPr lang="en-US" dirty="0" smtClean="0"/>
              <a:t> determination were incorporated in v4.4 of ATF2 lattice (and carried forward to v4.5)</a:t>
            </a:r>
          </a:p>
          <a:p>
            <a:pPr lvl="1"/>
            <a:r>
              <a:rPr lang="en-US" dirty="0" smtClean="0"/>
              <a:t>http://code.google.com/p/atf2flightsim/source/browse/#svn%2Ftrunk%2FATF2%2FFlightSim%2FlatticeFiles%2Fsrc%2Fv4.5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Reliability of </a:t>
            </a:r>
            <a:r>
              <a:rPr lang="en-GB" dirty="0" err="1" smtClean="0"/>
              <a:t>Multipole</a:t>
            </a:r>
            <a:r>
              <a:rPr lang="en-GB" dirty="0" smtClean="0"/>
              <a:t>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95213"/>
            <a:ext cx="8229600" cy="1128173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Most </a:t>
            </a:r>
            <a:r>
              <a:rPr lang="en-GB" dirty="0" err="1" smtClean="0"/>
              <a:t>QEA’s</a:t>
            </a:r>
            <a:r>
              <a:rPr lang="en-GB" dirty="0" smtClean="0"/>
              <a:t> had reproducibility few 1e-4</a:t>
            </a:r>
          </a:p>
          <a:p>
            <a:r>
              <a:rPr lang="en-GB" dirty="0" smtClean="0"/>
              <a:t>Last batch not so good, but IHEP measurements were in some way “rushed” and we perhaps have good reason to discard these…</a:t>
            </a:r>
          </a:p>
          <a:p>
            <a:r>
              <a:rPr lang="en-GB" dirty="0" smtClean="0"/>
              <a:t>Expected level of accuracy of tilt measurements ~0.2mrad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72" y="1589078"/>
            <a:ext cx="3735366" cy="31204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054" y="1417638"/>
            <a:ext cx="4841339" cy="38587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1561" y="4839841"/>
            <a:ext cx="328907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… courtesy of Mika and </a:t>
            </a:r>
            <a:r>
              <a:rPr lang="en-GB" dirty="0" err="1" smtClean="0"/>
              <a:t>Sha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Sensitivity to Errors on </a:t>
            </a:r>
            <a:r>
              <a:rPr lang="en-GB" dirty="0" err="1" smtClean="0"/>
              <a:t>Multipole</a:t>
            </a:r>
            <a:r>
              <a:rPr lang="en-GB" dirty="0" smtClean="0"/>
              <a:t> Measurements (BX2.5BY1 optics and old (worse) </a:t>
            </a:r>
            <a:r>
              <a:rPr lang="en-GB" dirty="0" err="1" smtClean="0"/>
              <a:t>multipole</a:t>
            </a:r>
            <a:r>
              <a:rPr lang="en-GB" dirty="0" smtClean="0"/>
              <a:t> definitions)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9296" y="2095123"/>
            <a:ext cx="3617503" cy="403104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Effect on IP beam size of absolute errors on </a:t>
            </a:r>
            <a:r>
              <a:rPr lang="en-GB" dirty="0" err="1" smtClean="0"/>
              <a:t>multipoles</a:t>
            </a:r>
            <a:r>
              <a:rPr lang="en-GB" dirty="0" smtClean="0"/>
              <a:t>.</a:t>
            </a:r>
          </a:p>
          <a:p>
            <a:r>
              <a:rPr lang="en-GB" dirty="0" smtClean="0"/>
              <a:t>Expect weak scaling with errors of order those expected.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85" y="2095123"/>
            <a:ext cx="4732494" cy="376308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80" y="209502"/>
            <a:ext cx="8686800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QEA Magnet Swap Suggestion By </a:t>
            </a:r>
            <a:r>
              <a:rPr lang="en-GB" sz="3600" dirty="0" err="1" smtClean="0"/>
              <a:t>Edu</a:t>
            </a:r>
            <a:r>
              <a:rPr lang="en-GB" sz="3600" dirty="0" smtClean="0"/>
              <a:t> Marin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5392" y="4896668"/>
            <a:ext cx="5571407" cy="1691133"/>
          </a:xfrm>
        </p:spPr>
        <p:txBody>
          <a:bodyPr>
            <a:normAutofit/>
          </a:bodyPr>
          <a:lstStyle/>
          <a:p>
            <a:r>
              <a:rPr lang="en-GB" dirty="0" smtClean="0"/>
              <a:t>Proposed swaps based on skew-</a:t>
            </a:r>
            <a:r>
              <a:rPr lang="en-GB" dirty="0" err="1" smtClean="0"/>
              <a:t>sextupole</a:t>
            </a:r>
            <a:r>
              <a:rPr lang="en-GB" dirty="0" smtClean="0"/>
              <a:t> tolerances (“Swap 1”)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881" y="4896668"/>
            <a:ext cx="2064401" cy="16911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70150"/>
            <a:ext cx="7825183" cy="331249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Effect of Magnet Swap on Tracked Beam size for optimized lattice</a:t>
            </a:r>
            <a:br>
              <a:rPr lang="en-GB" dirty="0" smtClean="0"/>
            </a:br>
            <a:r>
              <a:rPr lang="en-GB" dirty="0" smtClean="0"/>
              <a:t>(v4.5 BX2.5BY1 lattice, </a:t>
            </a:r>
            <a:r>
              <a:rPr lang="en-GB" dirty="0" err="1" smtClean="0"/>
              <a:t>emit_x</a:t>
            </a:r>
            <a:r>
              <a:rPr lang="en-GB" dirty="0" smtClean="0"/>
              <a:t>=2nm)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2063"/>
            <a:ext cx="8229600" cy="1273728"/>
          </a:xfrm>
        </p:spPr>
        <p:txBody>
          <a:bodyPr/>
          <a:lstStyle/>
          <a:p>
            <a:r>
              <a:rPr lang="en-GB" dirty="0" smtClean="0"/>
              <a:t>Very little effect for this configuration.</a:t>
            </a:r>
          </a:p>
          <a:p>
            <a:r>
              <a:rPr lang="en-GB" dirty="0" smtClean="0"/>
              <a:t>Need to check for larger </a:t>
            </a:r>
            <a:r>
              <a:rPr lang="en-GB" dirty="0" err="1" smtClean="0"/>
              <a:t>emit_x</a:t>
            </a:r>
            <a:r>
              <a:rPr lang="en-GB" dirty="0" smtClean="0"/>
              <a:t> (3-4nm)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293" y="1795575"/>
            <a:ext cx="6634018" cy="368648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942"/>
            <a:ext cx="8229600" cy="6778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ATF2 Tracking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3084"/>
            <a:ext cx="8788400" cy="4525963"/>
          </a:xfrm>
        </p:spPr>
        <p:txBody>
          <a:bodyPr>
            <a:noAutofit/>
          </a:bodyPr>
          <a:lstStyle/>
          <a:p>
            <a:r>
              <a:rPr lang="en-GB" sz="2000" dirty="0" smtClean="0"/>
              <a:t>Consider 4 optics configurations</a:t>
            </a:r>
          </a:p>
          <a:p>
            <a:pPr lvl="1"/>
            <a:r>
              <a:rPr lang="en-GB" sz="1600" dirty="0" smtClean="0"/>
              <a:t>BX10BY1</a:t>
            </a:r>
          </a:p>
          <a:p>
            <a:pPr lvl="2"/>
            <a:r>
              <a:rPr lang="en-GB" sz="1400" dirty="0" smtClean="0"/>
              <a:t>Optics optimised for 40mm </a:t>
            </a:r>
            <a:r>
              <a:rPr lang="en-GB" sz="1400" dirty="0" err="1" smtClean="0"/>
              <a:t>x</a:t>
            </a:r>
            <a:r>
              <a:rPr lang="en-GB" sz="1400" dirty="0" smtClean="0"/>
              <a:t> 0.1mm IP beta with quads tuned to give ~35nm IP </a:t>
            </a:r>
            <a:r>
              <a:rPr lang="en-GB" sz="1400" dirty="0" err="1" smtClean="0"/>
              <a:t>sigma_y</a:t>
            </a:r>
            <a:endParaRPr lang="en-GB" sz="1400" dirty="0" smtClean="0"/>
          </a:p>
          <a:p>
            <a:pPr lvl="1"/>
            <a:r>
              <a:rPr lang="en-GB" sz="1600" dirty="0" smtClean="0"/>
              <a:t>BX10BY1(S)</a:t>
            </a:r>
          </a:p>
          <a:p>
            <a:pPr lvl="2"/>
            <a:r>
              <a:rPr lang="en-GB" sz="1400" dirty="0" smtClean="0"/>
              <a:t>As above but with the proposed magnet swaps</a:t>
            </a:r>
          </a:p>
          <a:p>
            <a:pPr lvl="1"/>
            <a:r>
              <a:rPr lang="en-GB" sz="1600" dirty="0" smtClean="0"/>
              <a:t>BX10BY1*</a:t>
            </a:r>
          </a:p>
          <a:p>
            <a:pPr lvl="2"/>
            <a:r>
              <a:rPr lang="en-GB" sz="1400" dirty="0" smtClean="0"/>
              <a:t>BX2.5BY1 optics re-matched to BX10BY1 just using matching quads and considering linear </a:t>
            </a:r>
            <a:r>
              <a:rPr lang="en-GB" sz="1400" dirty="0" err="1" smtClean="0"/>
              <a:t>Twiss</a:t>
            </a:r>
            <a:endParaRPr lang="en-GB" sz="1400" dirty="0" smtClean="0"/>
          </a:p>
          <a:p>
            <a:pPr lvl="2"/>
            <a:r>
              <a:rPr lang="en-GB" sz="1400" dirty="0" smtClean="0"/>
              <a:t>The running configuration for May and June</a:t>
            </a:r>
          </a:p>
          <a:p>
            <a:pPr lvl="1"/>
            <a:r>
              <a:rPr lang="en-GB" sz="1600" dirty="0" smtClean="0"/>
              <a:t>BX10BY1*(S)</a:t>
            </a:r>
          </a:p>
          <a:p>
            <a:pPr lvl="2"/>
            <a:r>
              <a:rPr lang="en-GB" sz="1400" dirty="0" smtClean="0"/>
              <a:t>As above but with the proposed magnet swaps</a:t>
            </a:r>
          </a:p>
          <a:p>
            <a:r>
              <a:rPr lang="en-GB" sz="2000" dirty="0" smtClean="0"/>
              <a:t>Consider 4 beam configurations</a:t>
            </a:r>
          </a:p>
          <a:p>
            <a:pPr lvl="1"/>
            <a:r>
              <a:rPr lang="en-GB" sz="1600" dirty="0" smtClean="0"/>
              <a:t>Nominal conditions (matched and 2nm </a:t>
            </a:r>
            <a:r>
              <a:rPr lang="en-GB" sz="1600" dirty="0" err="1" smtClean="0"/>
              <a:t>x</a:t>
            </a:r>
            <a:r>
              <a:rPr lang="en-GB" sz="1600" dirty="0" smtClean="0"/>
              <a:t> 12pm </a:t>
            </a:r>
            <a:r>
              <a:rPr lang="en-GB" sz="1600" dirty="0" err="1" smtClean="0"/>
              <a:t>emittance</a:t>
            </a:r>
            <a:r>
              <a:rPr lang="en-GB" sz="1600" dirty="0" smtClean="0"/>
              <a:t>)</a:t>
            </a:r>
          </a:p>
          <a:p>
            <a:pPr lvl="1"/>
            <a:r>
              <a:rPr lang="en-GB" sz="1600" dirty="0" smtClean="0"/>
              <a:t>T + E</a:t>
            </a:r>
          </a:p>
          <a:p>
            <a:pPr lvl="2"/>
            <a:r>
              <a:rPr lang="en-GB" sz="1400" dirty="0" err="1" smtClean="0"/>
              <a:t>Twiss</a:t>
            </a:r>
            <a:r>
              <a:rPr lang="en-GB" sz="1400" dirty="0" smtClean="0"/>
              <a:t> and </a:t>
            </a:r>
            <a:r>
              <a:rPr lang="en-GB" sz="1400" dirty="0" err="1" smtClean="0"/>
              <a:t>emittance</a:t>
            </a:r>
            <a:r>
              <a:rPr lang="en-GB" sz="1400" dirty="0" smtClean="0"/>
              <a:t> as measured by OTR 5/25 (3.8nm </a:t>
            </a:r>
            <a:r>
              <a:rPr lang="en-GB" sz="1400" dirty="0" err="1" smtClean="0"/>
              <a:t>x</a:t>
            </a:r>
            <a:r>
              <a:rPr lang="en-GB" sz="1400" dirty="0" smtClean="0"/>
              <a:t> 25pm </a:t>
            </a:r>
            <a:r>
              <a:rPr lang="en-GB" sz="1400" dirty="0" err="1" smtClean="0"/>
              <a:t>emittance</a:t>
            </a:r>
            <a:r>
              <a:rPr lang="en-GB" sz="1400" dirty="0" smtClean="0"/>
              <a:t>)</a:t>
            </a:r>
          </a:p>
          <a:p>
            <a:pPr lvl="1"/>
            <a:r>
              <a:rPr lang="en-GB" sz="1600" dirty="0" smtClean="0"/>
              <a:t>T</a:t>
            </a:r>
          </a:p>
          <a:p>
            <a:pPr lvl="2"/>
            <a:r>
              <a:rPr lang="en-GB" sz="1400" dirty="0" smtClean="0"/>
              <a:t>Just alter </a:t>
            </a:r>
            <a:r>
              <a:rPr lang="en-GB" sz="1400" dirty="0" err="1" smtClean="0"/>
              <a:t>twiss</a:t>
            </a:r>
            <a:r>
              <a:rPr lang="en-GB" sz="1400" dirty="0" smtClean="0"/>
              <a:t> parameters to OTR measured values</a:t>
            </a:r>
          </a:p>
          <a:p>
            <a:pPr lvl="1"/>
            <a:r>
              <a:rPr lang="en-GB" sz="1600" dirty="0" smtClean="0"/>
              <a:t>E</a:t>
            </a:r>
          </a:p>
          <a:p>
            <a:pPr lvl="2"/>
            <a:r>
              <a:rPr lang="en-GB" sz="1400" dirty="0" smtClean="0"/>
              <a:t>Just change input </a:t>
            </a:r>
            <a:r>
              <a:rPr lang="en-GB" sz="1400" dirty="0" err="1" smtClean="0"/>
              <a:t>emittances</a:t>
            </a:r>
            <a:endParaRPr lang="en-GB" sz="1400" dirty="0" smtClean="0"/>
          </a:p>
          <a:p>
            <a:r>
              <a:rPr lang="en-GB" sz="2000" dirty="0" smtClean="0"/>
              <a:t>Tracking by </a:t>
            </a:r>
            <a:r>
              <a:rPr lang="en-GB" sz="2000" dirty="0" err="1" smtClean="0"/>
              <a:t>Lucretia</a:t>
            </a:r>
            <a:endParaRPr lang="en-GB" sz="2000" dirty="0" smtClean="0"/>
          </a:p>
          <a:p>
            <a:pPr lvl="1"/>
            <a:r>
              <a:rPr lang="en-GB" sz="1600" dirty="0" smtClean="0"/>
              <a:t>Found 10k macro-particles gives unstable answers for some of these configurations, changed to using 20k which is more stable, some numbers changed a little since last presentation.</a:t>
            </a:r>
            <a:endParaRPr lang="en-GB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Tracking Results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59072"/>
          <a:ext cx="82296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2300"/>
                <a:gridCol w="139954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Config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BX10BY1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BX10BY1(S)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BX10BY1*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BX10BY1*(S)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 + E (</a:t>
                      </a:r>
                      <a:r>
                        <a:rPr lang="el-GR" dirty="0" smtClean="0"/>
                        <a:t>σ</a:t>
                      </a:r>
                      <a:r>
                        <a:rPr lang="en-GB" baseline="-25000" dirty="0" err="1" smtClean="0"/>
                        <a:t>x</a:t>
                      </a:r>
                      <a:r>
                        <a:rPr lang="en-GB" dirty="0" smtClean="0"/>
                        <a:t> /um)</a:t>
                      </a:r>
                      <a:endParaRPr lang="el-GR" dirty="0" smtClean="0"/>
                    </a:p>
                    <a:p>
                      <a:r>
                        <a:rPr lang="el-GR" dirty="0" smtClean="0"/>
                        <a:t>         (σ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baseline="0" dirty="0" smtClean="0"/>
                        <a:t> / nm)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10.2</a:t>
                      </a:r>
                    </a:p>
                    <a:p>
                      <a:r>
                        <a:rPr lang="en-GB" dirty="0" smtClean="0"/>
                        <a:t>57.6 / 68.5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9.8</a:t>
                      </a:r>
                    </a:p>
                    <a:p>
                      <a:r>
                        <a:rPr lang="en-GB" dirty="0" smtClean="0"/>
                        <a:t>60.9 / 70.0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9.0</a:t>
                      </a:r>
                    </a:p>
                    <a:p>
                      <a:r>
                        <a:rPr lang="en-GB" dirty="0" smtClean="0"/>
                        <a:t>81.3 / 110.2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8.9</a:t>
                      </a:r>
                    </a:p>
                    <a:p>
                      <a:r>
                        <a:rPr lang="en-GB" dirty="0" smtClean="0"/>
                        <a:t>76.8 / 100.9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</a:t>
                      </a:r>
                      <a:r>
                        <a:rPr lang="en-GB" baseline="0" dirty="0" smtClean="0"/>
                        <a:t>      </a:t>
                      </a:r>
                      <a:r>
                        <a:rPr lang="en-GB" dirty="0" smtClean="0"/>
                        <a:t> (</a:t>
                      </a:r>
                      <a:r>
                        <a:rPr lang="el-GR" dirty="0" smtClean="0"/>
                        <a:t>σ</a:t>
                      </a:r>
                      <a:r>
                        <a:rPr lang="en-GB" baseline="-25000" dirty="0" err="1" smtClean="0"/>
                        <a:t>x</a:t>
                      </a:r>
                      <a:r>
                        <a:rPr lang="en-GB" dirty="0" smtClean="0"/>
                        <a:t> /um)</a:t>
                      </a:r>
                      <a:endParaRPr lang="el-GR" dirty="0" smtClean="0"/>
                    </a:p>
                    <a:p>
                      <a:r>
                        <a:rPr lang="el-GR" dirty="0" smtClean="0"/>
                        <a:t>      </a:t>
                      </a:r>
                      <a:r>
                        <a:rPr lang="en-US" dirty="0" smtClean="0"/>
                        <a:t>  </a:t>
                      </a:r>
                      <a:r>
                        <a:rPr lang="el-GR" dirty="0" smtClean="0"/>
                        <a:t> (σ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baseline="0" dirty="0" smtClean="0"/>
                        <a:t> / nm)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6.9</a:t>
                      </a:r>
                    </a:p>
                    <a:p>
                      <a:r>
                        <a:rPr lang="en-GB" dirty="0" smtClean="0"/>
                        <a:t>36.3 / 37.6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6.5</a:t>
                      </a:r>
                    </a:p>
                    <a:p>
                      <a:r>
                        <a:rPr lang="en-GB" dirty="0" smtClean="0"/>
                        <a:t>39.9 / 43.4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6.3</a:t>
                      </a:r>
                    </a:p>
                    <a:p>
                      <a:r>
                        <a:rPr lang="en-GB" dirty="0" smtClean="0"/>
                        <a:t>50.0</a:t>
                      </a:r>
                      <a:r>
                        <a:rPr lang="en-GB" baseline="0" dirty="0" smtClean="0"/>
                        <a:t> / 61.8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6.2</a:t>
                      </a:r>
                    </a:p>
                    <a:p>
                      <a:r>
                        <a:rPr lang="en-GB" dirty="0" smtClean="0"/>
                        <a:t>48.3 / 57.2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</a:t>
                      </a:r>
                      <a:r>
                        <a:rPr lang="en-GB" dirty="0" smtClean="0"/>
                        <a:t>        (</a:t>
                      </a:r>
                      <a:r>
                        <a:rPr lang="el-GR" dirty="0" smtClean="0"/>
                        <a:t>σ</a:t>
                      </a:r>
                      <a:r>
                        <a:rPr lang="en-GB" baseline="-25000" dirty="0" err="1" smtClean="0"/>
                        <a:t>x</a:t>
                      </a:r>
                      <a:r>
                        <a:rPr lang="en-GB" dirty="0" smtClean="0"/>
                        <a:t> /um)</a:t>
                      </a:r>
                      <a:endParaRPr lang="el-GR" dirty="0" smtClean="0"/>
                    </a:p>
                    <a:p>
                      <a:r>
                        <a:rPr lang="el-GR" dirty="0" smtClean="0"/>
                        <a:t>         (σ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baseline="0" dirty="0" smtClean="0"/>
                        <a:t> / nm)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12.3</a:t>
                      </a:r>
                    </a:p>
                    <a:p>
                      <a:r>
                        <a:rPr lang="en-GB" dirty="0" smtClean="0"/>
                        <a:t>54.0</a:t>
                      </a:r>
                      <a:r>
                        <a:rPr lang="en-GB" baseline="0" dirty="0" smtClean="0"/>
                        <a:t> / 55.4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12.1</a:t>
                      </a:r>
                    </a:p>
                    <a:p>
                      <a:r>
                        <a:rPr lang="en-GB" dirty="0" smtClean="0"/>
                        <a:t>54.5 / 57.7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13.0</a:t>
                      </a:r>
                    </a:p>
                    <a:p>
                      <a:r>
                        <a:rPr lang="en-GB" dirty="0" smtClean="0"/>
                        <a:t>70.0 / 83.0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13.0</a:t>
                      </a:r>
                    </a:p>
                    <a:p>
                      <a:r>
                        <a:rPr lang="en-GB" dirty="0" smtClean="0"/>
                        <a:t>67.0 / 76.4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Nominal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(</a:t>
                      </a:r>
                      <a:r>
                        <a:rPr lang="el-GR" dirty="0" smtClean="0"/>
                        <a:t>σ</a:t>
                      </a:r>
                      <a:r>
                        <a:rPr lang="en-GB" baseline="-25000" dirty="0" err="1" smtClean="0"/>
                        <a:t>x</a:t>
                      </a:r>
                      <a:r>
                        <a:rPr lang="en-GB" dirty="0" smtClean="0"/>
                        <a:t> /um)</a:t>
                      </a:r>
                      <a:endParaRPr lang="el-GR" dirty="0" smtClean="0"/>
                    </a:p>
                    <a:p>
                      <a:r>
                        <a:rPr lang="el-GR" dirty="0" smtClean="0"/>
                        <a:t>        </a:t>
                      </a:r>
                      <a:r>
                        <a:rPr lang="en-US" dirty="0" smtClean="0"/>
                        <a:t>        </a:t>
                      </a:r>
                      <a:r>
                        <a:rPr lang="el-GR" dirty="0" smtClean="0"/>
                        <a:t>(σ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baseline="0" dirty="0" smtClean="0"/>
                        <a:t> / nm)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8.8</a:t>
                      </a:r>
                    </a:p>
                    <a:p>
                      <a:r>
                        <a:rPr lang="en-GB" dirty="0" smtClean="0"/>
                        <a:t>36.0 / 36.5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8.8</a:t>
                      </a:r>
                    </a:p>
                    <a:p>
                      <a:r>
                        <a:rPr lang="en-GB" dirty="0" smtClean="0"/>
                        <a:t>35.8</a:t>
                      </a:r>
                      <a:r>
                        <a:rPr lang="en-GB" baseline="0" dirty="0" smtClean="0"/>
                        <a:t> / 37.1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9.4</a:t>
                      </a:r>
                    </a:p>
                    <a:p>
                      <a:r>
                        <a:rPr lang="en-GB" dirty="0" smtClean="0"/>
                        <a:t>44.3 / 49.4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9.5</a:t>
                      </a:r>
                    </a:p>
                    <a:p>
                      <a:r>
                        <a:rPr lang="en-GB" dirty="0" smtClean="0"/>
                        <a:t>43.3 / 46.6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531360"/>
            <a:ext cx="8229599" cy="232664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IP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sizes shown “gauss fit / RMS”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Swapping magnets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GB" sz="3200" dirty="0" smtClean="0"/>
              <a:t>For BX10BY1 no change for nominal, slightly worse for others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BX10BY1*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slightly improved in all cases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GB" sz="3200" baseline="0" dirty="0" smtClean="0"/>
              <a:t>Effect</a:t>
            </a:r>
            <a:r>
              <a:rPr lang="en-GB" sz="3200" dirty="0" smtClean="0"/>
              <a:t> of </a:t>
            </a:r>
            <a:r>
              <a:rPr lang="en-GB" sz="3200" dirty="0" err="1" smtClean="0"/>
              <a:t>Twiss</a:t>
            </a:r>
            <a:r>
              <a:rPr lang="en-GB" sz="3200" dirty="0" smtClean="0"/>
              <a:t> mismatch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Minimal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BX10BY1, </a:t>
            </a:r>
            <a:r>
              <a:rPr lang="en-GB" sz="3200" dirty="0" smtClean="0"/>
              <a:t>significantly degrades IP beam sizes for BX10BY1*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Effect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en-GB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emittance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dilution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GB" sz="3200" baseline="0" dirty="0" smtClean="0"/>
              <a:t>Severe</a:t>
            </a:r>
            <a:r>
              <a:rPr lang="en-GB" sz="3200" dirty="0" smtClean="0"/>
              <a:t> in both optics cases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Optics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matching effect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GB" sz="3200" baseline="0" dirty="0" smtClean="0"/>
              <a:t>BX10BY1</a:t>
            </a:r>
            <a:r>
              <a:rPr lang="en-GB" sz="3200" dirty="0" smtClean="0"/>
              <a:t> significantly better than BX10BY1* everywhere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2889</TotalTime>
  <Words>1229</Words>
  <Application>Microsoft Macintosh PowerPoint</Application>
  <PresentationFormat>On-screen Show (4:3)</PresentationFormat>
  <Paragraphs>140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On Multipole Measurements, Optics and Magnet Swapping</vt:lpstr>
      <vt:lpstr>Overview</vt:lpstr>
      <vt:lpstr>Status of Multipole Measurements</vt:lpstr>
      <vt:lpstr>Reliability of Multipole Measurements</vt:lpstr>
      <vt:lpstr>Sensitivity to Errors on Multipole Measurements (BX2.5BY1 optics and old (worse) multipole definitions)</vt:lpstr>
      <vt:lpstr>QEA Magnet Swap Suggestion By Edu Marin</vt:lpstr>
      <vt:lpstr>Effect of Magnet Swap on Tracked Beam size for optimized lattice (v4.5 BX2.5BY1 lattice, emit_x=2nm)</vt:lpstr>
      <vt:lpstr>ATF2 Tracking Models</vt:lpstr>
      <vt:lpstr>Tracking Results</vt:lpstr>
      <vt:lpstr>Considerations For Swapping QEA Magnets</vt:lpstr>
      <vt:lpstr>Reasons for Swapping QEA Magnets</vt:lpstr>
      <vt:lpstr>Considerations for QD0/QF1 BPM Removal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Multipole Measurements and Magnet Swapping</dc:title>
  <dc:creator>Glen White</dc:creator>
  <cp:lastModifiedBy>Glen White</cp:lastModifiedBy>
  <cp:revision>10</cp:revision>
  <dcterms:created xsi:type="dcterms:W3CDTF">2012-07-03T23:15:02Z</dcterms:created>
  <dcterms:modified xsi:type="dcterms:W3CDTF">2012-07-05T23:24:44Z</dcterms:modified>
</cp:coreProperties>
</file>