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3" r:id="rId3"/>
    <p:sldId id="264" r:id="rId4"/>
    <p:sldId id="258" r:id="rId5"/>
    <p:sldId id="256" r:id="rId6"/>
    <p:sldId id="261" r:id="rId7"/>
    <p:sldId id="262" r:id="rId8"/>
    <p:sldId id="257" r:id="rId9"/>
    <p:sldId id="266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95" autoAdjust="0"/>
    <p:restoredTop sz="86394" autoAdjust="0"/>
  </p:normalViewPr>
  <p:slideViewPr>
    <p:cSldViewPr snapToGrid="0" snapToObjects="1">
      <p:cViewPr varScale="1">
        <p:scale>
          <a:sx n="94" d="100"/>
          <a:sy n="94" d="100"/>
        </p:scale>
        <p:origin x="-10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77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6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2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36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50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65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33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09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05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8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02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1C1F-DD12-B142-BF52-F52F3A8D54D8}" type="datetimeFigureOut">
              <a:rPr kumimoji="1" lang="ja-JP" altLang="en-US" smtClean="0"/>
              <a:t>12/07/11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55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Relationship Id="rId3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587461" y="200067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Status</a:t>
            </a:r>
            <a:r>
              <a:rPr kumimoji="1" lang="en-US" altLang="ja-JP" baseline="0" dirty="0" smtClean="0"/>
              <a:t> of IPBSM Improvement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83307" y="4461635"/>
            <a:ext cx="53822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N. Terunuma, KEK</a:t>
            </a:r>
          </a:p>
          <a:p>
            <a:pPr algn="ctr"/>
            <a:endParaRPr lang="en-US" altLang="ja-JP" sz="2800" dirty="0"/>
          </a:p>
          <a:p>
            <a:pPr algn="ctr"/>
            <a:r>
              <a:rPr kumimoji="1" lang="en-US" altLang="ja-JP" sz="2800" dirty="0" smtClean="0"/>
              <a:t>2012/July/13 ATF2 Weekly Meeting</a:t>
            </a:r>
          </a:p>
          <a:p>
            <a:pPr algn="ctr"/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450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en-US" altLang="ja-JP" dirty="0" smtClean="0"/>
              <a:t>Assembling Steps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2605" y="1675237"/>
            <a:ext cx="76475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/>
              <a:t>Setup the laser injection line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Tune the 30-degree mode up to the focal lens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/>
              <a:t>Tune the 174-degree mode up to the focal lens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Tune the 2-8-degree mode up to the focal lens when the prism mover is available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/>
              <a:t>Setup the delay unit </a:t>
            </a:r>
            <a:r>
              <a:rPr lang="en-US" altLang="ja-JP" sz="2400" dirty="0" smtClean="0"/>
              <a:t>when available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/>
              <a:t>Tune all mode to IP and adjust base plate positions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Adjust the IP screen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Setup and calibrate the laser detector; position, power and profile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Checkout; long-term stability of the system etc.</a:t>
            </a:r>
          </a:p>
          <a:p>
            <a:pPr marL="342900" indent="-342900">
              <a:buFont typeface="+mj-lt"/>
              <a:buAutoNum type="arabicPeriod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60414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200" y="4439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Present</a:t>
            </a:r>
            <a:r>
              <a:rPr kumimoji="1" lang="en-US" altLang="ja-JP" baseline="0" dirty="0" smtClean="0"/>
              <a:t> Status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8573" y="1200570"/>
            <a:ext cx="8686800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Design of the </a:t>
            </a:r>
            <a:r>
              <a:rPr kumimoji="1" lang="en-US" altLang="ja-JP" sz="2400" dirty="0" smtClean="0"/>
              <a:t>new layout </a:t>
            </a:r>
            <a:r>
              <a:rPr kumimoji="1" lang="en-US" altLang="ja-JP" sz="2400" dirty="0" smtClean="0"/>
              <a:t>has been done.</a:t>
            </a:r>
          </a:p>
          <a:p>
            <a:r>
              <a:rPr lang="en-US" altLang="ja-JP" sz="2400" dirty="0" smtClean="0"/>
              <a:t>Items for the laser handling have been ordered and they will be delivered soon. Some of items will be prepared on a case by case basis but no critical item remains.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Base </a:t>
            </a:r>
            <a:r>
              <a:rPr lang="en-US" altLang="ja-JP" sz="2000" dirty="0" smtClean="0">
                <a:solidFill>
                  <a:srgbClr val="FF0000"/>
                </a:solidFill>
              </a:rPr>
              <a:t>plates and mounts for items (ordered, 2 weeks for delivery)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pPr lvl="1"/>
            <a:r>
              <a:rPr kumimoji="1" lang="en-US" altLang="ja-JP" sz="2000" dirty="0" smtClean="0">
                <a:solidFill>
                  <a:srgbClr val="0000FF"/>
                </a:solidFill>
              </a:rPr>
              <a:t>Movers 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(delivered)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pPr lvl="1"/>
            <a:r>
              <a:rPr lang="en-US" altLang="ja-JP" sz="2000" dirty="0" smtClean="0">
                <a:solidFill>
                  <a:srgbClr val="0000FF"/>
                </a:solidFill>
              </a:rPr>
              <a:t>Optical holders and supports (delivered)</a:t>
            </a:r>
          </a:p>
          <a:p>
            <a:pPr lvl="1"/>
            <a:r>
              <a:rPr kumimoji="1" lang="en-US" altLang="ja-JP" sz="2000" dirty="0" smtClean="0"/>
              <a:t>Lens and Prisms (use present one at first) … for improvement </a:t>
            </a:r>
            <a:r>
              <a:rPr kumimoji="1" lang="en-US" altLang="ja-JP" sz="2000" dirty="0" smtClean="0"/>
              <a:t>(ordered, mid of August for delivery)</a:t>
            </a:r>
            <a:endParaRPr lang="en-US" altLang="ja-JP" sz="2400" dirty="0" smtClean="0"/>
          </a:p>
          <a:p>
            <a:pPr algn="ctr"/>
            <a:r>
              <a:rPr lang="en-US" altLang="ja-JP" sz="3600" dirty="0" smtClean="0"/>
              <a:t>Schedule</a:t>
            </a:r>
            <a:endParaRPr lang="en-US" altLang="ja-JP" sz="2400" dirty="0" smtClean="0"/>
          </a:p>
          <a:p>
            <a:endParaRPr lang="en-US" altLang="ja-JP" sz="1600" dirty="0" smtClean="0"/>
          </a:p>
          <a:p>
            <a:r>
              <a:rPr lang="en-US" altLang="ja-JP" sz="2400" dirty="0" smtClean="0"/>
              <a:t>July 23 ~ August </a:t>
            </a:r>
            <a:r>
              <a:rPr lang="en-US" altLang="ja-JP" sz="2400" dirty="0" smtClean="0"/>
              <a:t>	… assemble the new layout, alignment</a:t>
            </a:r>
          </a:p>
          <a:p>
            <a:r>
              <a:rPr lang="en-US" altLang="ja-JP" sz="2400" dirty="0" smtClean="0"/>
              <a:t>~ September ~ </a:t>
            </a:r>
            <a:r>
              <a:rPr lang="en-US" altLang="ja-JP" sz="2400" dirty="0" smtClean="0"/>
              <a:t>	</a:t>
            </a:r>
            <a:r>
              <a:rPr lang="en-US" altLang="ja-JP" sz="2400" dirty="0" smtClean="0"/>
              <a:t>… </a:t>
            </a:r>
            <a:r>
              <a:rPr lang="en-US" altLang="ja-JP" sz="2400" dirty="0" smtClean="0"/>
              <a:t>checkout of the system</a:t>
            </a:r>
          </a:p>
          <a:p>
            <a:r>
              <a:rPr lang="en-US" altLang="ja-JP" sz="2400" dirty="0" smtClean="0"/>
              <a:t>October </a:t>
            </a:r>
            <a:r>
              <a:rPr lang="en-US" altLang="ja-JP" sz="2400" dirty="0" smtClean="0"/>
              <a:t>15~</a:t>
            </a:r>
            <a:r>
              <a:rPr lang="en-US" altLang="ja-JP" sz="2400" dirty="0" smtClean="0"/>
              <a:t>	</a:t>
            </a:r>
            <a:r>
              <a:rPr lang="en-US" altLang="ja-JP" sz="2400" dirty="0" smtClean="0"/>
              <a:t>	… </a:t>
            </a:r>
            <a:r>
              <a:rPr lang="en-US" altLang="ja-JP" sz="2400" dirty="0" smtClean="0"/>
              <a:t>beam test; laser wire etc.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83010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a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52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644486" y="918678"/>
            <a:ext cx="349951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/>
              <a:t>New Base Plates</a:t>
            </a:r>
          </a:p>
          <a:p>
            <a:endParaRPr lang="en-US" altLang="ja-JP" sz="2800" dirty="0"/>
          </a:p>
          <a:p>
            <a:r>
              <a:rPr kumimoji="1" lang="en-US" altLang="ja-JP" sz="2800" dirty="0" smtClean="0"/>
              <a:t>Mount each devices that should be move together to adjust the relative position to IPBPM; i.e., electron beam.</a:t>
            </a:r>
          </a:p>
          <a:p>
            <a:endParaRPr lang="en-US" altLang="ja-JP" sz="2800" dirty="0"/>
          </a:p>
          <a:p>
            <a:r>
              <a:rPr kumimoji="1" lang="en-US" altLang="ja-JP" sz="2800" dirty="0" smtClean="0"/>
              <a:t>Explicitly define the laser path by reference lines.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8015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200" y="166083"/>
            <a:ext cx="5136618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Relative</a:t>
            </a:r>
            <a:r>
              <a:rPr kumimoji="1" lang="en-US" altLang="ja-JP" baseline="0" dirty="0" smtClean="0"/>
              <a:t> Alignment </a:t>
            </a:r>
            <a:br>
              <a:rPr kumimoji="1" lang="en-US" altLang="ja-JP" baseline="0" dirty="0" smtClean="0"/>
            </a:br>
            <a:r>
              <a:rPr kumimoji="1" lang="en-US" altLang="ja-JP" sz="3600" baseline="0" dirty="0" smtClean="0"/>
              <a:t>- BSM and IP(BPM) -</a:t>
            </a:r>
            <a:endParaRPr kumimoji="1" lang="ja-JP" altLang="en-US" dirty="0"/>
          </a:p>
        </p:txBody>
      </p:sp>
      <p:pic>
        <p:nvPicPr>
          <p:cNvPr id="3" name="図 2" descr="alignment-layou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9083"/>
            <a:ext cx="5091006" cy="568004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091006" y="1298835"/>
            <a:ext cx="393138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For a beam, the reference to the IP is  the center of IP-BPM.</a:t>
            </a:r>
          </a:p>
          <a:p>
            <a:r>
              <a:rPr lang="en-US" altLang="ja-JP" sz="2000" dirty="0" smtClean="0"/>
              <a:t>IP-BPM is mounted in the vacuum chamber and it may be near the center of chamber. </a:t>
            </a:r>
          </a:p>
          <a:p>
            <a:r>
              <a:rPr lang="en-US" altLang="ja-JP" sz="2000" dirty="0" smtClean="0"/>
              <a:t>The alignment of a chamber on the vertical table is not well defined  because we can not copy the BPM center on the chamber surface.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Therefore we have to align the BSM toward the IP(-BPM) by directory checking IP by lasers.</a:t>
            </a:r>
          </a:p>
          <a:p>
            <a:endParaRPr lang="en-US" altLang="ja-JP" sz="2000" dirty="0"/>
          </a:p>
          <a:p>
            <a:r>
              <a:rPr lang="en-US" altLang="ja-JP" sz="2000" dirty="0" smtClean="0"/>
              <a:t>This relative alignment will be fixed by future upgrade of IP chamber with new BPMs.</a:t>
            </a:r>
          </a:p>
        </p:txBody>
      </p:sp>
    </p:spTree>
    <p:extLst>
      <p:ext uri="{BB962C8B-B14F-4D97-AF65-F5344CB8AC3E}">
        <p14:creationId xmlns:p14="http://schemas.microsoft.com/office/powerpoint/2010/main" val="427849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10" y="1031277"/>
            <a:ext cx="2877979" cy="2112065"/>
          </a:xfrm>
          <a:prstGeom prst="rect">
            <a:avLst/>
          </a:prstGeom>
        </p:spPr>
      </p:pic>
      <p:pic>
        <p:nvPicPr>
          <p:cNvPr id="4" name="図 3" descr="IP-Target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416" y="1031277"/>
            <a:ext cx="2668262" cy="2317367"/>
          </a:xfrm>
          <a:prstGeom prst="rect">
            <a:avLst/>
          </a:prstGeom>
        </p:spPr>
      </p:pic>
      <p:pic>
        <p:nvPicPr>
          <p:cNvPr id="5" name="図 4" descr="IP-Target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66" y="1031277"/>
            <a:ext cx="2532828" cy="2112065"/>
          </a:xfrm>
          <a:prstGeom prst="rect">
            <a:avLst/>
          </a:prstGeom>
        </p:spPr>
      </p:pic>
      <p:sp>
        <p:nvSpPr>
          <p:cNvPr id="8" name="タイトル 7"/>
          <p:cNvSpPr>
            <a:spLocks noGrp="1"/>
          </p:cNvSpPr>
          <p:nvPr>
            <p:ph type="title" idx="4294967295"/>
          </p:nvPr>
        </p:nvSpPr>
        <p:spPr>
          <a:xfrm>
            <a:off x="197994" y="273764"/>
            <a:ext cx="8229600" cy="757513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kumimoji="1" lang="en-US" altLang="ja-JP" sz="4000" kern="1200" dirty="0" smtClean="0">
                <a:solidFill>
                  <a:srgbClr val="000000"/>
                </a:solidFill>
                <a:effectLst/>
                <a:latin typeface="Calibri"/>
                <a:ea typeface="ＭＳ Ｐゴシック"/>
                <a:cs typeface="+mn-cs"/>
              </a:rPr>
              <a:t>Laser Alignment to IP</a:t>
            </a:r>
            <a:endParaRPr lang="en-US" altLang="ja-JP" sz="4000" dirty="0" smtClean="0">
              <a:effectLst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3110" y="3336509"/>
            <a:ext cx="85170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Adjust </a:t>
            </a:r>
            <a:r>
              <a:rPr lang="en-US" altLang="ja-JP" sz="2400" dirty="0" smtClean="0"/>
              <a:t>a laser path </a:t>
            </a:r>
            <a:r>
              <a:rPr lang="en-US" altLang="ja-JP" sz="2400" dirty="0" smtClean="0"/>
              <a:t>as designed on the vertical table.</a:t>
            </a:r>
            <a:endParaRPr lang="en-US" altLang="ja-JP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Define the IP by putting a target on the </a:t>
            </a:r>
            <a:r>
              <a:rPr lang="en-US" altLang="ja-JP" sz="2400" dirty="0" smtClean="0"/>
              <a:t>alignment guide of the </a:t>
            </a:r>
            <a:r>
              <a:rPr lang="en-US" altLang="ja-JP" sz="2400" dirty="0" smtClean="0"/>
              <a:t>IPBPM.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 laser hits the target then find the displacement.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Adjust the base-plate position to minimize the displacement.</a:t>
            </a:r>
          </a:p>
          <a:p>
            <a:endParaRPr lang="en-US" altLang="ja-JP" sz="2400" dirty="0"/>
          </a:p>
          <a:p>
            <a:r>
              <a:rPr lang="en-US" altLang="ja-JP" sz="2400" dirty="0" smtClean="0"/>
              <a:t>Lasers will be guided to IP within 1 mm or less.</a:t>
            </a:r>
          </a:p>
          <a:p>
            <a:r>
              <a:rPr kumimoji="1" lang="en-US" altLang="ja-JP" sz="2400" dirty="0" smtClean="0"/>
              <a:t>A sheet target can be used in the alignment of two lasers for 174 degree mode.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89035" y="2670413"/>
            <a:ext cx="125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at IP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9508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P-Target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98" y="4525841"/>
            <a:ext cx="3818402" cy="22649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en-US" altLang="ja-JP" dirty="0" smtClean="0"/>
              <a:t>Focal lens positioning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" y="1670985"/>
            <a:ext cx="84469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initial positioning of the focal lens will be done by a mechanical reference.</a:t>
            </a:r>
          </a:p>
          <a:p>
            <a:r>
              <a:rPr lang="en-US" altLang="ja-JP" sz="2400" dirty="0" smtClean="0"/>
              <a:t>A spot size measurement at about 10cm from IP should be done as a cross check.</a:t>
            </a:r>
          </a:p>
          <a:p>
            <a:r>
              <a:rPr lang="en-US" altLang="ja-JP" sz="2400" dirty="0" smtClean="0"/>
              <a:t>A 10x laser expander will be used to enlarge the spot of the alignment laser.</a:t>
            </a:r>
          </a:p>
          <a:p>
            <a:r>
              <a:rPr lang="en-US" altLang="ja-JP" sz="2400" dirty="0" smtClean="0"/>
              <a:t>Finally positioning the lens will be tuned by the IP screen and also by an electron beam.</a:t>
            </a:r>
          </a:p>
        </p:txBody>
      </p:sp>
      <p:pic>
        <p:nvPicPr>
          <p:cNvPr id="5" name="図 4" descr="example-lens-mover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3" y="4717973"/>
            <a:ext cx="5290175" cy="208983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47725" y="6277575"/>
            <a:ext cx="125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at IP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38749" y="5214078"/>
            <a:ext cx="24238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Focal lens on the mover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808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200" y="27815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IP</a:t>
            </a:r>
            <a:r>
              <a:rPr kumimoji="1" lang="en-US" altLang="ja-JP" baseline="0" dirty="0" smtClean="0"/>
              <a:t> </a:t>
            </a:r>
            <a:r>
              <a:rPr lang="en-US" altLang="ja-JP" dirty="0"/>
              <a:t>S</a:t>
            </a:r>
            <a:r>
              <a:rPr kumimoji="1" lang="en-US" altLang="ja-JP" baseline="0" dirty="0" smtClean="0"/>
              <a:t>creen Alignment</a:t>
            </a:r>
            <a:endParaRPr kumimoji="1" lang="ja-JP" altLang="en-US" dirty="0"/>
          </a:p>
        </p:txBody>
      </p:sp>
      <p:pic>
        <p:nvPicPr>
          <p:cNvPr id="4" name="図 3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9" y="1193396"/>
            <a:ext cx="3068177" cy="2251646"/>
          </a:xfrm>
          <a:prstGeom prst="rect">
            <a:avLst/>
          </a:prstGeom>
        </p:spPr>
      </p:pic>
      <p:pic>
        <p:nvPicPr>
          <p:cNvPr id="5" name="図 4" descr="Screen-picture-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9" y="3485572"/>
            <a:ext cx="2478658" cy="330487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783396" y="1035028"/>
            <a:ext cx="6242377" cy="57554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Is the IP screen on the IP? </a:t>
            </a:r>
            <a:endParaRPr lang="en-US" altLang="ja-JP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000" dirty="0" smtClean="0"/>
              <a:t>It </a:t>
            </a:r>
            <a:r>
              <a:rPr lang="en-US" altLang="ja-JP" sz="2000" dirty="0" smtClean="0"/>
              <a:t>may be near but not sure</a:t>
            </a:r>
            <a:r>
              <a:rPr lang="en-US" altLang="ja-JP" sz="2000" dirty="0" smtClean="0"/>
              <a:t>.</a:t>
            </a:r>
          </a:p>
          <a:p>
            <a:pPr lvl="1"/>
            <a:r>
              <a:rPr lang="en-US" altLang="ja-JP" sz="2400" b="1" dirty="0">
                <a:solidFill>
                  <a:schemeClr val="accent6">
                    <a:lumMod val="75000"/>
                  </a:schemeClr>
                </a:solidFill>
              </a:rPr>
              <a:t>Beam and laser are aligned on the screen surface. Is the crossing point same for all mode</a:t>
            </a:r>
            <a:r>
              <a:rPr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altLang="ja-JP" sz="2400" dirty="0" smtClean="0"/>
          </a:p>
          <a:p>
            <a:pPr marL="800100" lvl="1" indent="-342900">
              <a:buFont typeface="Arial"/>
              <a:buChar char="•"/>
            </a:pPr>
            <a:r>
              <a:rPr lang="en-US" altLang="ja-JP" sz="2000" dirty="0" smtClean="0"/>
              <a:t>On the screen for 2-30, we </a:t>
            </a:r>
            <a:r>
              <a:rPr lang="en-US" altLang="ja-JP" sz="2000" dirty="0" smtClean="0"/>
              <a:t>could overlap the </a:t>
            </a:r>
            <a:r>
              <a:rPr lang="en-US" altLang="ja-JP" sz="2000" dirty="0" smtClean="0"/>
              <a:t>beam </a:t>
            </a:r>
            <a:r>
              <a:rPr lang="en-US" altLang="ja-JP" sz="2000" dirty="0" smtClean="0"/>
              <a:t>and </a:t>
            </a:r>
            <a:r>
              <a:rPr lang="en-US" altLang="ja-JP" sz="2000" dirty="0" smtClean="0"/>
              <a:t>2-30 lasers but could not for 174 lasers. It seems that it is limited by design. Modified?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000" dirty="0" smtClean="0"/>
              <a:t>U</a:t>
            </a:r>
            <a:r>
              <a:rPr lang="en-US" altLang="ja-JP" sz="2000" dirty="0" smtClean="0"/>
              <a:t>se </a:t>
            </a:r>
            <a:r>
              <a:rPr lang="en-US" altLang="ja-JP" sz="2000" dirty="0" smtClean="0"/>
              <a:t>a dedicated screen for </a:t>
            </a:r>
            <a:r>
              <a:rPr lang="en-US" altLang="ja-JP" sz="2000" dirty="0" smtClean="0"/>
              <a:t>174,</a:t>
            </a:r>
            <a:r>
              <a:rPr lang="en-US" altLang="ja-JP" sz="2000" dirty="0" smtClean="0"/>
              <a:t> then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the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Z-position of a </a:t>
            </a:r>
            <a:r>
              <a:rPr lang="en-US" altLang="ja-JP" sz="2000" dirty="0" smtClean="0"/>
              <a:t>screen surface may be different. Therefore a </a:t>
            </a:r>
            <a:r>
              <a:rPr lang="en-US" altLang="ja-JP" sz="2000" dirty="0" smtClean="0"/>
              <a:t>crossing position of a beam and lasers may </a:t>
            </a:r>
            <a:r>
              <a:rPr lang="en-US" altLang="ja-JP" sz="2000" dirty="0" smtClean="0"/>
              <a:t>not </a:t>
            </a:r>
            <a:r>
              <a:rPr lang="en-US" altLang="ja-JP" sz="2000" dirty="0" smtClean="0"/>
              <a:t>be same as that of 2</a:t>
            </a:r>
            <a:r>
              <a:rPr lang="en-US" altLang="ja-JP" sz="2000" dirty="0" smtClean="0"/>
              <a:t>-</a:t>
            </a:r>
            <a:r>
              <a:rPr lang="en-US" altLang="ja-JP" sz="2000" dirty="0" smtClean="0"/>
              <a:t>30’s.</a:t>
            </a:r>
            <a:endParaRPr lang="en-US" altLang="ja-JP" sz="2000" dirty="0" smtClean="0"/>
          </a:p>
          <a:p>
            <a:pPr lvl="1"/>
            <a:r>
              <a:rPr lang="en-US" altLang="ja-JP" sz="2400" b="1" dirty="0" smtClean="0">
                <a:solidFill>
                  <a:srgbClr val="E46C0A"/>
                </a:solidFill>
              </a:rPr>
              <a:t>Can we go around these angles during the beam tuning? </a:t>
            </a:r>
            <a:endParaRPr lang="en-US" altLang="ja-JP" sz="2400" b="1" dirty="0">
              <a:solidFill>
                <a:srgbClr val="E46C0A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000" dirty="0" smtClean="0"/>
              <a:t>At </a:t>
            </a:r>
            <a:r>
              <a:rPr lang="en-US" altLang="ja-JP" sz="2000" dirty="0" smtClean="0"/>
              <a:t>lease one of the 174 laser should be seen on the screen for 2-30</a:t>
            </a:r>
            <a:r>
              <a:rPr lang="en-US" altLang="ja-JP" sz="2000" dirty="0" smtClean="0"/>
              <a:t>.</a:t>
            </a:r>
          </a:p>
          <a:p>
            <a:pPr lvl="1"/>
            <a:r>
              <a:rPr lang="en-US" altLang="ja-JP" sz="2400" b="1" dirty="0" smtClean="0">
                <a:solidFill>
                  <a:srgbClr val="FF0000"/>
                </a:solidFill>
              </a:rPr>
              <a:t>Check the dimensions</a:t>
            </a:r>
            <a:endParaRPr lang="en-US" altLang="ja-JP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76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構成-Prism2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99" y="1584668"/>
            <a:ext cx="4456292" cy="4251640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 idx="4294967295"/>
          </p:nvPr>
        </p:nvSpPr>
        <p:spPr>
          <a:xfrm>
            <a:off x="457200" y="-22581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Upgrade Examples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75096" y="2107840"/>
            <a:ext cx="4094025" cy="23083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660066"/>
                </a:solidFill>
              </a:rPr>
              <a:t>Prism on a Mover for 2-8 selection</a:t>
            </a:r>
          </a:p>
          <a:p>
            <a:r>
              <a:rPr lang="en-US" altLang="ja-JP" sz="2400" dirty="0" smtClean="0"/>
              <a:t>1.5 inch </a:t>
            </a:r>
            <a:r>
              <a:rPr lang="en-US" altLang="ja-JP" sz="2400" dirty="0" smtClean="0">
                <a:sym typeface="Wingdings"/>
              </a:rPr>
              <a:t> 2.0 inch</a:t>
            </a:r>
          </a:p>
          <a:p>
            <a:endParaRPr kumimoji="1" lang="en-US" altLang="ja-JP" sz="2400" dirty="0" smtClean="0">
              <a:sym typeface="Wingdings"/>
            </a:endParaRPr>
          </a:p>
          <a:p>
            <a:r>
              <a:rPr kumimoji="1" lang="en-US" altLang="ja-JP" sz="2400" dirty="0" smtClean="0">
                <a:sym typeface="Wingdings"/>
              </a:rPr>
              <a:t>Increase acceptance for 8-degree and for future upgrade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42284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DELA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6" y="3394285"/>
            <a:ext cx="3703073" cy="2847465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 idx="4294967295"/>
          </p:nvPr>
        </p:nvSpPr>
        <p:spPr>
          <a:xfrm>
            <a:off x="457200" y="-22581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Upgrade Examples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85932" y="1226890"/>
            <a:ext cx="4700868" cy="452431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660066"/>
                </a:solidFill>
              </a:rPr>
              <a:t>Delay line for fringe phase control</a:t>
            </a:r>
          </a:p>
          <a:p>
            <a:endParaRPr kumimoji="1" lang="en-US" altLang="ja-JP" sz="2400" b="1" dirty="0" smtClean="0">
              <a:solidFill>
                <a:srgbClr val="660066"/>
              </a:solidFill>
            </a:endParaRPr>
          </a:p>
          <a:p>
            <a:r>
              <a:rPr lang="en-US" altLang="ja-JP" sz="2400" dirty="0" smtClean="0"/>
              <a:t>Old: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Use two prisms </a:t>
            </a:r>
            <a:r>
              <a:rPr lang="en-US" altLang="ja-JP" sz="2400" dirty="0" smtClean="0"/>
              <a:t>and a laser passes one of them (BK7 crystal). 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/>
              <a:t>laser intensity ~20% loss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/>
              <a:t>Divergence will be increased</a:t>
            </a:r>
          </a:p>
          <a:p>
            <a:pPr marL="800100" lvl="1" indent="-342900">
              <a:buFont typeface="Wingdings" charset="0"/>
              <a:buChar char="à"/>
            </a:pPr>
            <a:r>
              <a:rPr lang="en-US" altLang="ja-JP" sz="2400" dirty="0" smtClean="0">
                <a:sym typeface="Wingdings"/>
              </a:rPr>
              <a:t>Two lasers at IP has different intensity and spot size</a:t>
            </a:r>
          </a:p>
          <a:p>
            <a:r>
              <a:rPr lang="en-US" altLang="ja-JP" sz="2400" dirty="0" smtClean="0">
                <a:sym typeface="Wingdings"/>
              </a:rPr>
              <a:t>New: </a:t>
            </a:r>
          </a:p>
          <a:p>
            <a:pPr marL="342900" indent="-342900">
              <a:buFont typeface="Wingdings" charset="0"/>
              <a:buChar char="à"/>
            </a:pPr>
            <a:r>
              <a:rPr lang="en-US" altLang="ja-JP" sz="2400" b="1" dirty="0" smtClean="0">
                <a:solidFill>
                  <a:srgbClr val="FF0000"/>
                </a:solidFill>
                <a:sym typeface="Wingdings"/>
              </a:rPr>
              <a:t>All mirror delay line</a:t>
            </a:r>
          </a:p>
          <a:p>
            <a:pPr lvl="1"/>
            <a:r>
              <a:rPr kumimoji="1" lang="en-US" altLang="ja-JP" sz="2400" dirty="0" smtClean="0">
                <a:sym typeface="Wingdings"/>
              </a:rPr>
              <a:t>No difference between two lasers at IP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44" y="1586751"/>
            <a:ext cx="2851575" cy="13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3076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2469</TotalTime>
  <Words>731</Words>
  <Application>Microsoft Macintosh PowerPoint</Application>
  <PresentationFormat>画面に合わせる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ホワイト</vt:lpstr>
      <vt:lpstr>Status of IPBSM Improvement</vt:lpstr>
      <vt:lpstr>Present Status</vt:lpstr>
      <vt:lpstr>PowerPoint プレゼンテーション</vt:lpstr>
      <vt:lpstr>Relative Alignment  - BSM and IP(BPM) -</vt:lpstr>
      <vt:lpstr>Laser Alignment to IP</vt:lpstr>
      <vt:lpstr>Focal lens positioning</vt:lpstr>
      <vt:lpstr>IP Screen Alignment</vt:lpstr>
      <vt:lpstr>Upgrade Examples</vt:lpstr>
      <vt:lpstr>Upgrade Examples</vt:lpstr>
      <vt:lpstr>Assembling Steps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IPBSM Laser Alignment to IP</dc:title>
  <dc:creator>Nobuhiro Terunuma</dc:creator>
  <cp:lastModifiedBy>Nobuhiro Terunuma</cp:lastModifiedBy>
  <cp:revision>48</cp:revision>
  <dcterms:created xsi:type="dcterms:W3CDTF">2012-07-09T14:10:29Z</dcterms:created>
  <dcterms:modified xsi:type="dcterms:W3CDTF">2012-07-12T10:30:30Z</dcterms:modified>
</cp:coreProperties>
</file>