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59" r:id="rId5"/>
    <p:sldId id="262" r:id="rId6"/>
    <p:sldId id="258" r:id="rId7"/>
    <p:sldId id="264" r:id="rId8"/>
    <p:sldId id="263" r:id="rId9"/>
    <p:sldId id="265" r:id="rId10"/>
    <p:sldId id="267" r:id="rId11"/>
    <p:sldId id="257" r:id="rId12"/>
    <p:sldId id="266" r:id="rId13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C9E0B-D9C4-BA4D-BE9E-7DA0C01069E3}" type="datetimeFigureOut">
              <a:rPr lang="en-GB" smtClean="0"/>
              <a:t>7/17/12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540A2-DF55-4646-9200-547F87BF0FF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IP Multiknob Generation and Performance for ATF2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Glen White, SLAC</a:t>
            </a:r>
          </a:p>
          <a:p>
            <a:r>
              <a:rPr lang="en-GB" dirty="0" smtClean="0"/>
              <a:t>July 20, 2012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0" y="1756631"/>
            <a:ext cx="4427572" cy="3267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Simulation of SK1FF Scan with 1mm IP Dispersion +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6024" y="1839032"/>
            <a:ext cx="4420775" cy="507596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Simulation of ATF2 with June parameters (as for last week’s analysis)</a:t>
            </a:r>
          </a:p>
          <a:p>
            <a:r>
              <a:rPr lang="en-GB" dirty="0" smtClean="0"/>
              <a:t>Add 1mm of dispersion at IP phase to model.</a:t>
            </a:r>
          </a:p>
          <a:p>
            <a:r>
              <a:rPr lang="en-GB" dirty="0" smtClean="0"/>
              <a:t>Correct with dispersion multiknob.</a:t>
            </a:r>
          </a:p>
          <a:p>
            <a:r>
              <a:rPr lang="en-GB" dirty="0" smtClean="0"/>
              <a:t>Scan SK1FF</a:t>
            </a:r>
          </a:p>
          <a:p>
            <a:r>
              <a:rPr lang="en-GB" dirty="0" smtClean="0"/>
              <a:t>Much better fit than with no dispersion multiknob present.</a:t>
            </a:r>
          </a:p>
          <a:p>
            <a:r>
              <a:rPr lang="en-GB" dirty="0" smtClean="0"/>
              <a:t>SK1FF generates T322, T326 and T366 terms at IP.</a:t>
            </a:r>
          </a:p>
          <a:p>
            <a:pPr lvl="1"/>
            <a:r>
              <a:rPr lang="en-GB" dirty="0" smtClean="0"/>
              <a:t>This corrects for some of the detrimental effect of the multiknob, but not all (about 10nm out of 60nm)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Multiknob Tuning 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0820" y="1417638"/>
            <a:ext cx="4105980" cy="522174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For old study of BX2.5BY1 lattice.</a:t>
            </a:r>
          </a:p>
          <a:p>
            <a:r>
              <a:rPr lang="en-GB" dirty="0" smtClean="0"/>
              <a:t>Comparison of tuning simulation tuned multiknobs vs. in-use at time multiknobs.</a:t>
            </a:r>
          </a:p>
          <a:p>
            <a:r>
              <a:rPr lang="en-GB" dirty="0" smtClean="0"/>
              <a:t>Clear difference seen when tuning &lt;100nm region.</a:t>
            </a:r>
          </a:p>
          <a:p>
            <a:r>
              <a:rPr lang="en-GB" dirty="0" smtClean="0"/>
              <a:t>Simulations have optimistic starting conditions (e.g. dispersion and coupling).</a:t>
            </a:r>
          </a:p>
          <a:p>
            <a:pPr lvl="1"/>
            <a:r>
              <a:rPr lang="en-GB" dirty="0" smtClean="0"/>
              <a:t>Difference will be more pronounced with larger initial aberrations due to more cross-talk to second-order terms.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10554" r="48367" b="49608"/>
          <a:stretch>
            <a:fillRect/>
          </a:stretch>
        </p:blipFill>
        <p:spPr>
          <a:xfrm>
            <a:off x="457200" y="1651578"/>
            <a:ext cx="4013000" cy="26775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1885" y="4946115"/>
            <a:ext cx="37683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Important to test expected tuning performance of multiknobs before put to use</a:t>
            </a:r>
          </a:p>
          <a:p>
            <a:pPr>
              <a:buFont typeface="Arial"/>
              <a:buChar char="•"/>
            </a:pPr>
            <a:r>
              <a:rPr lang="en-GB" dirty="0" smtClean="0"/>
              <a:t>Will repeat above study for current optional multiknob configurations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Conclusions/Recommendations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4767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Build orthogonal knobs, designed to remove calculated aberrations based on errors introduced into lattice and tuning simulations.</a:t>
            </a:r>
          </a:p>
          <a:p>
            <a:pPr lvl="1"/>
            <a:r>
              <a:rPr lang="en-GB" dirty="0" smtClean="0"/>
              <a:t>Using </a:t>
            </a:r>
            <a:r>
              <a:rPr lang="en-GB" dirty="0" err="1" smtClean="0"/>
              <a:t>x/y</a:t>
            </a:r>
            <a:r>
              <a:rPr lang="en-GB" dirty="0" smtClean="0"/>
              <a:t> FFS sextupole moves works, just, in simulation.</a:t>
            </a:r>
          </a:p>
          <a:p>
            <a:pPr lvl="1"/>
            <a:r>
              <a:rPr lang="en-GB" dirty="0" smtClean="0"/>
              <a:t>Emphasis on good orthogonality design and control of expected second-order terms shown to be critical in &lt;100nm tuning regime.</a:t>
            </a:r>
          </a:p>
          <a:p>
            <a:pPr lvl="1"/>
            <a:r>
              <a:rPr lang="en-GB" dirty="0" smtClean="0"/>
              <a:t>Can be improved by implementation of QD0 roll with some additional alignment/control work.</a:t>
            </a:r>
          </a:p>
          <a:p>
            <a:pPr lvl="1"/>
            <a:r>
              <a:rPr lang="en-GB" dirty="0" smtClean="0"/>
              <a:t>Some problems identified with BX10BY1 lattice, suggest using BX2.5BY1 lattice or re-assess BX10BY1 matching.</a:t>
            </a:r>
          </a:p>
          <a:p>
            <a:r>
              <a:rPr lang="en-GB" dirty="0" smtClean="0"/>
              <a:t>Existing multiknob definitions seem to have some serious problems</a:t>
            </a:r>
          </a:p>
          <a:p>
            <a:pPr lvl="1"/>
            <a:r>
              <a:rPr lang="en-GB" dirty="0" smtClean="0"/>
              <a:t>Non-optimal orthogonality in &lt;</a:t>
            </a:r>
            <a:r>
              <a:rPr lang="en-GB" dirty="0" err="1" smtClean="0"/>
              <a:t>x’y</a:t>
            </a:r>
            <a:r>
              <a:rPr lang="en-GB" dirty="0" smtClean="0"/>
              <a:t>&gt;, T322 and T326 knobs</a:t>
            </a:r>
          </a:p>
          <a:p>
            <a:pPr lvl="1"/>
            <a:r>
              <a:rPr lang="en-GB" dirty="0" smtClean="0"/>
              <a:t>Blow-up of T322 and T326 terms by &lt;</a:t>
            </a:r>
            <a:r>
              <a:rPr lang="en-GB" dirty="0" err="1" smtClean="0"/>
              <a:t>x’y</a:t>
            </a:r>
            <a:r>
              <a:rPr lang="en-GB" dirty="0" smtClean="0"/>
              <a:t>&gt; and </a:t>
            </a:r>
            <a:r>
              <a:rPr lang="en-GB" dirty="0" err="1" smtClean="0"/>
              <a:t>Disp_y</a:t>
            </a:r>
            <a:r>
              <a:rPr lang="en-GB" dirty="0" smtClean="0"/>
              <a:t> knobs could account for some or all of the currently observed limits in spot-size tuning</a:t>
            </a:r>
          </a:p>
          <a:p>
            <a:pPr lvl="1"/>
            <a:r>
              <a:rPr lang="en-GB" dirty="0" smtClean="0"/>
              <a:t>Model of SK1FF scan with dispersion knob set at ~1mm describes observed behaviour based on SK1FF coupling to T322 and T326 terms introduced by the </a:t>
            </a:r>
            <a:r>
              <a:rPr lang="en-GB" dirty="0" err="1" smtClean="0"/>
              <a:t>mutiknob</a:t>
            </a:r>
            <a:r>
              <a:rPr lang="en-GB" dirty="0" smtClean="0"/>
              <a:t>.</a:t>
            </a:r>
          </a:p>
          <a:p>
            <a:r>
              <a:rPr lang="en-GB" dirty="0" smtClean="0"/>
              <a:t>Switch multiknob definitions to use optimised knobs which don’t have the above problems?</a:t>
            </a:r>
          </a:p>
          <a:p>
            <a:pPr lvl="1"/>
            <a:r>
              <a:rPr lang="en-GB" dirty="0" smtClean="0"/>
              <a:t>At least check optimised knobs vs. current with SK1FF scan in future beam tests…?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Identification of Required Multiknobs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Add all possible error sources to model of ATF2 lattice</a:t>
            </a:r>
          </a:p>
          <a:p>
            <a:r>
              <a:rPr lang="en-GB" dirty="0" smtClean="0"/>
              <a:t>Run tracking-based simulation of initial tune-up procedures (steering, BBA, dispersion/coupling correction etc)</a:t>
            </a:r>
          </a:p>
          <a:p>
            <a:pPr lvl="1"/>
            <a:r>
              <a:rPr lang="en-GB" dirty="0" smtClean="0"/>
              <a:t>See earlier talks</a:t>
            </a:r>
          </a:p>
          <a:p>
            <a:r>
              <a:rPr lang="en-GB" dirty="0" smtClean="0"/>
              <a:t>Calculate beam aberrations present at IP</a:t>
            </a:r>
          </a:p>
          <a:p>
            <a:r>
              <a:rPr lang="en-GB" dirty="0" smtClean="0"/>
              <a:t>Generate multiknobs to remove aberrations, and apply with realistic errors etc</a:t>
            </a:r>
          </a:p>
          <a:p>
            <a:r>
              <a:rPr lang="en-GB" dirty="0" smtClean="0"/>
              <a:t>Evaluate tuning performance, review multiknob selection and iterate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Identified Required Multiknobs from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See earlier talks for details</a:t>
            </a:r>
          </a:p>
          <a:p>
            <a:r>
              <a:rPr lang="en-GB" dirty="0" smtClean="0"/>
              <a:t>Dominant aberrations that simulations identified as requiring correction to reach &lt;40nm IP vertical beam size:</a:t>
            </a:r>
          </a:p>
          <a:p>
            <a:pPr lvl="1"/>
            <a:r>
              <a:rPr lang="en-GB" dirty="0" smtClean="0"/>
              <a:t>&lt;</a:t>
            </a:r>
            <a:r>
              <a:rPr lang="en-GB" dirty="0" err="1" smtClean="0"/>
              <a:t>x’y</a:t>
            </a:r>
            <a:r>
              <a:rPr lang="en-GB" dirty="0" smtClean="0"/>
              <a:t>&gt;</a:t>
            </a:r>
          </a:p>
          <a:p>
            <a:pPr lvl="1"/>
            <a:r>
              <a:rPr lang="en-GB" dirty="0" smtClean="0"/>
              <a:t>Vertical Dispersion</a:t>
            </a:r>
          </a:p>
          <a:p>
            <a:pPr lvl="1"/>
            <a:r>
              <a:rPr lang="en-GB" dirty="0" smtClean="0"/>
              <a:t>Vertical Waist Offset</a:t>
            </a:r>
          </a:p>
          <a:p>
            <a:pPr lvl="1"/>
            <a:r>
              <a:rPr lang="en-GB" dirty="0" smtClean="0"/>
              <a:t>T322</a:t>
            </a:r>
          </a:p>
          <a:p>
            <a:pPr lvl="1"/>
            <a:r>
              <a:rPr lang="en-GB" dirty="0" smtClean="0"/>
              <a:t>T326</a:t>
            </a:r>
          </a:p>
          <a:p>
            <a:r>
              <a:rPr lang="en-GB" dirty="0" smtClean="0"/>
              <a:t>Also want to keep IP horizontal beam size under control if possible, so include following aberrations in </a:t>
            </a:r>
            <a:r>
              <a:rPr lang="en-GB" dirty="0" err="1" smtClean="0"/>
              <a:t>multipole</a:t>
            </a:r>
            <a:r>
              <a:rPr lang="en-GB" dirty="0" smtClean="0"/>
              <a:t> set:</a:t>
            </a:r>
          </a:p>
          <a:p>
            <a:pPr lvl="1"/>
            <a:r>
              <a:rPr lang="en-GB" dirty="0" smtClean="0"/>
              <a:t>Horizontal Waist Offset</a:t>
            </a:r>
          </a:p>
          <a:p>
            <a:pPr lvl="1"/>
            <a:r>
              <a:rPr lang="en-GB" dirty="0" smtClean="0"/>
              <a:t>Horizontal Dispersion</a:t>
            </a:r>
          </a:p>
          <a:p>
            <a:r>
              <a:rPr lang="en-GB" dirty="0" smtClean="0"/>
              <a:t>Total of 7 aberrations to control</a:t>
            </a:r>
          </a:p>
          <a:p>
            <a:pPr lvl="1"/>
            <a:r>
              <a:rPr lang="en-GB" dirty="0" smtClean="0"/>
              <a:t>Ignore </a:t>
            </a:r>
            <a:r>
              <a:rPr lang="el-GR" dirty="0" smtClean="0"/>
              <a:t>η</a:t>
            </a:r>
            <a:r>
              <a:rPr lang="en-US" dirty="0" smtClean="0"/>
              <a:t>’ knob at IP as it is not strongly introduced by the other knobs, does not contribute to IP beam size and is better controlled by other dispersion correction system.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Generation of Multiknobs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Calculate linear response of desired set of aberrations at IP to desired set of potential knob coefficients from particle tracking.</a:t>
            </a:r>
          </a:p>
          <a:p>
            <a:r>
              <a:rPr lang="en-US" dirty="0" smtClean="0"/>
              <a:t>Form linear response matrix equation:</a:t>
            </a:r>
          </a:p>
          <a:p>
            <a:pPr lvl="1"/>
            <a:r>
              <a:rPr lang="en-US" dirty="0" smtClean="0"/>
              <a:t>M.K = A</a:t>
            </a:r>
          </a:p>
          <a:p>
            <a:pPr lvl="2"/>
            <a:r>
              <a:rPr lang="en-US" dirty="0"/>
              <a:t>K</a:t>
            </a:r>
            <a:r>
              <a:rPr lang="en-US" dirty="0" smtClean="0"/>
              <a:t> = vector of knob coefficients</a:t>
            </a:r>
          </a:p>
          <a:p>
            <a:pPr lvl="2"/>
            <a:r>
              <a:rPr lang="en-US" dirty="0" smtClean="0"/>
              <a:t>A = vector of IP aberration gradients</a:t>
            </a:r>
          </a:p>
          <a:p>
            <a:pPr lvl="2"/>
            <a:r>
              <a:rPr lang="en-US" dirty="0" smtClean="0"/>
              <a:t>M = response matrix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Matlab</a:t>
            </a:r>
            <a:r>
              <a:rPr lang="en-US" dirty="0" smtClean="0"/>
              <a:t> “</a:t>
            </a:r>
            <a:r>
              <a:rPr lang="en-US" dirty="0" err="1" smtClean="0"/>
              <a:t>lscov</a:t>
            </a:r>
            <a:r>
              <a:rPr lang="en-US" dirty="0" smtClean="0"/>
              <a:t>” function to solve linear least-squares problem:</a:t>
            </a:r>
          </a:p>
          <a:p>
            <a:pPr lvl="1"/>
            <a:r>
              <a:rPr lang="en-US" dirty="0" smtClean="0"/>
              <a:t>(A-</a:t>
            </a:r>
            <a:r>
              <a:rPr lang="en-US" dirty="0" err="1" smtClean="0"/>
              <a:t>M.K)’.diag(W).(A</a:t>
            </a:r>
            <a:r>
              <a:rPr lang="en-US" dirty="0" smtClean="0"/>
              <a:t>-M.K)</a:t>
            </a:r>
          </a:p>
          <a:p>
            <a:pPr lvl="1"/>
            <a:r>
              <a:rPr lang="en-US" dirty="0" smtClean="0"/>
              <a:t>Use weight vector </a:t>
            </a:r>
            <a:r>
              <a:rPr lang="en-US" i="1" dirty="0"/>
              <a:t>W</a:t>
            </a:r>
            <a:r>
              <a:rPr lang="en-US" dirty="0" smtClean="0"/>
              <a:t> to control solution to give approximately </a:t>
            </a:r>
            <a:r>
              <a:rPr lang="en-US" dirty="0" err="1" smtClean="0"/>
              <a:t>orthonormal</a:t>
            </a:r>
            <a:r>
              <a:rPr lang="en-US" dirty="0" smtClean="0"/>
              <a:t> knobs.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Choice of Multiknob Coefficients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Options for coefficients:</a:t>
            </a:r>
          </a:p>
          <a:p>
            <a:pPr lvl="1"/>
            <a:r>
              <a:rPr lang="en-GB" dirty="0" err="1" smtClean="0"/>
              <a:t>x/y</a:t>
            </a:r>
            <a:r>
              <a:rPr lang="en-GB" dirty="0" smtClean="0"/>
              <a:t> moves of the 5 FFS sextupoles</a:t>
            </a:r>
          </a:p>
          <a:p>
            <a:pPr lvl="1"/>
            <a:r>
              <a:rPr lang="en-GB" dirty="0" smtClean="0"/>
              <a:t>Roll moves of the 5 FFS sextupoles</a:t>
            </a:r>
          </a:p>
          <a:p>
            <a:pPr lvl="2"/>
            <a:r>
              <a:rPr lang="en-GB" dirty="0" smtClean="0"/>
              <a:t>Do not strongly couple to desired aberrations</a:t>
            </a:r>
          </a:p>
          <a:p>
            <a:pPr lvl="2"/>
            <a:r>
              <a:rPr lang="en-GB" dirty="0" smtClean="0"/>
              <a:t>Complicates mover solutions</a:t>
            </a:r>
          </a:p>
          <a:p>
            <a:pPr lvl="1"/>
            <a:r>
              <a:rPr lang="en-GB" dirty="0" smtClean="0"/>
              <a:t>Strength changes of the 5 FFS sextupoles</a:t>
            </a:r>
          </a:p>
          <a:p>
            <a:pPr lvl="2"/>
            <a:r>
              <a:rPr lang="en-GB" dirty="0" smtClean="0"/>
              <a:t>Do not strongly couple to desired aberrations</a:t>
            </a:r>
          </a:p>
          <a:p>
            <a:pPr lvl="2"/>
            <a:r>
              <a:rPr lang="en-GB" dirty="0" smtClean="0"/>
              <a:t>Not desirable as requires dynamic re-computation of mover-based knob coefficients for significant changes</a:t>
            </a:r>
          </a:p>
          <a:p>
            <a:pPr lvl="1"/>
            <a:r>
              <a:rPr lang="en-GB" dirty="0" smtClean="0"/>
              <a:t>Roll/offsets of quads on movers</a:t>
            </a:r>
          </a:p>
          <a:p>
            <a:pPr lvl="2"/>
            <a:r>
              <a:rPr lang="en-GB" dirty="0" smtClean="0"/>
              <a:t>QD0/QF1 roll useful for IP &lt;</a:t>
            </a:r>
            <a:r>
              <a:rPr lang="en-GB" dirty="0" err="1" smtClean="0"/>
              <a:t>x’y</a:t>
            </a:r>
            <a:r>
              <a:rPr lang="en-GB" dirty="0" smtClean="0"/>
              <a:t>&gt; / </a:t>
            </a:r>
            <a:r>
              <a:rPr lang="el-GR" dirty="0" smtClean="0"/>
              <a:t>η</a:t>
            </a:r>
            <a:endParaRPr lang="en-US" dirty="0" smtClean="0"/>
          </a:p>
          <a:p>
            <a:pPr lvl="2"/>
            <a:r>
              <a:rPr lang="en-US" dirty="0" smtClean="0"/>
              <a:t>But strongly steers so not so useful when IPBSM in operation</a:t>
            </a:r>
            <a:endParaRPr lang="en-GB" dirty="0" smtClean="0"/>
          </a:p>
          <a:p>
            <a:pPr lvl="1"/>
            <a:r>
              <a:rPr lang="en-GB" dirty="0" smtClean="0"/>
              <a:t>Skew-quads</a:t>
            </a:r>
          </a:p>
          <a:p>
            <a:pPr lvl="2"/>
            <a:r>
              <a:rPr lang="en-GB" dirty="0" smtClean="0"/>
              <a:t>Already used to correct coupling in EXT, can be used for &lt;</a:t>
            </a:r>
            <a:r>
              <a:rPr lang="en-GB" dirty="0" err="1" smtClean="0"/>
              <a:t>xy</a:t>
            </a:r>
            <a:r>
              <a:rPr lang="en-GB" dirty="0" smtClean="0"/>
              <a:t>&gt; term but not desirable</a:t>
            </a:r>
          </a:p>
          <a:p>
            <a:pPr lvl="1"/>
            <a:r>
              <a:rPr lang="en-GB" dirty="0" smtClean="0"/>
              <a:t>EXT dispersion correction system</a:t>
            </a:r>
          </a:p>
          <a:p>
            <a:pPr lvl="2"/>
            <a:r>
              <a:rPr lang="en-GB" dirty="0" smtClean="0"/>
              <a:t>Limited resolution, non-local, hard to orthogonally target </a:t>
            </a:r>
            <a:r>
              <a:rPr lang="el-GR" dirty="0" smtClean="0"/>
              <a:t>η</a:t>
            </a:r>
            <a:r>
              <a:rPr lang="en-US" dirty="0" smtClean="0"/>
              <a:t> and </a:t>
            </a:r>
            <a:r>
              <a:rPr lang="el-GR" dirty="0" smtClean="0"/>
              <a:t>η</a:t>
            </a:r>
            <a:r>
              <a:rPr lang="en-US" dirty="0" smtClean="0"/>
              <a:t>’ at IP phase.</a:t>
            </a:r>
            <a:endParaRPr lang="en-GB" dirty="0" smtClean="0"/>
          </a:p>
          <a:p>
            <a:r>
              <a:rPr lang="en-GB" dirty="0" smtClean="0"/>
              <a:t>Preferred solution is to exclusively use </a:t>
            </a:r>
            <a:r>
              <a:rPr lang="en-GB" dirty="0" err="1" smtClean="0"/>
              <a:t>x/y</a:t>
            </a:r>
            <a:r>
              <a:rPr lang="en-GB" dirty="0" smtClean="0"/>
              <a:t> moves of FFS sextupoles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Assess Multiknob Performance</a:t>
            </a:r>
            <a:br>
              <a:rPr lang="en-GB" dirty="0" smtClean="0"/>
            </a:br>
            <a:r>
              <a:rPr lang="en-GB" dirty="0" smtClean="0"/>
              <a:t>BX2.5BY1 Lattice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92974"/>
            <a:ext cx="8229599" cy="1565026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Scan each multiknob across max range dictated by mover system</a:t>
            </a:r>
          </a:p>
          <a:p>
            <a:r>
              <a:rPr lang="en-GB" dirty="0" smtClean="0"/>
              <a:t>Minimise cross-talk between shown aberrations by tuning weighting factors.</a:t>
            </a:r>
          </a:p>
          <a:p>
            <a:r>
              <a:rPr lang="en-GB" dirty="0" smtClean="0"/>
              <a:t>Not possible to completely eliminate </a:t>
            </a:r>
            <a:r>
              <a:rPr lang="en-GB" dirty="0" err="1" smtClean="0"/>
              <a:t>dispy</a:t>
            </a:r>
            <a:r>
              <a:rPr lang="en-GB" dirty="0" smtClean="0"/>
              <a:t> / T322 / T326 cross-talk</a:t>
            </a:r>
          </a:p>
          <a:p>
            <a:pPr lvl="1"/>
            <a:r>
              <a:rPr lang="en-GB" dirty="0" smtClean="0"/>
              <a:t>Shown is optimised solution to give best tuning performance</a:t>
            </a:r>
          </a:p>
          <a:p>
            <a:pPr lvl="1"/>
            <a:r>
              <a:rPr lang="en-GB" dirty="0" smtClean="0"/>
              <a:t>Worst is T322, here implies limit to dispersion correction of ~&lt;0.5mm to be able to correct with T322 knob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039" y="1611055"/>
            <a:ext cx="4856265" cy="36819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600200"/>
            <a:ext cx="3830534" cy="366474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 on Second-Order Terms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4425" y="1552358"/>
            <a:ext cx="6472375" cy="533998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As seen in previous slide, especially important to design dominant tuning knobs to couple minimally into second-order knobs, otherwise they introduce a magnitude of effect that cannot be mitigated by the second-order correction knobs themselves.</a:t>
            </a:r>
          </a:p>
          <a:p>
            <a:r>
              <a:rPr lang="en-GB" dirty="0" smtClean="0"/>
              <a:t>By limiting correction devices to just </a:t>
            </a:r>
            <a:r>
              <a:rPr lang="en-GB" dirty="0" err="1" smtClean="0"/>
              <a:t>x/y</a:t>
            </a:r>
            <a:r>
              <a:rPr lang="en-GB" dirty="0" smtClean="0"/>
              <a:t> moves of FFS sextupoles, not possible to do this perfectly. But good enough, just, based on simulation.</a:t>
            </a:r>
          </a:p>
          <a:p>
            <a:r>
              <a:rPr lang="en-GB" dirty="0" smtClean="0"/>
              <a:t>Can improve the multiknob set significantly in theory by introducing the rotation of QD0 as one of the knob coefficients.</a:t>
            </a:r>
          </a:p>
          <a:p>
            <a:pPr lvl="1"/>
            <a:r>
              <a:rPr lang="en-GB" dirty="0" smtClean="0"/>
              <a:t>See corresponding knob tests on the left</a:t>
            </a:r>
          </a:p>
          <a:p>
            <a:r>
              <a:rPr lang="en-GB" dirty="0" smtClean="0"/>
              <a:t>This should be considered an upgrade route if we suspect second-order effects are hindering final stage tuning efforts.</a:t>
            </a:r>
          </a:p>
          <a:p>
            <a:pPr lvl="1"/>
            <a:r>
              <a:rPr lang="en-GB" dirty="0" smtClean="0"/>
              <a:t>Need to spend time making sure beam very well centred on QD0FF magnet and that the mover system commands pure roll when demanded.</a:t>
            </a:r>
          </a:p>
          <a:p>
            <a:r>
              <a:rPr lang="en-GB" dirty="0" smtClean="0"/>
              <a:t>Difficulties mainly due to non-linear response of T326 term to vertical sextupole moves.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CDCDCD"/>
              </a:clrFrom>
              <a:clrTo>
                <a:srgbClr val="CDCDC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551" y="1417637"/>
            <a:ext cx="1501543" cy="42276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CDCDCD"/>
              </a:clrFrom>
              <a:clrTo>
                <a:srgbClr val="CDCDC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66" y="5532659"/>
            <a:ext cx="1715094" cy="103399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 on BX10BY1 Lattice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 optimised optics solution for this lattice wants to set SF5FF very close to 0 in strength</a:t>
            </a:r>
          </a:p>
          <a:p>
            <a:r>
              <a:rPr lang="en-GB" dirty="0" smtClean="0"/>
              <a:t>This restricts the multiknob solution to only use the other 4 sextupoles</a:t>
            </a:r>
          </a:p>
          <a:p>
            <a:pPr lvl="1"/>
            <a:r>
              <a:rPr lang="en-GB" dirty="0" smtClean="0"/>
              <a:t>BX2.5BY1 uses SF5,SD4,SF1,SD0</a:t>
            </a:r>
          </a:p>
          <a:p>
            <a:pPr lvl="1"/>
            <a:r>
              <a:rPr lang="en-GB" dirty="0" smtClean="0"/>
              <a:t>BX10BY1 uses SF6,SD4,SF1,SD0</a:t>
            </a:r>
          </a:p>
          <a:p>
            <a:r>
              <a:rPr lang="en-GB" dirty="0" smtClean="0"/>
              <a:t>This has the effect of introducing T324 as another dominant aberration, reducing the range of the dispersion correction to only ~200um and reducing the orthogonality with the second-order terms.</a:t>
            </a:r>
          </a:p>
          <a:p>
            <a:r>
              <a:rPr lang="en-GB" dirty="0" smtClean="0"/>
              <a:t>From this aspect, it is probably better to use BX2.5BY1 lattice, or re-assess matching of BX10BY1 lattice to enforce larger SF5FF strength.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0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Notes on Currently In-Use Multiknobs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0" y="1752600"/>
          <a:ext cx="41274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833"/>
                <a:gridCol w="1481667"/>
                <a:gridCol w="12699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Knob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Defined Here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In-Use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η</a:t>
                      </a:r>
                      <a:r>
                        <a:rPr lang="en-US" baseline="-25000" dirty="0" err="1" smtClean="0"/>
                        <a:t>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&lt;</a:t>
                      </a:r>
                      <a:r>
                        <a:rPr lang="en-GB" dirty="0" err="1" smtClean="0"/>
                        <a:t>x’y</a:t>
                      </a:r>
                      <a:r>
                        <a:rPr lang="en-GB" dirty="0" smtClean="0"/>
                        <a:t>&gt;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40.6 %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α</a:t>
                      </a:r>
                      <a:r>
                        <a:rPr lang="en-US" baseline="-25000" dirty="0" err="1" smtClean="0"/>
                        <a:t>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2.8 %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2.1 %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T322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184 %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2432 %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T326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21 %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2411 %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4" y="2082800"/>
            <a:ext cx="3380284" cy="4525963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80820" y="4075064"/>
            <a:ext cx="4105980" cy="2499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Currently in-use multiknob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definitions have orthogonality 1-2 orders of magnitude worse than optimal.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sz="1400" baseline="0" dirty="0" smtClean="0"/>
              <a:t>Second-order</a:t>
            </a:r>
            <a:r>
              <a:rPr lang="en-GB" sz="1400" dirty="0" smtClean="0"/>
              <a:t> terms are especially bad.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SK1FF also strongly generates T322 &amp; T326- could be that current multiknobs have generated a lot </a:t>
            </a:r>
            <a:r>
              <a:rPr lang="en-GB" sz="1200" b="1" dirty="0" smtClean="0">
                <a:solidFill>
                  <a:srgbClr val="FF0000"/>
                </a:solidFill>
              </a:rPr>
              <a:t>of this term, which would explain why SK1FF wants to be ran at higher than expected current. Can test this theory by switching multiknobs</a:t>
            </a:r>
            <a:endParaRPr kumimoji="0" lang="en-GB" sz="1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19" y="1066800"/>
            <a:ext cx="424923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% Contamination for a given knob from other knobs (degree of non-orthogonality)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7848" y="1066800"/>
            <a:ext cx="382270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Response of Multiknobs currently programmed into control system (with corresponding lattice)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2907</TotalTime>
  <Words>1298</Words>
  <Application>Microsoft Macintosh PowerPoint</Application>
  <PresentationFormat>On-screen Show (4:3)</PresentationFormat>
  <Paragraphs>123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IP Multiknob Generation and Performance for ATF2</vt:lpstr>
      <vt:lpstr>Identification of Required Multiknobs</vt:lpstr>
      <vt:lpstr>Identified Required Multiknobs from Simulations</vt:lpstr>
      <vt:lpstr>Generation of Multiknobs</vt:lpstr>
      <vt:lpstr>Choice of Multiknob Coefficients</vt:lpstr>
      <vt:lpstr>Assess Multiknob Performance BX2.5BY1 Lattice</vt:lpstr>
      <vt:lpstr>Notes on Second-Order Terms</vt:lpstr>
      <vt:lpstr>Notes on BX10BY1 Lattice</vt:lpstr>
      <vt:lpstr>Notes on Currently In-Use Multiknobs</vt:lpstr>
      <vt:lpstr>Simulation of SK1FF Scan with 1mm IP Dispersion + Correction</vt:lpstr>
      <vt:lpstr>Multiknob Tuning Comparison</vt:lpstr>
      <vt:lpstr>Conclusions/Recommendations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 White</dc:creator>
  <cp:lastModifiedBy>Glen White</cp:lastModifiedBy>
  <cp:revision>9</cp:revision>
  <dcterms:created xsi:type="dcterms:W3CDTF">2012-07-18T00:14:03Z</dcterms:created>
  <dcterms:modified xsi:type="dcterms:W3CDTF">2012-07-20T00:41:32Z</dcterms:modified>
</cp:coreProperties>
</file>