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3" r:id="rId3"/>
    <p:sldId id="267" r:id="rId4"/>
    <p:sldId id="268" r:id="rId5"/>
    <p:sldId id="271" r:id="rId6"/>
    <p:sldId id="273" r:id="rId7"/>
    <p:sldId id="274" r:id="rId8"/>
    <p:sldId id="275" r:id="rId9"/>
    <p:sldId id="276" r:id="rId10"/>
    <p:sldId id="269" r:id="rId11"/>
    <p:sldId id="256" r:id="rId12"/>
    <p:sldId id="261" r:id="rId1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4" autoAdjust="0"/>
    <p:restoredTop sz="99751" autoAdjust="0"/>
  </p:normalViewPr>
  <p:slideViewPr>
    <p:cSldViewPr snapToGrid="0" snapToObjects="1">
      <p:cViewPr varScale="1">
        <p:scale>
          <a:sx n="137" d="100"/>
          <a:sy n="137" d="100"/>
        </p:scale>
        <p:origin x="-2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2012/08/23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77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2012/08/23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286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2012/08/23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72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2012/08/23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361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2012/08/23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50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2012/08/23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657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2012/08/23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633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2012/08/23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092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2012/08/23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05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2012/08/23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681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C1F-DD12-B142-BF52-F52F3A8D54D8}" type="datetimeFigureOut">
              <a:rPr kumimoji="1" lang="ja-JP" altLang="en-US" smtClean="0"/>
              <a:t>2012/08/23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2024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1C1F-DD12-B142-BF52-F52F3A8D54D8}" type="datetimeFigureOut">
              <a:rPr kumimoji="1" lang="ja-JP" altLang="en-US" smtClean="0"/>
              <a:t>2012/08/23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67F17-5636-FD48-BC0F-084A1120D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551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4" Type="http://schemas.openxmlformats.org/officeDocument/2006/relationships/image" Target="../media/image16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tiff"/><Relationship Id="rId3" Type="http://schemas.openxmlformats.org/officeDocument/2006/relationships/image" Target="../media/image18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0.JPG"/><Relationship Id="rId6" Type="http://schemas.openxmlformats.org/officeDocument/2006/relationships/image" Target="../media/image11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587461" y="200067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Status</a:t>
            </a:r>
            <a:r>
              <a:rPr kumimoji="1" lang="en-US" altLang="ja-JP" baseline="0" dirty="0" smtClean="0"/>
              <a:t> of IPBSM Improvement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74629" y="4461635"/>
            <a:ext cx="539963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/>
              <a:t>N. Terunuma, KEK</a:t>
            </a:r>
          </a:p>
          <a:p>
            <a:pPr algn="ctr"/>
            <a:endParaRPr lang="en-US" altLang="ja-JP" sz="2800" dirty="0"/>
          </a:p>
          <a:p>
            <a:pPr algn="ctr"/>
            <a:r>
              <a:rPr kumimoji="1" lang="en-US" altLang="ja-JP" sz="2800" dirty="0" smtClean="0"/>
              <a:t>2012</a:t>
            </a:r>
            <a:r>
              <a:rPr kumimoji="1" lang="en-US" altLang="ja-JP" sz="2800" dirty="0" smtClean="0"/>
              <a:t>/</a:t>
            </a:r>
            <a:r>
              <a:rPr lang="en-US" altLang="ja-JP" sz="2800" dirty="0" smtClean="0"/>
              <a:t>Aug/24</a:t>
            </a:r>
            <a:r>
              <a:rPr kumimoji="1" lang="en-US" altLang="ja-JP" sz="2800" dirty="0" smtClean="0"/>
              <a:t> </a:t>
            </a:r>
            <a:r>
              <a:rPr kumimoji="1" lang="en-US" altLang="ja-JP" sz="2800" dirty="0" smtClean="0"/>
              <a:t>ATF2 Weekly Meeting</a:t>
            </a:r>
          </a:p>
          <a:p>
            <a:pPr algn="ctr"/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4502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ja-JP" altLang="en-US" dirty="0" smtClean="0"/>
              <a:t>A</a:t>
            </a:r>
            <a:r>
              <a:rPr kumimoji="1" lang="en-US" altLang="ja-JP" dirty="0" err="1" smtClean="0"/>
              <a:t>dditions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0158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保存されていない プレビュー 書類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10" y="1031277"/>
            <a:ext cx="2877979" cy="2112065"/>
          </a:xfrm>
          <a:prstGeom prst="rect">
            <a:avLst/>
          </a:prstGeom>
        </p:spPr>
      </p:pic>
      <p:pic>
        <p:nvPicPr>
          <p:cNvPr id="4" name="図 3" descr="IP-Target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416" y="1031277"/>
            <a:ext cx="2668262" cy="2317367"/>
          </a:xfrm>
          <a:prstGeom prst="rect">
            <a:avLst/>
          </a:prstGeom>
        </p:spPr>
      </p:pic>
      <p:pic>
        <p:nvPicPr>
          <p:cNvPr id="5" name="図 4" descr="IP-Target1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766" y="1031277"/>
            <a:ext cx="2532828" cy="2112065"/>
          </a:xfrm>
          <a:prstGeom prst="rect">
            <a:avLst/>
          </a:prstGeom>
        </p:spPr>
      </p:pic>
      <p:sp>
        <p:nvSpPr>
          <p:cNvPr id="8" name="タイトル 7"/>
          <p:cNvSpPr>
            <a:spLocks noGrp="1"/>
          </p:cNvSpPr>
          <p:nvPr>
            <p:ph type="title" idx="4294967295"/>
          </p:nvPr>
        </p:nvSpPr>
        <p:spPr>
          <a:xfrm>
            <a:off x="197994" y="273764"/>
            <a:ext cx="8229600" cy="757513"/>
          </a:xfrm>
        </p:spPr>
        <p:txBody>
          <a:bodyPr>
            <a:normAutofit/>
          </a:bodyPr>
          <a:lstStyle/>
          <a:p>
            <a:pPr rtl="0" eaLnBrk="1" latinLnBrk="0" hangingPunct="1"/>
            <a:r>
              <a:rPr kumimoji="1" lang="en-US" altLang="ja-JP" sz="4000" kern="1200" dirty="0" smtClean="0">
                <a:solidFill>
                  <a:srgbClr val="000000"/>
                </a:solidFill>
                <a:effectLst/>
                <a:latin typeface="Calibri"/>
                <a:ea typeface="ＭＳ Ｐゴシック"/>
                <a:cs typeface="+mn-cs"/>
              </a:rPr>
              <a:t>Laser Alignment to IP</a:t>
            </a:r>
            <a:endParaRPr lang="en-US" altLang="ja-JP" sz="4000" dirty="0" smtClean="0">
              <a:effectLst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3110" y="3336509"/>
            <a:ext cx="85170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ja-JP" sz="2400" dirty="0" smtClean="0"/>
              <a:t>Adjust a laser path as designed on the vertical table.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2400" dirty="0" smtClean="0"/>
              <a:t>Define the IP by putting a target on the alignment guide of the IPBPM.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2400" dirty="0" smtClean="0"/>
              <a:t>A laser hits the target then find the displacement.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2400" dirty="0" smtClean="0"/>
              <a:t>Adjust the base-plate position to minimize the displacement.</a:t>
            </a:r>
          </a:p>
          <a:p>
            <a:endParaRPr lang="en-US" altLang="ja-JP" sz="2400" dirty="0"/>
          </a:p>
          <a:p>
            <a:r>
              <a:rPr lang="en-US" altLang="ja-JP" sz="2400" dirty="0" smtClean="0"/>
              <a:t>Lasers will be guided to IP within 1 mm or less.</a:t>
            </a:r>
          </a:p>
          <a:p>
            <a:r>
              <a:rPr kumimoji="1" lang="en-US" altLang="ja-JP" sz="2400" dirty="0" smtClean="0"/>
              <a:t>A sheet target can be used in the alignment of two lasers for 174 degree mode.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89035" y="2670413"/>
            <a:ext cx="1258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Target at IP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9508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P-Target3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598" y="4525841"/>
            <a:ext cx="3818402" cy="226490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en-US" altLang="ja-JP" dirty="0" smtClean="0"/>
              <a:t>Focal lens positioning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57200" y="1670985"/>
            <a:ext cx="844696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The initial positioning of the focal lens will be done by a mechanical reference.</a:t>
            </a:r>
          </a:p>
          <a:p>
            <a:r>
              <a:rPr lang="en-US" altLang="ja-JP" sz="2400" dirty="0" smtClean="0"/>
              <a:t>A spot size measurement at about 10cm from IP should be done as a cross check.</a:t>
            </a:r>
          </a:p>
          <a:p>
            <a:r>
              <a:rPr lang="en-US" altLang="ja-JP" sz="2400" dirty="0" smtClean="0"/>
              <a:t>A 10x laser expander will be used to enlarge the spot of the alignment laser.</a:t>
            </a:r>
          </a:p>
          <a:p>
            <a:r>
              <a:rPr lang="en-US" altLang="ja-JP" sz="2400" dirty="0" smtClean="0"/>
              <a:t>Finally positioning the lens will be tuned by the IP screen and also by an electron beam.</a:t>
            </a:r>
          </a:p>
        </p:txBody>
      </p:sp>
      <p:pic>
        <p:nvPicPr>
          <p:cNvPr id="5" name="図 4" descr="example-lens-mover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3" y="4717973"/>
            <a:ext cx="5290175" cy="208983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647725" y="6277575"/>
            <a:ext cx="1258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Target at IP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38749" y="5214078"/>
            <a:ext cx="24238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Focal lens on the mover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5808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457199" y="164669"/>
            <a:ext cx="8229600" cy="1143000"/>
          </a:xfrm>
        </p:spPr>
        <p:txBody>
          <a:bodyPr>
            <a:noAutofit/>
          </a:bodyPr>
          <a:lstStyle/>
          <a:p>
            <a:r>
              <a:rPr lang="en-US" altLang="ja-JP" sz="3200" dirty="0"/>
              <a:t>Aug. 6 … Cleanup the previous </a:t>
            </a:r>
            <a:r>
              <a:rPr lang="en-US" altLang="ja-JP" sz="3200" dirty="0" smtClean="0"/>
              <a:t>IPBSM </a:t>
            </a:r>
            <a:r>
              <a:rPr lang="en-US" altLang="ja-JP" sz="3200" dirty="0"/>
              <a:t>optics on the vertical table</a:t>
            </a:r>
            <a:r>
              <a:rPr lang="en-US" altLang="ja-JP" sz="3200" dirty="0" smtClean="0"/>
              <a:t>.</a:t>
            </a:r>
            <a:endParaRPr kumimoji="1" lang="ja-JP" altLang="en-US" sz="32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307669"/>
            <a:ext cx="3115425" cy="5542177"/>
          </a:xfrm>
          <a:prstGeom prst="rect">
            <a:avLst/>
          </a:prstGeom>
        </p:spPr>
      </p:pic>
      <p:pic>
        <p:nvPicPr>
          <p:cNvPr id="8" name="図 7" descr="名称未設定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711" y="1307669"/>
            <a:ext cx="4194322" cy="55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103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10307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97" y="734537"/>
            <a:ext cx="8041007" cy="6030756"/>
          </a:xfrm>
          <a:prstGeom prst="rect">
            <a:avLst/>
          </a:prstGeom>
        </p:spPr>
      </p:pic>
      <p:sp>
        <p:nvSpPr>
          <p:cNvPr id="4" name="タイトル 3"/>
          <p:cNvSpPr>
            <a:spLocks noGrp="1"/>
          </p:cNvSpPr>
          <p:nvPr>
            <p:ph type="title" idx="4294967295"/>
          </p:nvPr>
        </p:nvSpPr>
        <p:spPr>
          <a:xfrm>
            <a:off x="457200" y="35005"/>
            <a:ext cx="8229600" cy="564078"/>
          </a:xfrm>
        </p:spPr>
        <p:txBody>
          <a:bodyPr>
            <a:noAutofit/>
          </a:bodyPr>
          <a:lstStyle/>
          <a:p>
            <a:r>
              <a:rPr kumimoji="1" lang="en-US" altLang="ja-JP" sz="2400" dirty="0" smtClean="0"/>
              <a:t>Installation of the </a:t>
            </a:r>
            <a:r>
              <a:rPr lang="en-US" altLang="ja-JP" sz="2400" dirty="0"/>
              <a:t>n</a:t>
            </a:r>
            <a:r>
              <a:rPr kumimoji="1" lang="en-US" altLang="ja-JP" sz="2400" dirty="0" smtClean="0"/>
              <a:t>ew IPBSM</a:t>
            </a:r>
            <a:r>
              <a:rPr kumimoji="1" lang="en-US" altLang="ja-JP" sz="2400" baseline="0" dirty="0" smtClean="0"/>
              <a:t> system is under way. 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17615" y="6395961"/>
            <a:ext cx="2654505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2012/Aug/23 </a:t>
            </a:r>
            <a:r>
              <a:rPr kumimoji="1" lang="en-US" altLang="ja-JP" dirty="0" err="1" smtClean="0"/>
              <a:t>N.Terunuma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8596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578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Installation </a:t>
            </a:r>
            <a:r>
              <a:rPr lang="en-US" altLang="ja-JP" dirty="0" smtClean="0"/>
              <a:t>Status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15646" y="1228769"/>
            <a:ext cx="8928354" cy="5257800"/>
          </a:xfrm>
        </p:spPr>
        <p:txBody>
          <a:bodyPr>
            <a:noAutofit/>
          </a:bodyPr>
          <a:lstStyle/>
          <a:p>
            <a:r>
              <a:rPr lang="en-US" altLang="ja-JP" b="1" dirty="0" smtClean="0">
                <a:solidFill>
                  <a:srgbClr val="660066"/>
                </a:solidFill>
              </a:rPr>
              <a:t>Basic remote control has been established via EPICS</a:t>
            </a:r>
          </a:p>
          <a:p>
            <a:pPr lvl="1"/>
            <a:r>
              <a:rPr lang="en-US" altLang="ja-JP" dirty="0" smtClean="0"/>
              <a:t>All mirror stages for the crossing mode control</a:t>
            </a:r>
          </a:p>
          <a:p>
            <a:pPr lvl="1"/>
            <a:r>
              <a:rPr kumimoji="1" lang="en-US" altLang="ja-JP" dirty="0" smtClean="0"/>
              <a:t>All mirror actuators for the angle control</a:t>
            </a:r>
          </a:p>
          <a:p>
            <a:r>
              <a:rPr lang="en-US" altLang="ja-JP" b="1" dirty="0" smtClean="0">
                <a:solidFill>
                  <a:srgbClr val="660066"/>
                </a:solidFill>
              </a:rPr>
              <a:t>Following parts will be available and installed soon.</a:t>
            </a:r>
          </a:p>
          <a:p>
            <a:pPr lvl="1"/>
            <a:r>
              <a:rPr lang="en-US" altLang="ja-JP" dirty="0" err="1" smtClean="0"/>
              <a:t>Piezo</a:t>
            </a:r>
            <a:r>
              <a:rPr lang="en-US" altLang="ja-JP" dirty="0" smtClean="0"/>
              <a:t> delay line for the fringe phase scan</a:t>
            </a:r>
          </a:p>
          <a:p>
            <a:pPr lvl="1"/>
            <a:r>
              <a:rPr kumimoji="1" lang="en-US" altLang="ja-JP" dirty="0" smtClean="0"/>
              <a:t>2 </a:t>
            </a:r>
            <a:r>
              <a:rPr lang="en-US" altLang="ja-JP" dirty="0" smtClean="0"/>
              <a:t>inch </a:t>
            </a:r>
            <a:r>
              <a:rPr kumimoji="1" lang="en-US" altLang="ja-JP" dirty="0" smtClean="0"/>
              <a:t>Prism for 2~8 degree angle control</a:t>
            </a:r>
          </a:p>
          <a:p>
            <a:pPr lvl="1"/>
            <a:r>
              <a:rPr lang="en-US" altLang="ja-JP" dirty="0"/>
              <a:t>A</a:t>
            </a:r>
            <a:r>
              <a:rPr lang="en-US" altLang="ja-JP" dirty="0" smtClean="0"/>
              <a:t>lignment target at IP</a:t>
            </a:r>
            <a:endParaRPr kumimoji="1" lang="en-US" altLang="ja-JP" dirty="0" smtClean="0"/>
          </a:p>
          <a:p>
            <a:r>
              <a:rPr kumimoji="1" lang="en-US" altLang="ja-JP" b="1" dirty="0" smtClean="0">
                <a:solidFill>
                  <a:srgbClr val="660066"/>
                </a:solidFill>
              </a:rPr>
              <a:t>Alignment laser was installed on the vertical table.</a:t>
            </a:r>
          </a:p>
          <a:p>
            <a:pPr lvl="1"/>
            <a:r>
              <a:rPr lang="en-US" altLang="ja-JP" dirty="0" smtClean="0">
                <a:solidFill>
                  <a:srgbClr val="000000"/>
                </a:solidFill>
              </a:rPr>
              <a:t>Laser handling for 2~8 degree mode was confirmed up to the prism area.</a:t>
            </a:r>
          </a:p>
          <a:p>
            <a:pPr lvl="1"/>
            <a:r>
              <a:rPr kumimoji="1" lang="en-US" altLang="ja-JP" dirty="0" smtClean="0">
                <a:solidFill>
                  <a:srgbClr val="660066"/>
                </a:solidFill>
              </a:rPr>
              <a:t>Laser handling both 30 and 174 degree modes were confirmed up to IP.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121589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IP devices; 2012/Aug/23</a:t>
            </a:r>
            <a:endParaRPr kumimoji="1" lang="ja-JP" altLang="en-US" dirty="0"/>
          </a:p>
        </p:txBody>
      </p:sp>
      <p:pic>
        <p:nvPicPr>
          <p:cNvPr id="4" name="コンテンツ プレースホルダー 3" descr="P103076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49485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174 degree lasers and IP screen/wire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kumimoji="1" lang="en-US" altLang="ja-JP" sz="1800" dirty="0" smtClean="0"/>
              <a:t>Two lasers; incoming and outgoing. IP screen is at lowest OFF position. </a:t>
            </a:r>
            <a:endParaRPr kumimoji="1" lang="ja-JP" altLang="en-US" sz="1800" dirty="0"/>
          </a:p>
        </p:txBody>
      </p:sp>
      <p:pic>
        <p:nvPicPr>
          <p:cNvPr id="10" name="コンテンツ プレースホルダー 9" descr="P1030771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6" r="11656"/>
          <a:stretch>
            <a:fillRect/>
          </a:stretch>
        </p:blipFill>
        <p:spPr/>
      </p:pic>
      <p:sp>
        <p:nvSpPr>
          <p:cNvPr id="7" name="テキスト プレースホルダー 6"/>
          <p:cNvSpPr>
            <a:spLocks noGrp="1"/>
          </p:cNvSpPr>
          <p:nvPr>
            <p:ph type="body" sz="quarter" idx="3"/>
          </p:nvPr>
        </p:nvSpPr>
        <p:spPr>
          <a:xfrm>
            <a:off x="4645025" y="1417637"/>
            <a:ext cx="4041775" cy="757237"/>
          </a:xfrm>
        </p:spPr>
        <p:txBody>
          <a:bodyPr>
            <a:noAutofit/>
          </a:bodyPr>
          <a:lstStyle/>
          <a:p>
            <a:r>
              <a:rPr lang="en-US" altLang="ja-JP" sz="1800" dirty="0"/>
              <a:t>N</a:t>
            </a:r>
            <a:r>
              <a:rPr lang="en-US" altLang="ja-JP" sz="1800" dirty="0" smtClean="0"/>
              <a:t>ear </a:t>
            </a:r>
            <a:r>
              <a:rPr lang="en-US" altLang="ja-JP" sz="1800" dirty="0"/>
              <a:t>the </a:t>
            </a:r>
            <a:r>
              <a:rPr lang="en-US" altLang="ja-JP" sz="1800" dirty="0" smtClean="0"/>
              <a:t>IP target; Lasers are very close to the target. It has to be modified. </a:t>
            </a:r>
            <a:endParaRPr lang="ja-JP" altLang="en-US" sz="1800" dirty="0"/>
          </a:p>
        </p:txBody>
      </p:sp>
      <p:pic>
        <p:nvPicPr>
          <p:cNvPr id="9" name="コンテンツ プレースホルダー 8" descr="P1030767.JPG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1" r="116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05895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66804"/>
            <a:ext cx="8229600" cy="803711"/>
          </a:xfrm>
        </p:spPr>
        <p:txBody>
          <a:bodyPr/>
          <a:lstStyle/>
          <a:p>
            <a:r>
              <a:rPr kumimoji="1" lang="en-US" altLang="ja-JP" dirty="0" smtClean="0"/>
              <a:t>30 degree mode </a:t>
            </a:r>
            <a:endParaRPr kumimoji="1" lang="ja-JP" altLang="en-US" dirty="0"/>
          </a:p>
        </p:txBody>
      </p:sp>
      <p:pic>
        <p:nvPicPr>
          <p:cNvPr id="7" name="コンテンツ プレースホルダー 6" descr="P1030781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6" r="11656"/>
          <a:stretch>
            <a:fillRect/>
          </a:stretch>
        </p:blipFill>
        <p:spPr>
          <a:xfrm>
            <a:off x="145720" y="1186175"/>
            <a:ext cx="2649883" cy="2591575"/>
          </a:xfrm>
        </p:spPr>
      </p:pic>
      <p:pic>
        <p:nvPicPr>
          <p:cNvPr id="8" name="コンテンツ プレースホルダー 7" descr="P1030782.JPG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5" r="7345"/>
          <a:stretch>
            <a:fillRect/>
          </a:stretch>
        </p:blipFill>
        <p:spPr>
          <a:xfrm>
            <a:off x="2859615" y="1186174"/>
            <a:ext cx="2947862" cy="2591576"/>
          </a:xfrm>
        </p:spPr>
      </p:pic>
      <p:pic>
        <p:nvPicPr>
          <p:cNvPr id="10" name="図 9" descr="P103078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201" y="1186175"/>
            <a:ext cx="3455434" cy="2591575"/>
          </a:xfrm>
          <a:prstGeom prst="rect">
            <a:avLst/>
          </a:prstGeom>
        </p:spPr>
      </p:pic>
      <p:pic>
        <p:nvPicPr>
          <p:cNvPr id="14" name="図 13" descr="P103079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44" y="3885877"/>
            <a:ext cx="3967692" cy="2975769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832661" y="5873269"/>
            <a:ext cx="1762021" cy="92333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IP screen for 2~8 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and 30 mode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- Front view -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17" name="図 16" descr="P103079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899" y="3889524"/>
            <a:ext cx="3962829" cy="2972122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5348968" y="5938166"/>
            <a:ext cx="3337833" cy="86177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</a:rPr>
              <a:t>IP screen for 2~8 and 30 mode</a:t>
            </a:r>
          </a:p>
          <a:p>
            <a:pPr marL="285750" indent="-285750">
              <a:buFontTx/>
              <a:buChar char="-"/>
            </a:pPr>
            <a:r>
              <a:rPr lang="en-US" altLang="ja-JP" sz="1600" dirty="0" smtClean="0">
                <a:solidFill>
                  <a:schemeClr val="bg1"/>
                </a:solidFill>
              </a:rPr>
              <a:t>Back view –</a:t>
            </a:r>
          </a:p>
          <a:p>
            <a:pPr marL="285750" indent="-285750">
              <a:buFontTx/>
              <a:buChar char="-"/>
            </a:pPr>
            <a:r>
              <a:rPr kumimoji="1" lang="en-US" altLang="ja-JP" sz="1600" dirty="0" smtClean="0">
                <a:solidFill>
                  <a:schemeClr val="bg1"/>
                </a:solidFill>
              </a:rPr>
              <a:t>Laser was displaced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447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5693"/>
          </a:xfrm>
        </p:spPr>
        <p:txBody>
          <a:bodyPr/>
          <a:lstStyle/>
          <a:p>
            <a:r>
              <a:rPr kumimoji="1" lang="en-US" altLang="ja-JP" dirty="0" smtClean="0"/>
              <a:t>2~30 screen and 174 laser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174 upper laser</a:t>
            </a:r>
          </a:p>
          <a:p>
            <a:r>
              <a:rPr lang="en-US" altLang="ja-JP" sz="1800" dirty="0"/>
              <a:t>S</a:t>
            </a:r>
            <a:r>
              <a:rPr lang="en-US" altLang="ja-JP" sz="1800" dirty="0" smtClean="0"/>
              <a:t>creen is parallel to the laser. No way to detect.</a:t>
            </a:r>
            <a:endParaRPr kumimoji="1" lang="ja-JP" altLang="en-US" sz="1800" dirty="0"/>
          </a:p>
        </p:txBody>
      </p:sp>
      <p:pic>
        <p:nvPicPr>
          <p:cNvPr id="7" name="コンテンツ プレースホルダー 6" descr="P1030787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6" r="11656"/>
          <a:stretch>
            <a:fillRect/>
          </a:stretch>
        </p:blipFill>
        <p:spPr/>
      </p:pic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kumimoji="1" lang="en-US" altLang="ja-JP" dirty="0" smtClean="0"/>
              <a:t>174 lower laser</a:t>
            </a:r>
            <a:endParaRPr kumimoji="1" lang="ja-JP" altLang="en-US" dirty="0"/>
          </a:p>
        </p:txBody>
      </p:sp>
      <p:pic>
        <p:nvPicPr>
          <p:cNvPr id="8" name="コンテンツ プレースホルダー 7" descr="P1030788.JPG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1" r="116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0018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Installation of the new laser control is ongoing as planned.</a:t>
            </a:r>
          </a:p>
          <a:p>
            <a:r>
              <a:rPr kumimoji="1" lang="en-US" altLang="ja-JP" dirty="0" smtClean="0"/>
              <a:t>Remaining parts will be installed in a few weeks.</a:t>
            </a:r>
          </a:p>
          <a:p>
            <a:r>
              <a:rPr lang="en-US" altLang="ja-JP" dirty="0" smtClean="0"/>
              <a:t>New IP screen have to be prepared</a:t>
            </a:r>
          </a:p>
          <a:p>
            <a:pPr lvl="1"/>
            <a:r>
              <a:rPr kumimoji="1" lang="en-US" altLang="ja-JP" dirty="0" smtClean="0"/>
              <a:t>increase the margin for 174 control</a:t>
            </a:r>
          </a:p>
          <a:p>
            <a:pPr lvl="1"/>
            <a:r>
              <a:rPr lang="en-US" altLang="ja-JP" dirty="0" smtClean="0"/>
              <a:t>lasers for each crossing mode have to be detected on the same screen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92797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2558</TotalTime>
  <Words>457</Words>
  <Application>Microsoft Macintosh PowerPoint</Application>
  <PresentationFormat>画面に合わせる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ホワイト</vt:lpstr>
      <vt:lpstr>Status of IPBSM Improvement</vt:lpstr>
      <vt:lpstr>Aug. 6 … Cleanup the previous IPBSM optics on the vertical table.</vt:lpstr>
      <vt:lpstr>Installation of the new IPBSM system is under way. </vt:lpstr>
      <vt:lpstr>Installation Status</vt:lpstr>
      <vt:lpstr>IP devices; 2012/Aug/23</vt:lpstr>
      <vt:lpstr>174 degree lasers and IP screen/wire</vt:lpstr>
      <vt:lpstr>30 degree mode </vt:lpstr>
      <vt:lpstr>2~30 screen and 174 laser</vt:lpstr>
      <vt:lpstr>Summary</vt:lpstr>
      <vt:lpstr>Additions</vt:lpstr>
      <vt:lpstr>Laser Alignment to IP</vt:lpstr>
      <vt:lpstr>Focal lens positioning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IPBSM Laser Alignment to IP</dc:title>
  <dc:creator>Nobuhiro Terunuma</dc:creator>
  <cp:lastModifiedBy>Nobuhiro Terunuma</cp:lastModifiedBy>
  <cp:revision>63</cp:revision>
  <dcterms:created xsi:type="dcterms:W3CDTF">2012-07-09T14:10:29Z</dcterms:created>
  <dcterms:modified xsi:type="dcterms:W3CDTF">2012-08-23T13:36:37Z</dcterms:modified>
</cp:coreProperties>
</file>