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B0DDE-3C83-4C77-8DF3-5A61FED05628}" type="datetimeFigureOut">
              <a:rPr lang="ko-KR" altLang="en-US" smtClean="0"/>
              <a:pPr/>
              <a:t>2012-09-07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BB177-0530-4595-B0B2-51B533CC72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ko-KR" sz="4800" b="1" dirty="0" smtClean="0"/>
              <a:t>Low-Q IP-BPM Schedule</a:t>
            </a:r>
            <a:endParaRPr lang="ko-KR" altLang="en-US" sz="48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err="1" smtClean="0"/>
              <a:t>Siwon</a:t>
            </a:r>
            <a:r>
              <a:rPr lang="en-US" altLang="ko-KR" sz="3600" b="1" dirty="0" smtClean="0"/>
              <a:t> Jang</a:t>
            </a:r>
          </a:p>
          <a:p>
            <a:r>
              <a:rPr lang="en-US" altLang="ko-KR" sz="3600" b="1" dirty="0" smtClean="0"/>
              <a:t>KNU</a:t>
            </a:r>
            <a:endParaRPr lang="ko-KR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400" b="1" dirty="0" smtClean="0"/>
              <a:t>IP-BPM Schedule</a:t>
            </a:r>
            <a:endParaRPr lang="ko-KR" altLang="en-US" sz="54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b="1" dirty="0" smtClean="0"/>
              <a:t>IP BPM schedule </a:t>
            </a:r>
            <a:endParaRPr lang="en-US" altLang="ko-KR" b="1" dirty="0"/>
          </a:p>
          <a:p>
            <a:pPr lvl="1"/>
            <a:r>
              <a:rPr lang="en-US" altLang="ko-KR" b="1" dirty="0" smtClean="0"/>
              <a:t>Reference cavity (middle of October)</a:t>
            </a:r>
          </a:p>
          <a:p>
            <a:pPr lvl="2"/>
            <a:r>
              <a:rPr lang="en-US" altLang="ko-KR" b="1" dirty="0" smtClean="0"/>
              <a:t>Frequency tuning parts</a:t>
            </a:r>
          </a:p>
          <a:p>
            <a:pPr lvl="1"/>
            <a:r>
              <a:rPr lang="en-US" altLang="ko-KR" b="1" dirty="0" smtClean="0"/>
              <a:t>Electronics (middle of October)</a:t>
            </a:r>
          </a:p>
          <a:p>
            <a:pPr lvl="2"/>
            <a:r>
              <a:rPr lang="en-US" altLang="ko-KR" b="1" dirty="0" smtClean="0"/>
              <a:t>Phase shifter program, fabrication</a:t>
            </a:r>
          </a:p>
          <a:p>
            <a:pPr lvl="1"/>
            <a:r>
              <a:rPr lang="en-US" altLang="ko-KR" b="1" dirty="0" smtClean="0"/>
              <a:t>Beam test at November</a:t>
            </a:r>
          </a:p>
          <a:p>
            <a:pPr lvl="2"/>
            <a:r>
              <a:rPr lang="en-US" altLang="ko-KR" b="1" dirty="0" smtClean="0"/>
              <a:t>Purpose: To check total system of IP-BPM at end of </a:t>
            </a:r>
            <a:r>
              <a:rPr lang="en-US" altLang="ko-KR" b="1" dirty="0" err="1" smtClean="0"/>
              <a:t>Linac</a:t>
            </a:r>
            <a:r>
              <a:rPr lang="en-US" altLang="ko-KR" b="1" dirty="0" smtClean="0"/>
              <a:t> of ATF2</a:t>
            </a:r>
          </a:p>
          <a:p>
            <a:pPr lvl="2"/>
            <a:r>
              <a:rPr lang="en-US" altLang="ko-KR" b="1" dirty="0" smtClean="0"/>
              <a:t>Test list: reference cavity sensitivity test, electronics test with phase shifter</a:t>
            </a:r>
            <a:r>
              <a:rPr lang="en-US" altLang="ko-KR" b="1" dirty="0" smtClean="0"/>
              <a:t>, </a:t>
            </a:r>
            <a:r>
              <a:rPr lang="en-US" altLang="ko-KR" b="1" dirty="0" smtClean="0"/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Fabrication of Ref. cavity BPM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 smtClean="0"/>
              <a:t>The fabrication of Ref. cavity will be finished at middle of October.</a:t>
            </a:r>
          </a:p>
          <a:p>
            <a:endParaRPr lang="ko-KR" altLang="en-US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933544"/>
            <a:ext cx="4710856" cy="301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내용 개체 틀 2"/>
          <p:cNvSpPr txBox="1">
            <a:spLocks/>
          </p:cNvSpPr>
          <p:nvPr/>
        </p:nvSpPr>
        <p:spPr>
          <a:xfrm>
            <a:off x="307032" y="3429000"/>
            <a:ext cx="3760912" cy="5326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ko-KR" sz="3200" b="1" dirty="0" smtClean="0"/>
              <a:t>Ref. cavity BPM </a:t>
            </a: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323527" y="4013664"/>
          <a:ext cx="3744417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74314"/>
                <a:gridCol w="840583"/>
                <a:gridCol w="993416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f</a:t>
                      </a:r>
                      <a:r>
                        <a:rPr lang="en-US" altLang="ko-KR" b="1" baseline="-25000" dirty="0" smtClean="0"/>
                        <a:t>0  </a:t>
                      </a:r>
                      <a:r>
                        <a:rPr lang="en-US" altLang="ko-KR" b="1" baseline="0" dirty="0" smtClean="0"/>
                        <a:t>(GHz)</a:t>
                      </a:r>
                      <a:endParaRPr lang="ko-KR" alt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R (mm)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Length</a:t>
                      </a:r>
                      <a:endParaRPr lang="ko-KR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X-port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5.712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20.52 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12 mm</a:t>
                      </a:r>
                      <a:endParaRPr lang="ko-KR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Y-port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6.426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18.28 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12 mm</a:t>
                      </a:r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직선 화살표 연결선 8"/>
          <p:cNvCxnSpPr>
            <a:stCxn id="20" idx="2"/>
          </p:cNvCxnSpPr>
          <p:nvPr/>
        </p:nvCxnSpPr>
        <p:spPr>
          <a:xfrm>
            <a:off x="4680012" y="4299955"/>
            <a:ext cx="972108" cy="21776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>
            <a:stCxn id="19" idx="0"/>
          </p:cNvCxnSpPr>
          <p:nvPr/>
        </p:nvCxnSpPr>
        <p:spPr>
          <a:xfrm flipH="1" flipV="1">
            <a:off x="7452320" y="4229688"/>
            <a:ext cx="1044116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V="1">
            <a:off x="5724128" y="4589728"/>
            <a:ext cx="36004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6876256" y="4301696"/>
            <a:ext cx="432048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96136" y="46617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16978" y="407638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R</a:t>
            </a:r>
            <a:endParaRPr lang="ko-KR" altLang="en-US" b="1" dirty="0"/>
          </a:p>
        </p:txBody>
      </p:sp>
      <p:cxnSp>
        <p:nvCxnSpPr>
          <p:cNvPr id="15" name="직선 화살표 연결선 14"/>
          <p:cNvCxnSpPr/>
          <p:nvPr/>
        </p:nvCxnSpPr>
        <p:spPr>
          <a:xfrm flipV="1">
            <a:off x="6012160" y="4301696"/>
            <a:ext cx="288032" cy="7200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 flipV="1">
            <a:off x="7380312" y="4949768"/>
            <a:ext cx="288032" cy="7200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54185" y="465244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L</a:t>
            </a:r>
            <a:endParaRPr lang="ko-KR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948861" y="399566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L</a:t>
            </a:r>
            <a:endParaRPr lang="ko-KR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100392" y="4805752"/>
            <a:ext cx="79208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X Ref. cavity</a:t>
            </a:r>
            <a:endParaRPr lang="ko-KR" alt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83968" y="3653624"/>
            <a:ext cx="79208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b="1" dirty="0"/>
              <a:t>Y</a:t>
            </a:r>
            <a:r>
              <a:rPr lang="en-US" altLang="ko-KR" b="1" dirty="0" smtClean="0"/>
              <a:t> Ref. cavity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Fabrication of Electronics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4848" y="1495325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sz="2200" b="1" dirty="0" smtClean="0"/>
              <a:t>The fabrication of electronics will be finished at middle of October.</a:t>
            </a:r>
          </a:p>
          <a:p>
            <a:endParaRPr lang="en-US" altLang="ko-KR" sz="2200" b="1" dirty="0" smtClean="0"/>
          </a:p>
          <a:p>
            <a:r>
              <a:rPr lang="en-US" altLang="ko-KR" sz="2200" b="1" dirty="0" smtClean="0"/>
              <a:t>The electronics total conversion gain was changed to </a:t>
            </a:r>
            <a:r>
              <a:rPr lang="en-US" altLang="ko-KR" sz="2200" b="1" dirty="0" smtClean="0">
                <a:solidFill>
                  <a:srgbClr val="FF0000"/>
                </a:solidFill>
              </a:rPr>
              <a:t>30~35dB</a:t>
            </a:r>
            <a:r>
              <a:rPr lang="en-US" altLang="ko-KR" sz="2200" b="1" dirty="0" smtClean="0"/>
              <a:t> (before 54dB).</a:t>
            </a:r>
          </a:p>
          <a:p>
            <a:pPr>
              <a:buNone/>
            </a:pPr>
            <a:r>
              <a:rPr lang="en-US" altLang="ko-KR" sz="2200" b="1" dirty="0" smtClean="0"/>
              <a:t>	-Therefore, we should check electronics sensitivity again.</a:t>
            </a:r>
          </a:p>
          <a:p>
            <a:endParaRPr lang="en-US" altLang="ko-KR" sz="2200" b="1" dirty="0" smtClean="0"/>
          </a:p>
          <a:p>
            <a:r>
              <a:rPr lang="en-US" altLang="ko-KR" sz="2200" b="1" dirty="0" smtClean="0"/>
              <a:t>Phase shifter can be control remotely.</a:t>
            </a:r>
            <a:endParaRPr lang="ko-KR" altLang="en-US" sz="2200" b="1" dirty="0"/>
          </a:p>
        </p:txBody>
      </p:sp>
      <p:grpSp>
        <p:nvGrpSpPr>
          <p:cNvPr id="11" name="그룹 10"/>
          <p:cNvGrpSpPr/>
          <p:nvPr/>
        </p:nvGrpSpPr>
        <p:grpSpPr>
          <a:xfrm>
            <a:off x="35496" y="4653136"/>
            <a:ext cx="9001001" cy="2030008"/>
            <a:chOff x="-3279304" y="3734648"/>
            <a:chExt cx="11838582" cy="2782888"/>
          </a:xfrm>
        </p:grpSpPr>
        <p:pic>
          <p:nvPicPr>
            <p:cNvPr id="5" name="_x202119440" descr="EMB00000c50255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137" y="3734648"/>
              <a:ext cx="4830141" cy="278288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1664" b="9867"/>
            <a:stretch/>
          </p:blipFill>
          <p:spPr>
            <a:xfrm>
              <a:off x="319625" y="4129504"/>
              <a:ext cx="3409511" cy="2304000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226" t="5298" r="13305"/>
            <a:stretch/>
          </p:blipFill>
          <p:spPr>
            <a:xfrm rot="16200000">
              <a:off x="-2659351" y="3509551"/>
              <a:ext cx="2311000" cy="355090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1" dirty="0" smtClean="0"/>
              <a:t>Beam test scheme at November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sz="1600" b="1" dirty="0" smtClean="0"/>
              <a:t>The purpose of beam test at end of </a:t>
            </a:r>
            <a:r>
              <a:rPr lang="en-US" altLang="ko-KR" sz="1600" b="1" dirty="0" err="1" smtClean="0"/>
              <a:t>Linac</a:t>
            </a:r>
            <a:r>
              <a:rPr lang="en-US" altLang="ko-KR" sz="1600" b="1" dirty="0" smtClean="0"/>
              <a:t> are to check total system and preparation of IP-region test.</a:t>
            </a:r>
          </a:p>
          <a:p>
            <a:r>
              <a:rPr lang="en-US" altLang="ko-KR" sz="1600" b="1" dirty="0" smtClean="0"/>
              <a:t>Existing </a:t>
            </a:r>
            <a:r>
              <a:rPr lang="en-US" altLang="ko-KR" sz="1600" b="1" dirty="0" err="1" smtClean="0"/>
              <a:t>Linac</a:t>
            </a:r>
            <a:r>
              <a:rPr lang="en-US" altLang="ko-KR" sz="1600" b="1" dirty="0" smtClean="0"/>
              <a:t> chamber have not enough space to install three IP-BPMs.</a:t>
            </a:r>
            <a:endParaRPr lang="en-US" altLang="ko-KR" sz="1600" b="1" dirty="0" smtClean="0"/>
          </a:p>
          <a:p>
            <a:pPr>
              <a:buNone/>
            </a:pPr>
            <a:r>
              <a:rPr lang="en-US" altLang="ko-KR" sz="1600" b="1" dirty="0" smtClean="0"/>
              <a:t>	(It will be check once more.)</a:t>
            </a:r>
          </a:p>
          <a:p>
            <a:r>
              <a:rPr lang="en-US" altLang="ko-KR" sz="1600" b="1" dirty="0" smtClean="0"/>
              <a:t>Therefore, the test will use double block cavity BPM as before test.</a:t>
            </a:r>
          </a:p>
          <a:p>
            <a:r>
              <a:rPr lang="en-US" altLang="ko-KR" sz="1600" b="1" dirty="0" smtClean="0"/>
              <a:t>In last beam test at end of </a:t>
            </a:r>
            <a:r>
              <a:rPr lang="en-US" altLang="ko-KR" sz="1600" b="1" dirty="0" err="1" smtClean="0"/>
              <a:t>L</a:t>
            </a:r>
            <a:r>
              <a:rPr lang="en-US" altLang="ko-KR" sz="1600" b="1" dirty="0" err="1" smtClean="0"/>
              <a:t>inac</a:t>
            </a:r>
            <a:r>
              <a:rPr lang="en-US" altLang="ko-KR" sz="1600" b="1" dirty="0" smtClean="0"/>
              <a:t>, there are no enough cables to connect all cavity port. So, we need more cables at least more than 6 cables. ( 2 X-port cables + 2 Y-port cables + 2 Reference cables)</a:t>
            </a:r>
          </a:p>
          <a:p>
            <a:r>
              <a:rPr lang="en-US" altLang="ko-KR" sz="1600" b="1" dirty="0" smtClean="0"/>
              <a:t>Three LAN cables are need to control phase shifter. </a:t>
            </a:r>
            <a:endParaRPr lang="ko-KR" altLang="en-US" sz="1600" b="1" dirty="0"/>
          </a:p>
        </p:txBody>
      </p:sp>
      <p:grpSp>
        <p:nvGrpSpPr>
          <p:cNvPr id="4" name="그룹 3"/>
          <p:cNvGrpSpPr/>
          <p:nvPr/>
        </p:nvGrpSpPr>
        <p:grpSpPr>
          <a:xfrm>
            <a:off x="107504" y="3775687"/>
            <a:ext cx="8856984" cy="2965681"/>
            <a:chOff x="107504" y="2514962"/>
            <a:chExt cx="8856984" cy="2965681"/>
          </a:xfrm>
        </p:grpSpPr>
        <p:grpSp>
          <p:nvGrpSpPr>
            <p:cNvPr id="5" name="그룹 51"/>
            <p:cNvGrpSpPr/>
            <p:nvPr/>
          </p:nvGrpSpPr>
          <p:grpSpPr>
            <a:xfrm>
              <a:off x="876849" y="2514962"/>
              <a:ext cx="8087639" cy="2965681"/>
              <a:chOff x="12752" y="2514962"/>
              <a:chExt cx="8087639" cy="2965681"/>
            </a:xfrm>
          </p:grpSpPr>
          <p:sp>
            <p:nvSpPr>
              <p:cNvPr id="7" name="원통 6"/>
              <p:cNvSpPr/>
              <p:nvPr/>
            </p:nvSpPr>
            <p:spPr>
              <a:xfrm rot="16200000">
                <a:off x="6264187" y="3117738"/>
                <a:ext cx="1872208" cy="1800200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dirty="0"/>
              </a:p>
            </p:txBody>
          </p:sp>
          <p:sp>
            <p:nvSpPr>
              <p:cNvPr id="8" name="원통 7"/>
              <p:cNvSpPr/>
              <p:nvPr/>
            </p:nvSpPr>
            <p:spPr>
              <a:xfrm rot="16200000">
                <a:off x="5673321" y="3299204"/>
                <a:ext cx="257004" cy="1451530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9" name="원통 8"/>
              <p:cNvSpPr/>
              <p:nvPr/>
            </p:nvSpPr>
            <p:spPr>
              <a:xfrm rot="16200000">
                <a:off x="4402489" y="3909826"/>
                <a:ext cx="1224136" cy="288032"/>
              </a:xfrm>
              <a:prstGeom prst="can">
                <a:avLst/>
              </a:prstGeom>
              <a:solidFill>
                <a:srgbClr val="002060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10" name="원통 9"/>
              <p:cNvSpPr/>
              <p:nvPr/>
            </p:nvSpPr>
            <p:spPr>
              <a:xfrm rot="16200000">
                <a:off x="4403303" y="3633116"/>
                <a:ext cx="265387" cy="792088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11" name="원통 10"/>
              <p:cNvSpPr/>
              <p:nvPr/>
            </p:nvSpPr>
            <p:spPr>
              <a:xfrm rot="16200000">
                <a:off x="3455876" y="3909826"/>
                <a:ext cx="1224136" cy="288032"/>
              </a:xfrm>
              <a:prstGeom prst="can">
                <a:avLst/>
              </a:prstGeom>
              <a:solidFill>
                <a:srgbClr val="002060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166832" y="5111311"/>
                <a:ext cx="9092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313cm</a:t>
                </a:r>
                <a:endParaRPr lang="ko-KR" altLang="en-US" b="1" dirty="0"/>
              </a:p>
            </p:txBody>
          </p:sp>
          <p:cxnSp>
            <p:nvCxnSpPr>
              <p:cNvPr id="14" name="직선 화살표 연결선 13"/>
              <p:cNvCxnSpPr/>
              <p:nvPr/>
            </p:nvCxnSpPr>
            <p:spPr>
              <a:xfrm>
                <a:off x="5004047" y="5029139"/>
                <a:ext cx="1584176" cy="1945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5351021" y="5111311"/>
                <a:ext cx="9491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 smtClean="0"/>
                  <a:t>154cm</a:t>
                </a:r>
                <a:endParaRPr lang="ko-KR" altLang="en-US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317418" y="5111311"/>
                <a:ext cx="776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68cm</a:t>
                </a:r>
                <a:endParaRPr lang="ko-KR" altLang="en-US" b="1" dirty="0"/>
              </a:p>
            </p:txBody>
          </p:sp>
          <p:cxnSp>
            <p:nvCxnSpPr>
              <p:cNvPr id="17" name="직선 화살표 연결선 16"/>
              <p:cNvCxnSpPr/>
              <p:nvPr/>
            </p:nvCxnSpPr>
            <p:spPr>
              <a:xfrm>
                <a:off x="3212557" y="5013176"/>
                <a:ext cx="855387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원통 17"/>
              <p:cNvSpPr/>
              <p:nvPr/>
            </p:nvSpPr>
            <p:spPr>
              <a:xfrm rot="16200000">
                <a:off x="7210169" y="3739099"/>
                <a:ext cx="720080" cy="576064"/>
              </a:xfrm>
              <a:prstGeom prst="can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b="1" dirty="0" smtClean="0"/>
                  <a:t>BPM2</a:t>
                </a:r>
                <a:endParaRPr lang="ko-KR" altLang="en-US" sz="1400" b="1" dirty="0"/>
              </a:p>
            </p:txBody>
          </p:sp>
          <p:sp>
            <p:nvSpPr>
              <p:cNvPr id="19" name="원통 18"/>
              <p:cNvSpPr/>
              <p:nvPr/>
            </p:nvSpPr>
            <p:spPr>
              <a:xfrm rot="16200000">
                <a:off x="6723531" y="3739099"/>
                <a:ext cx="720080" cy="576064"/>
              </a:xfrm>
              <a:prstGeom prst="can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400" b="1" dirty="0" smtClean="0"/>
                  <a:t>BPM1</a:t>
                </a:r>
                <a:endParaRPr lang="ko-KR" altLang="en-US" sz="1400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85160" y="2875002"/>
                <a:ext cx="124688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ML2P</a:t>
                </a:r>
              </a:p>
              <a:p>
                <a:r>
                  <a:rPr lang="en-US" altLang="ko-KR" sz="1200" b="1" dirty="0" smtClean="0"/>
                  <a:t>Strip-line BPM</a:t>
                </a:r>
                <a:endParaRPr lang="ko-KR" altLang="en-US" sz="1200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004048" y="2875002"/>
                <a:ext cx="124688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ML3P</a:t>
                </a:r>
              </a:p>
              <a:p>
                <a:r>
                  <a:rPr lang="en-US" altLang="ko-KR" sz="1200" b="1" dirty="0" smtClean="0"/>
                  <a:t>Strip-line BPM</a:t>
                </a:r>
                <a:endParaRPr lang="ko-KR" altLang="en-US" sz="12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401270" y="2514962"/>
                <a:ext cx="148309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IP-Chamber</a:t>
                </a:r>
              </a:p>
              <a:p>
                <a:r>
                  <a:rPr lang="en-US" altLang="ko-KR" sz="1200" b="1" dirty="0" smtClean="0"/>
                  <a:t>For </a:t>
                </a:r>
                <a:r>
                  <a:rPr lang="en-US" altLang="ko-KR" sz="1200" b="1" dirty="0" err="1" smtClean="0"/>
                  <a:t>linac</a:t>
                </a:r>
                <a:r>
                  <a:rPr lang="en-US" altLang="ko-KR" sz="1200" b="1" dirty="0" smtClean="0"/>
                  <a:t> test</a:t>
                </a:r>
                <a:endParaRPr lang="ko-KR" altLang="en-US" sz="1200" b="1" dirty="0"/>
              </a:p>
            </p:txBody>
          </p:sp>
          <p:sp>
            <p:nvSpPr>
              <p:cNvPr id="23" name="원통 22"/>
              <p:cNvSpPr/>
              <p:nvPr/>
            </p:nvSpPr>
            <p:spPr>
              <a:xfrm rot="16200000">
                <a:off x="3519175" y="3726909"/>
                <a:ext cx="216024" cy="628318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24" name="정육면체 23"/>
              <p:cNvSpPr/>
              <p:nvPr/>
            </p:nvSpPr>
            <p:spPr>
              <a:xfrm>
                <a:off x="2915816" y="3501008"/>
                <a:ext cx="504056" cy="1080120"/>
              </a:xfrm>
              <a:prstGeom prst="cube">
                <a:avLst>
                  <a:gd name="adj" fmla="val 40549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  <a:scene3d>
                <a:camera prst="orthographicFront">
                  <a:rot lat="0" lon="108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25" name="원통 24"/>
              <p:cNvSpPr/>
              <p:nvPr/>
            </p:nvSpPr>
            <p:spPr>
              <a:xfrm rot="16200000">
                <a:off x="3554011" y="3726909"/>
                <a:ext cx="216024" cy="628318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26" name="정육면체 25"/>
              <p:cNvSpPr/>
              <p:nvPr/>
            </p:nvSpPr>
            <p:spPr>
              <a:xfrm>
                <a:off x="2915815" y="3501008"/>
                <a:ext cx="504056" cy="1080120"/>
              </a:xfrm>
              <a:prstGeom prst="cube">
                <a:avLst>
                  <a:gd name="adj" fmla="val 40549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  <a:scene3d>
                <a:camera prst="orthographicFront">
                  <a:rot lat="0" lon="108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27" name="원통 26"/>
              <p:cNvSpPr/>
              <p:nvPr/>
            </p:nvSpPr>
            <p:spPr>
              <a:xfrm rot="16200000">
                <a:off x="2637661" y="3726909"/>
                <a:ext cx="216024" cy="628318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28" name="정육면체 27"/>
              <p:cNvSpPr/>
              <p:nvPr/>
            </p:nvSpPr>
            <p:spPr>
              <a:xfrm>
                <a:off x="2034302" y="3501008"/>
                <a:ext cx="504056" cy="1080120"/>
              </a:xfrm>
              <a:prstGeom prst="cube">
                <a:avLst>
                  <a:gd name="adj" fmla="val 40549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  <a:scene3d>
                <a:camera prst="orthographicFront">
                  <a:rot lat="0" lon="108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29" name="원통 28"/>
              <p:cNvSpPr/>
              <p:nvPr/>
            </p:nvSpPr>
            <p:spPr>
              <a:xfrm rot="16200000">
                <a:off x="1718975" y="3726909"/>
                <a:ext cx="216024" cy="628318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30" name="정육면체 29"/>
              <p:cNvSpPr/>
              <p:nvPr/>
            </p:nvSpPr>
            <p:spPr>
              <a:xfrm>
                <a:off x="1115616" y="3501008"/>
                <a:ext cx="504056" cy="1080120"/>
              </a:xfrm>
              <a:prstGeom prst="cube">
                <a:avLst>
                  <a:gd name="adj" fmla="val 40549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  <a:scene3d>
                <a:camera prst="orthographicFront">
                  <a:rot lat="0" lon="108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31" name="원통 30"/>
              <p:cNvSpPr/>
              <p:nvPr/>
            </p:nvSpPr>
            <p:spPr>
              <a:xfrm rot="16200000">
                <a:off x="782871" y="3726909"/>
                <a:ext cx="216024" cy="628318"/>
              </a:xfrm>
              <a:prstGeom prst="can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32" name="정육면체 31"/>
              <p:cNvSpPr/>
              <p:nvPr/>
            </p:nvSpPr>
            <p:spPr>
              <a:xfrm>
                <a:off x="179512" y="3501008"/>
                <a:ext cx="504056" cy="1080120"/>
              </a:xfrm>
              <a:prstGeom prst="cube">
                <a:avLst>
                  <a:gd name="adj" fmla="val 40549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  <a:scene3d>
                <a:camera prst="orthographicFront">
                  <a:rot lat="0" lon="108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57641" y="5111311"/>
                <a:ext cx="776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68cm</a:t>
                </a:r>
                <a:endParaRPr lang="ko-KR" altLang="en-US" b="1" dirty="0"/>
              </a:p>
            </p:txBody>
          </p:sp>
          <p:cxnSp>
            <p:nvCxnSpPr>
              <p:cNvPr id="34" name="직선 화살표 연결선 33"/>
              <p:cNvCxnSpPr/>
              <p:nvPr/>
            </p:nvCxnSpPr>
            <p:spPr>
              <a:xfrm>
                <a:off x="2348461" y="5013176"/>
                <a:ext cx="855387" cy="58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1547663" y="5111311"/>
                <a:ext cx="792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 smtClean="0"/>
                  <a:t>68cm</a:t>
                </a:r>
                <a:endParaRPr lang="ko-KR" altLang="en-US" b="1" dirty="0"/>
              </a:p>
            </p:txBody>
          </p:sp>
          <p:cxnSp>
            <p:nvCxnSpPr>
              <p:cNvPr id="36" name="직선 화살표 연결선 35"/>
              <p:cNvCxnSpPr/>
              <p:nvPr/>
            </p:nvCxnSpPr>
            <p:spPr>
              <a:xfrm>
                <a:off x="1412357" y="5013176"/>
                <a:ext cx="927395" cy="58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585433" y="5111311"/>
                <a:ext cx="776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68cm</a:t>
                </a:r>
                <a:endParaRPr lang="ko-KR" altLang="en-US" b="1" dirty="0"/>
              </a:p>
            </p:txBody>
          </p:sp>
          <p:cxnSp>
            <p:nvCxnSpPr>
              <p:cNvPr id="38" name="직선 화살표 연결선 37"/>
              <p:cNvCxnSpPr/>
              <p:nvPr/>
            </p:nvCxnSpPr>
            <p:spPr>
              <a:xfrm>
                <a:off x="467544" y="5013176"/>
                <a:ext cx="936104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12752" y="2690336"/>
                <a:ext cx="84221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ZH1P</a:t>
                </a:r>
              </a:p>
              <a:p>
                <a:r>
                  <a:rPr lang="en-US" altLang="ko-KR" sz="1200" b="1" dirty="0" smtClean="0"/>
                  <a:t>Steering </a:t>
                </a:r>
              </a:p>
              <a:p>
                <a:r>
                  <a:rPr lang="en-US" altLang="ko-KR" sz="1200" b="1" dirty="0" smtClean="0"/>
                  <a:t>magnet</a:t>
                </a:r>
                <a:endParaRPr lang="ko-KR" altLang="en-US" sz="1200" b="1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827584" y="2690336"/>
                <a:ext cx="84221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ZV1P</a:t>
                </a:r>
              </a:p>
              <a:p>
                <a:r>
                  <a:rPr lang="en-US" altLang="ko-KR" sz="1200" b="1" dirty="0" smtClean="0"/>
                  <a:t>Steering </a:t>
                </a:r>
              </a:p>
              <a:p>
                <a:r>
                  <a:rPr lang="en-US" altLang="ko-KR" sz="1200" b="1" dirty="0" smtClean="0"/>
                  <a:t>magnet</a:t>
                </a:r>
                <a:endParaRPr lang="ko-KR" altLang="en-US" sz="1200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785566" y="2708920"/>
                <a:ext cx="84221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ZH2P</a:t>
                </a:r>
              </a:p>
              <a:p>
                <a:r>
                  <a:rPr lang="en-US" altLang="ko-KR" sz="1200" b="1" dirty="0" smtClean="0"/>
                  <a:t>Steering </a:t>
                </a:r>
              </a:p>
              <a:p>
                <a:r>
                  <a:rPr lang="en-US" altLang="ko-KR" sz="1200" b="1" dirty="0" smtClean="0"/>
                  <a:t>magnet</a:t>
                </a:r>
                <a:endParaRPr lang="ko-KR" altLang="en-US" sz="1200" b="1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721670" y="2708920"/>
                <a:ext cx="84221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 smtClean="0"/>
                  <a:t>ZV2P</a:t>
                </a:r>
              </a:p>
              <a:p>
                <a:r>
                  <a:rPr lang="en-US" altLang="ko-KR" sz="1200" b="1" dirty="0" smtClean="0"/>
                  <a:t>Steering </a:t>
                </a:r>
              </a:p>
              <a:p>
                <a:r>
                  <a:rPr lang="en-US" altLang="ko-KR" sz="1200" b="1" dirty="0" smtClean="0"/>
                  <a:t>magnet</a:t>
                </a:r>
                <a:endParaRPr lang="ko-KR" altLang="en-US" sz="1200" b="1" dirty="0"/>
              </a:p>
            </p:txBody>
          </p:sp>
        </p:grpSp>
        <p:sp>
          <p:nvSpPr>
            <p:cNvPr id="6" name="오른쪽 화살표 5"/>
            <p:cNvSpPr/>
            <p:nvPr/>
          </p:nvSpPr>
          <p:spPr>
            <a:xfrm>
              <a:off x="107504" y="3789040"/>
              <a:ext cx="720080" cy="50405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b="1" dirty="0" smtClean="0"/>
                <a:t>beam</a:t>
              </a:r>
              <a:endParaRPr lang="ko-KR" altLang="en-US" sz="1100" b="1" dirty="0"/>
            </a:p>
          </p:txBody>
        </p:sp>
      </p:grpSp>
      <p:sp>
        <p:nvSpPr>
          <p:cNvPr id="43" name="원통 42"/>
          <p:cNvSpPr/>
          <p:nvPr/>
        </p:nvSpPr>
        <p:spPr>
          <a:xfrm rot="16200000">
            <a:off x="6444209" y="4911200"/>
            <a:ext cx="432048" cy="720082"/>
          </a:xfrm>
          <a:prstGeom prst="can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ko-KR" sz="1400" b="1" dirty="0" smtClean="0"/>
              <a:t>Ref</a:t>
            </a:r>
            <a:endParaRPr lang="ko-KR" altLang="en-US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135865" y="5517232"/>
            <a:ext cx="1028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Reference</a:t>
            </a:r>
          </a:p>
          <a:p>
            <a:r>
              <a:rPr lang="en-US" altLang="ko-KR" sz="1400" b="1" dirty="0" smtClean="0"/>
              <a:t>cavity</a:t>
            </a:r>
            <a:endParaRPr lang="ko-KR" altLang="en-US" sz="1400" b="1" dirty="0"/>
          </a:p>
        </p:txBody>
      </p:sp>
      <p:cxnSp>
        <p:nvCxnSpPr>
          <p:cNvPr id="49" name="직선 화살표 연결선 48"/>
          <p:cNvCxnSpPr/>
          <p:nvPr/>
        </p:nvCxnSpPr>
        <p:spPr>
          <a:xfrm>
            <a:off x="4932040" y="6288300"/>
            <a:ext cx="936104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Summary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b="1" dirty="0" smtClean="0"/>
              <a:t>All of fabrication will be finished at middle of October.</a:t>
            </a:r>
          </a:p>
          <a:p>
            <a:endParaRPr lang="en-US" altLang="ko-KR" b="1" dirty="0" smtClean="0"/>
          </a:p>
          <a:p>
            <a:r>
              <a:rPr lang="en-US" altLang="ko-KR" b="1" dirty="0" smtClean="0"/>
              <a:t>The beam test at November will perform at end of </a:t>
            </a:r>
            <a:r>
              <a:rPr lang="en-US" altLang="ko-KR" b="1" dirty="0" err="1" smtClean="0"/>
              <a:t>L</a:t>
            </a:r>
            <a:r>
              <a:rPr lang="en-US" altLang="ko-KR" b="1" dirty="0" err="1" smtClean="0"/>
              <a:t>inac</a:t>
            </a:r>
            <a:r>
              <a:rPr lang="en-US" altLang="ko-KR" b="1" dirty="0" smtClean="0"/>
              <a:t> to check total system and to prepare IP-region test.</a:t>
            </a:r>
          </a:p>
          <a:p>
            <a:endParaRPr lang="en-US" altLang="ko-KR" b="1" dirty="0" smtClean="0"/>
          </a:p>
          <a:p>
            <a:r>
              <a:rPr lang="en-US" altLang="ko-KR" b="1" dirty="0" smtClean="0"/>
              <a:t>After the test, two block of IP-BPM will send to LAL to install IP-chamber.</a:t>
            </a:r>
            <a:endParaRPr lang="ko-KR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269</Words>
  <Application>Microsoft Office PowerPoint</Application>
  <PresentationFormat>화면 슬라이드 쇼(4:3)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Low-Q IP-BPM Schedule</vt:lpstr>
      <vt:lpstr>IP-BPM Schedule</vt:lpstr>
      <vt:lpstr>Fabrication of Ref. cavity BPM</vt:lpstr>
      <vt:lpstr>Fabrication of Electronics</vt:lpstr>
      <vt:lpstr>Beam test scheme at November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Dream</dc:creator>
  <cp:lastModifiedBy>Dream</cp:lastModifiedBy>
  <cp:revision>9</cp:revision>
  <dcterms:created xsi:type="dcterms:W3CDTF">2012-09-03T06:23:08Z</dcterms:created>
  <dcterms:modified xsi:type="dcterms:W3CDTF">2012-09-07T06:40:26Z</dcterms:modified>
</cp:coreProperties>
</file>