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56" r:id="rId6"/>
    <p:sldId id="259" r:id="rId7"/>
    <p:sldId id="257" r:id="rId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716" autoAdjust="0"/>
  </p:normalViewPr>
  <p:slideViewPr>
    <p:cSldViewPr>
      <p:cViewPr varScale="1">
        <p:scale>
          <a:sx n="63" d="100"/>
          <a:sy n="63" d="100"/>
        </p:scale>
        <p:origin x="-9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B22C5-792C-4B19-B492-C5F0D288FA0A}" type="datetimeFigureOut">
              <a:rPr kumimoji="1" lang="ja-JP" altLang="en-US" smtClean="0"/>
              <a:pPr/>
              <a:t>2012/9/14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2E34E-29A8-4267-8837-BCAC96BC59D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721256" y="2132856"/>
            <a:ext cx="58625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i="1" dirty="0" smtClean="0">
                <a:solidFill>
                  <a:schemeClr val="accent5">
                    <a:lumMod val="50000"/>
                  </a:schemeClr>
                </a:solidFill>
              </a:rPr>
              <a:t>Personal Opinion of FF optics </a:t>
            </a:r>
            <a:endParaRPr kumimoji="1" lang="en-US" altLang="ja-JP" sz="28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n-US" altLang="ja-JP" sz="28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ja-JP" sz="2800" b="1" i="1" dirty="0" smtClean="0">
                <a:solidFill>
                  <a:schemeClr val="accent5">
                    <a:lumMod val="50000"/>
                  </a:schemeClr>
                </a:solidFill>
              </a:rPr>
              <a:t>at the beginning of 2012 Autumn Run</a:t>
            </a:r>
            <a:endParaRPr kumimoji="1" lang="ja-JP" altLang="en-US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75823" y="3645024"/>
            <a:ext cx="23919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i="1" dirty="0" smtClean="0"/>
              <a:t>Toshiyuki OKUGI, KEK</a:t>
            </a:r>
          </a:p>
          <a:p>
            <a:pPr algn="ctr"/>
            <a:r>
              <a:rPr lang="en-US" altLang="ja-JP" sz="2000" i="1" dirty="0" smtClean="0"/>
              <a:t>ATF2 weekly meeting</a:t>
            </a:r>
          </a:p>
          <a:p>
            <a:pPr algn="ctr"/>
            <a:r>
              <a:rPr kumimoji="1" lang="en-US" altLang="ja-JP" sz="2000" i="1" dirty="0" smtClean="0"/>
              <a:t>2012 / </a:t>
            </a:r>
            <a:r>
              <a:rPr kumimoji="1" lang="en-US" altLang="ja-JP" sz="2000" i="1" dirty="0" smtClean="0"/>
              <a:t>9 </a:t>
            </a:r>
            <a:r>
              <a:rPr kumimoji="1" lang="en-US" altLang="ja-JP" sz="2000" i="1" dirty="0" smtClean="0"/>
              <a:t>/ </a:t>
            </a:r>
            <a:r>
              <a:rPr lang="en-US" altLang="ja-JP" sz="2000" i="1" dirty="0" smtClean="0"/>
              <a:t>14</a:t>
            </a:r>
            <a:endParaRPr kumimoji="1" lang="ja-JP" alt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6372200" y="1263531"/>
            <a:ext cx="256159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          </a:t>
            </a:r>
            <a:r>
              <a:rPr lang="en-US" altLang="ja-JP" i="1" dirty="0" err="1" smtClean="0"/>
              <a:t>emitx</a:t>
            </a:r>
            <a:r>
              <a:rPr lang="en-US" altLang="ja-JP" i="1" dirty="0" smtClean="0"/>
              <a:t>   = 2nm</a:t>
            </a:r>
          </a:p>
          <a:p>
            <a:r>
              <a:rPr kumimoji="1" lang="en-US" altLang="ja-JP" i="1" dirty="0" smtClean="0"/>
              <a:t>          </a:t>
            </a:r>
            <a:r>
              <a:rPr kumimoji="1" lang="en-US" altLang="ja-JP" i="1" dirty="0" err="1" smtClean="0"/>
              <a:t>emity</a:t>
            </a:r>
            <a:r>
              <a:rPr kumimoji="1" lang="en-US" altLang="ja-JP" i="1" dirty="0" smtClean="0"/>
              <a:t>   = 12pm</a:t>
            </a:r>
          </a:p>
          <a:p>
            <a:r>
              <a:rPr lang="en-US" altLang="ja-JP" i="1" dirty="0"/>
              <a:t> </a:t>
            </a:r>
            <a:r>
              <a:rPr lang="en-US" altLang="ja-JP" i="1" dirty="0" smtClean="0"/>
              <a:t>         </a:t>
            </a:r>
            <a:r>
              <a:rPr lang="en-US" altLang="ja-JP" i="1" dirty="0" err="1" smtClean="0"/>
              <a:t>betay</a:t>
            </a:r>
            <a:r>
              <a:rPr lang="en-US" altLang="ja-JP" i="1" dirty="0" smtClean="0"/>
              <a:t>* = 0.1mm</a:t>
            </a:r>
            <a:endParaRPr kumimoji="1" lang="en-US" altLang="ja-JP" i="1" dirty="0" smtClean="0"/>
          </a:p>
          <a:p>
            <a:endParaRPr lang="en-US" altLang="ja-JP" sz="800" i="1" dirty="0" smtClean="0"/>
          </a:p>
          <a:p>
            <a:r>
              <a:rPr lang="en-US" altLang="ja-JP" i="1" dirty="0"/>
              <a:t> </a:t>
            </a:r>
            <a:r>
              <a:rPr lang="en-US" altLang="ja-JP" i="1" dirty="0" smtClean="0"/>
              <a:t>after Y24 Y46 Y22 Y26</a:t>
            </a:r>
          </a:p>
          <a:p>
            <a:r>
              <a:rPr lang="en-US" altLang="ja-JP" i="1" dirty="0" smtClean="0"/>
              <a:t>          Y66 Y44 correction  </a:t>
            </a:r>
            <a:endParaRPr kumimoji="1" lang="ja-JP" altLang="en-US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444208" y="4725144"/>
            <a:ext cx="245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No significant difference</a:t>
            </a:r>
          </a:p>
          <a:p>
            <a:r>
              <a:rPr lang="en-US" altLang="ja-JP" i="1" dirty="0">
                <a:solidFill>
                  <a:srgbClr val="FF0000"/>
                </a:solidFill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</a:rPr>
              <a:t>after correction 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92735" y="3284984"/>
            <a:ext cx="2959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 </a:t>
            </a:r>
            <a:r>
              <a:rPr lang="en-US" altLang="ja-JP" i="1" dirty="0" err="1"/>
              <a:t>b</a:t>
            </a:r>
            <a:r>
              <a:rPr kumimoji="1" lang="en-US" altLang="ja-JP" i="1" dirty="0" err="1" smtClean="0"/>
              <a:t>etax</a:t>
            </a:r>
            <a:r>
              <a:rPr kumimoji="1" lang="en-US" altLang="ja-JP" i="1" dirty="0" smtClean="0"/>
              <a:t>*’s are changed</a:t>
            </a:r>
          </a:p>
          <a:p>
            <a:r>
              <a:rPr lang="en-US" altLang="ja-JP" i="1" dirty="0"/>
              <a:t> </a:t>
            </a:r>
            <a:r>
              <a:rPr lang="en-US" altLang="ja-JP" i="1" dirty="0" smtClean="0"/>
              <a:t>by changing </a:t>
            </a:r>
            <a:r>
              <a:rPr lang="en-US" altLang="ja-JP" i="1" dirty="0" err="1" smtClean="0"/>
              <a:t>matchng</a:t>
            </a:r>
            <a:r>
              <a:rPr lang="en-US" altLang="ja-JP" i="1" dirty="0" smtClean="0"/>
              <a:t> quads.</a:t>
            </a:r>
            <a:r>
              <a:rPr kumimoji="1" lang="en-US" altLang="ja-JP" i="1" dirty="0" smtClean="0"/>
              <a:t> </a:t>
            </a:r>
            <a:endParaRPr kumimoji="1" lang="ja-JP" altLang="en-US" i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1640" y="332656"/>
            <a:ext cx="620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IP beam sizes</a:t>
            </a:r>
            <a:r>
              <a:rPr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 with measured </a:t>
            </a:r>
            <a:r>
              <a:rPr lang="en-US" altLang="ja-JP" sz="2400" b="1" i="1" dirty="0" err="1" smtClean="0">
                <a:solidFill>
                  <a:schemeClr val="accent5">
                    <a:lumMod val="50000"/>
                  </a:schemeClr>
                </a:solidFill>
              </a:rPr>
              <a:t>multipole</a:t>
            </a:r>
            <a:r>
              <a:rPr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 errors</a:t>
            </a:r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kumimoji="1" lang="ja-JP" alt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図 9" descr="IPbeamsizeNomi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52736"/>
            <a:ext cx="6172200" cy="2400300"/>
          </a:xfrm>
          <a:prstGeom prst="rect">
            <a:avLst/>
          </a:prstGeom>
        </p:spPr>
      </p:pic>
      <p:pic>
        <p:nvPicPr>
          <p:cNvPr id="11" name="図 10" descr="IPbeamsizeGl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3016"/>
            <a:ext cx="6172200" cy="24003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6455086" y="0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Presented at ATF2 meeting at 2012/7/20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419872" y="260648"/>
            <a:ext cx="2300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chemeClr val="accent5">
                    <a:lumMod val="50000"/>
                  </a:schemeClr>
                </a:solidFill>
              </a:rPr>
              <a:t>Beam Optics ?</a:t>
            </a:r>
            <a:endParaRPr kumimoji="1" lang="ja-JP" altLang="en-US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91680" y="908720"/>
            <a:ext cx="617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clear difference for Nominal Optics &amp; Glen’s 2.5x1 optics,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when we applied the </a:t>
            </a:r>
            <a:r>
              <a:rPr lang="en-US" altLang="ja-JP" dirty="0" err="1" smtClean="0"/>
              <a:t>sextupole</a:t>
            </a:r>
            <a:r>
              <a:rPr lang="en-US" altLang="ja-JP" dirty="0" smtClean="0"/>
              <a:t> and skew </a:t>
            </a:r>
            <a:r>
              <a:rPr lang="en-US" altLang="ja-JP" dirty="0" err="1" smtClean="0"/>
              <a:t>sextupole</a:t>
            </a:r>
            <a:r>
              <a:rPr lang="en-US" altLang="ja-JP" dirty="0" smtClean="0"/>
              <a:t> corrections.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267744" y="1700808"/>
            <a:ext cx="4655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</a:rPr>
              <a:t>Since the nominal optics is a ILC like optics,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 </a:t>
            </a:r>
            <a:endParaRPr kumimoji="1" lang="en-US" altLang="ja-JP" sz="2000" i="1" dirty="0" smtClean="0">
              <a:solidFill>
                <a:srgbClr val="FF0000"/>
              </a:solidFill>
            </a:endParaRPr>
          </a:p>
          <a:p>
            <a:r>
              <a:rPr lang="en-US" altLang="ja-JP" sz="2000" i="1" dirty="0" smtClean="0">
                <a:solidFill>
                  <a:srgbClr val="FF0000"/>
                </a:solidFill>
              </a:rPr>
              <a:t> 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I recommend to use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“Nominal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FF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optics”.</a:t>
            </a:r>
            <a:endParaRPr lang="ja-JP" altLang="en-US" sz="2000" i="1" dirty="0" smtClean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43808" y="2636912"/>
            <a:ext cx="4115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chemeClr val="accent5">
                    <a:lumMod val="50000"/>
                  </a:schemeClr>
                </a:solidFill>
              </a:rPr>
              <a:t>Horizontal Beta Function ?</a:t>
            </a:r>
            <a:endParaRPr kumimoji="1" lang="ja-JP" altLang="en-US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38063" y="3203684"/>
            <a:ext cx="1482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Large </a:t>
            </a:r>
            <a:r>
              <a:rPr kumimoji="1" lang="en-US" altLang="ja-JP" b="1" i="1" dirty="0" err="1" smtClean="0"/>
              <a:t>betax</a:t>
            </a:r>
            <a:r>
              <a:rPr kumimoji="1" lang="en-US" altLang="ja-JP" b="1" i="1" dirty="0" smtClean="0"/>
              <a:t>* </a:t>
            </a:r>
            <a:endParaRPr kumimoji="1" lang="ja-JP" altLang="en-US" b="1" i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31640" y="3284984"/>
            <a:ext cx="6692473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>
                <a:solidFill>
                  <a:srgbClr val="002060"/>
                </a:solidFill>
              </a:rPr>
              <a:t>Advantages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</a:t>
            </a:r>
            <a:r>
              <a:rPr lang="en-US" altLang="ja-JP" dirty="0" smtClean="0"/>
              <a:t> decrease the effects of the </a:t>
            </a:r>
            <a:r>
              <a:rPr lang="en-US" altLang="ja-JP" dirty="0" err="1" smtClean="0"/>
              <a:t>multipole</a:t>
            </a:r>
            <a:r>
              <a:rPr lang="en-US" altLang="ja-JP" dirty="0" smtClean="0"/>
              <a:t> errors 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- the 12poles and 6poles for QF1 will be improved from spring run,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  but we don’t know the other </a:t>
            </a:r>
            <a:r>
              <a:rPr lang="en-US" altLang="ja-JP" dirty="0" err="1" smtClean="0"/>
              <a:t>multipole</a:t>
            </a:r>
            <a:r>
              <a:rPr lang="en-US" altLang="ja-JP" dirty="0" smtClean="0"/>
              <a:t> effects. 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 </a:t>
            </a:r>
            <a:r>
              <a:rPr lang="en-US" altLang="ja-JP" dirty="0" smtClean="0"/>
              <a:t>decrease the coupling effect of &lt;</a:t>
            </a:r>
            <a:r>
              <a:rPr lang="en-US" altLang="ja-JP" dirty="0" err="1" smtClean="0"/>
              <a:t>x’y</a:t>
            </a:r>
            <a:r>
              <a:rPr lang="en-US" altLang="ja-JP" dirty="0" smtClean="0"/>
              <a:t>&gt;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 make some margin to horizontal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growth. </a:t>
            </a:r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already understood the IP-BSM background from QF1FF (horizontal).</a:t>
            </a:r>
            <a:endParaRPr lang="en-US" altLang="ja-JP" dirty="0" smtClean="0"/>
          </a:p>
          <a:p>
            <a:endParaRPr lang="en-US" altLang="ja-JP" sz="800" dirty="0" smtClean="0"/>
          </a:p>
          <a:p>
            <a:r>
              <a:rPr lang="en-US" altLang="ja-JP" i="1" dirty="0" smtClean="0">
                <a:solidFill>
                  <a:srgbClr val="002060"/>
                </a:solidFill>
              </a:rPr>
              <a:t>Disadvantages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 increase </a:t>
            </a:r>
            <a:r>
              <a:rPr lang="en-US" altLang="ja-JP" dirty="0" smtClean="0"/>
              <a:t>the </a:t>
            </a:r>
            <a:r>
              <a:rPr lang="en-US" altLang="ja-JP" dirty="0" smtClean="0"/>
              <a:t>effect </a:t>
            </a:r>
            <a:r>
              <a:rPr lang="en-US" altLang="ja-JP" dirty="0" smtClean="0"/>
              <a:t>of </a:t>
            </a:r>
            <a:r>
              <a:rPr lang="en-US" altLang="ja-JP" dirty="0" smtClean="0"/>
              <a:t>the beam tilt &lt;</a:t>
            </a:r>
            <a:r>
              <a:rPr lang="en-US" altLang="ja-JP" dirty="0" err="1" smtClean="0"/>
              <a:t>xy</a:t>
            </a:r>
            <a:r>
              <a:rPr lang="en-US" altLang="ja-JP" dirty="0" smtClean="0"/>
              <a:t>&gt;</a:t>
            </a:r>
          </a:p>
          <a:p>
            <a:r>
              <a:rPr lang="en-US" altLang="ja-JP" dirty="0" smtClean="0"/>
              <a:t> </a:t>
            </a:r>
            <a:r>
              <a:rPr lang="en-US" altLang="ja-JP" dirty="0" smtClean="0"/>
              <a:t>  -&gt; We have already tried the </a:t>
            </a:r>
            <a:r>
              <a:rPr lang="en-US" altLang="ja-JP" dirty="0" err="1" smtClean="0"/>
              <a:t>tilit</a:t>
            </a:r>
            <a:r>
              <a:rPr lang="en-US" altLang="ja-JP" dirty="0" smtClean="0"/>
              <a:t> correction with QKs.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1043608" y="6309320"/>
            <a:ext cx="74671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i="1" dirty="0" smtClean="0">
                <a:solidFill>
                  <a:srgbClr val="FF0000"/>
                </a:solidFill>
              </a:rPr>
              <a:t> I recommend to use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10x1 optics at the beginning of 2012 autumn run.</a:t>
            </a:r>
            <a:endParaRPr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211960" y="3140968"/>
            <a:ext cx="86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Glen_2p5x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8385" y="908720"/>
            <a:ext cx="3853815" cy="2867025"/>
          </a:xfrm>
          <a:prstGeom prst="rect">
            <a:avLst/>
          </a:prstGeom>
        </p:spPr>
      </p:pic>
      <p:pic>
        <p:nvPicPr>
          <p:cNvPr id="5" name="図 4" descr="Nominal_2p5x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8385" y="3861048"/>
            <a:ext cx="3872484" cy="288950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95536" y="1772816"/>
            <a:ext cx="1958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0070C0"/>
                </a:solidFill>
              </a:rPr>
              <a:t>Glen’s 2.5x1 Optics</a:t>
            </a:r>
            <a:endParaRPr kumimoji="1" lang="ja-JP" altLang="en-US" i="1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3528" y="4725144"/>
            <a:ext cx="2129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0070C0"/>
                </a:solidFill>
              </a:rPr>
              <a:t>Nominal2.5x1 Optics</a:t>
            </a:r>
            <a:endParaRPr kumimoji="1" lang="ja-JP" altLang="en-US" i="1" dirty="0">
              <a:solidFill>
                <a:srgbClr val="0070C0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580112" y="1412776"/>
            <a:ext cx="93610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5580112" y="4365104"/>
            <a:ext cx="93610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60232" y="2996952"/>
            <a:ext cx="2204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FF0000"/>
                </a:solidFill>
              </a:rPr>
              <a:t>Same </a:t>
            </a:r>
            <a:r>
              <a:rPr kumimoji="1" lang="en-US" altLang="ja-JP" b="1" i="1" dirty="0" err="1" smtClean="0">
                <a:solidFill>
                  <a:srgbClr val="FF0000"/>
                </a:solidFill>
              </a:rPr>
              <a:t>betax</a:t>
            </a:r>
            <a:r>
              <a:rPr kumimoji="1" lang="en-US" altLang="ja-JP" b="1" i="1" dirty="0" smtClean="0">
                <a:solidFill>
                  <a:srgbClr val="FF0000"/>
                </a:solidFill>
              </a:rPr>
              <a:t> at QF1FF</a:t>
            </a:r>
            <a:endParaRPr kumimoji="1" lang="ja-JP" altLang="en-US" b="1" i="1" dirty="0">
              <a:solidFill>
                <a:srgbClr val="FF0000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H="1" flipV="1">
            <a:off x="6588224" y="1988840"/>
            <a:ext cx="72008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6588224" y="3645024"/>
            <a:ext cx="648072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475656" y="260648"/>
            <a:ext cx="547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FF optics (Glen’s optics &amp; Nominal optics )</a:t>
            </a:r>
            <a:endParaRPr kumimoji="1" lang="ja-JP" alt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55086" y="0"/>
            <a:ext cx="2725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Presented at ATF2 meeting at 2012/7/20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QF1FFnor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2880360" cy="3086100"/>
          </a:xfrm>
          <a:prstGeom prst="rect">
            <a:avLst/>
          </a:prstGeom>
        </p:spPr>
      </p:pic>
      <p:pic>
        <p:nvPicPr>
          <p:cNvPr id="3" name="図 2" descr="QF1FFsk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846956"/>
            <a:ext cx="2880360" cy="3086100"/>
          </a:xfrm>
          <a:prstGeom prst="rect">
            <a:avLst/>
          </a:prstGeom>
        </p:spPr>
      </p:pic>
      <p:pic>
        <p:nvPicPr>
          <p:cNvPr id="4" name="図 3" descr="QD0FFnorma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71900"/>
            <a:ext cx="2880360" cy="3086100"/>
          </a:xfrm>
          <a:prstGeom prst="rect">
            <a:avLst/>
          </a:prstGeom>
        </p:spPr>
      </p:pic>
      <p:pic>
        <p:nvPicPr>
          <p:cNvPr id="5" name="図 4" descr="QD0FFskew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3771900"/>
            <a:ext cx="2880360" cy="30861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475656" y="260648"/>
            <a:ext cx="6303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Tolerances for </a:t>
            </a:r>
            <a:r>
              <a:rPr kumimoji="1" lang="en-US" altLang="ja-JP" sz="2400" b="1" i="1" dirty="0" err="1" smtClean="0">
                <a:solidFill>
                  <a:schemeClr val="accent5">
                    <a:lumMod val="50000"/>
                  </a:schemeClr>
                </a:solidFill>
              </a:rPr>
              <a:t>Multipole</a:t>
            </a:r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 Errors for Final Doublet</a:t>
            </a:r>
            <a:endParaRPr kumimoji="1" lang="ja-JP" alt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66583" y="1124744"/>
            <a:ext cx="2109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Red</a:t>
            </a:r>
            <a:r>
              <a:rPr kumimoji="1" lang="en-US" altLang="ja-JP" i="1" dirty="0" smtClean="0"/>
              <a:t> ; Nominal 2.5x1</a:t>
            </a:r>
          </a:p>
          <a:p>
            <a:r>
              <a:rPr kumimoji="1" lang="en-US" altLang="ja-JP" i="1" dirty="0" smtClean="0">
                <a:solidFill>
                  <a:srgbClr val="002060"/>
                </a:solidFill>
              </a:rPr>
              <a:t>Blue</a:t>
            </a:r>
            <a:r>
              <a:rPr kumimoji="1" lang="en-US" altLang="ja-JP" i="1" dirty="0" smtClean="0"/>
              <a:t>; </a:t>
            </a:r>
            <a:r>
              <a:rPr lang="en-US" altLang="ja-JP" i="1" dirty="0" smtClean="0"/>
              <a:t>Glen’s</a:t>
            </a:r>
            <a:r>
              <a:rPr kumimoji="1" lang="en-US" altLang="ja-JP" i="1" dirty="0" smtClean="0"/>
              <a:t> 2.5x1</a:t>
            </a:r>
            <a:endParaRPr kumimoji="1" lang="ja-JP" altLang="en-US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30881" y="1772816"/>
            <a:ext cx="25615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          </a:t>
            </a:r>
            <a:r>
              <a:rPr lang="en-US" altLang="ja-JP" i="1" dirty="0" err="1" smtClean="0"/>
              <a:t>emitx</a:t>
            </a:r>
            <a:r>
              <a:rPr lang="en-US" altLang="ja-JP" i="1" dirty="0" smtClean="0"/>
              <a:t>  = 2nm</a:t>
            </a:r>
          </a:p>
          <a:p>
            <a:r>
              <a:rPr kumimoji="1" lang="en-US" altLang="ja-JP" i="1" dirty="0" smtClean="0"/>
              <a:t>          </a:t>
            </a:r>
            <a:r>
              <a:rPr kumimoji="1" lang="en-US" altLang="ja-JP" i="1" dirty="0" err="1" smtClean="0"/>
              <a:t>emity</a:t>
            </a:r>
            <a:r>
              <a:rPr kumimoji="1" lang="en-US" altLang="ja-JP" i="1" dirty="0" smtClean="0"/>
              <a:t>  = 12pm</a:t>
            </a:r>
          </a:p>
          <a:p>
            <a:endParaRPr lang="en-US" altLang="ja-JP" sz="800" i="1" dirty="0" smtClean="0"/>
          </a:p>
          <a:p>
            <a:r>
              <a:rPr lang="en-US" altLang="ja-JP" i="1" dirty="0" smtClean="0"/>
              <a:t> with Y24 Y46 Y22 Y26</a:t>
            </a:r>
          </a:p>
          <a:p>
            <a:r>
              <a:rPr lang="en-US" altLang="ja-JP" i="1" dirty="0" smtClean="0"/>
              <a:t>          Y66 Y44 correction  </a:t>
            </a:r>
            <a:endParaRPr kumimoji="1" lang="ja-JP" altLang="en-US" i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44208" y="4293096"/>
            <a:ext cx="245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No significant difference</a:t>
            </a:r>
          </a:p>
          <a:p>
            <a:r>
              <a:rPr lang="en-US" altLang="ja-JP" i="1" dirty="0">
                <a:solidFill>
                  <a:srgbClr val="FF0000"/>
                </a:solidFill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</a:rPr>
              <a:t>after correction 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60060" y="5085184"/>
            <a:ext cx="2683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/>
              <a:t> </a:t>
            </a:r>
            <a:r>
              <a:rPr lang="en-US" altLang="ja-JP" i="1" dirty="0" smtClean="0"/>
              <a:t>a</a:t>
            </a:r>
            <a:r>
              <a:rPr kumimoji="1" lang="en-US" altLang="ja-JP" i="1" dirty="0" smtClean="0"/>
              <a:t> little bit large tolerances</a:t>
            </a:r>
          </a:p>
          <a:p>
            <a:r>
              <a:rPr lang="en-US" altLang="ja-JP" i="1" dirty="0"/>
              <a:t> </a:t>
            </a:r>
            <a:r>
              <a:rPr lang="en-US" altLang="ja-JP" i="1" dirty="0" smtClean="0"/>
              <a:t>for nominal optics</a:t>
            </a:r>
            <a:endParaRPr kumimoji="1" lang="ja-JP" alt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Nominal_norm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5829300" cy="2571750"/>
          </a:xfrm>
          <a:prstGeom prst="rect">
            <a:avLst/>
          </a:prstGeom>
        </p:spPr>
      </p:pic>
      <p:pic>
        <p:nvPicPr>
          <p:cNvPr id="3" name="図 2" descr="Nominal_skew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429000"/>
            <a:ext cx="5829300" cy="257175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300192" y="4437112"/>
            <a:ext cx="245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No significant difference</a:t>
            </a:r>
          </a:p>
          <a:p>
            <a:r>
              <a:rPr lang="en-US" altLang="ja-JP" i="1" dirty="0">
                <a:solidFill>
                  <a:srgbClr val="FF0000"/>
                </a:solidFill>
              </a:rPr>
              <a:t> </a:t>
            </a:r>
            <a:r>
              <a:rPr lang="en-US" altLang="ja-JP" i="1" dirty="0" smtClean="0">
                <a:solidFill>
                  <a:srgbClr val="FF0000"/>
                </a:solidFill>
              </a:rPr>
              <a:t>after correction 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0192" y="1124744"/>
            <a:ext cx="2109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Red</a:t>
            </a:r>
            <a:r>
              <a:rPr kumimoji="1" lang="en-US" altLang="ja-JP" i="1" dirty="0" smtClean="0"/>
              <a:t> ; Glen’s 2.5x1</a:t>
            </a:r>
          </a:p>
          <a:p>
            <a:r>
              <a:rPr kumimoji="1" lang="en-US" altLang="ja-JP" i="1" dirty="0" smtClean="0">
                <a:solidFill>
                  <a:srgbClr val="002060"/>
                </a:solidFill>
              </a:rPr>
              <a:t>Blue</a:t>
            </a:r>
            <a:r>
              <a:rPr kumimoji="1" lang="en-US" altLang="ja-JP" i="1" dirty="0" smtClean="0"/>
              <a:t>; Nominal 2.5x1</a:t>
            </a:r>
            <a:endParaRPr kumimoji="1" lang="ja-JP" altLang="en-US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84168" y="1772816"/>
            <a:ext cx="25615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 smtClean="0"/>
              <a:t>          </a:t>
            </a:r>
            <a:r>
              <a:rPr lang="en-US" altLang="ja-JP" i="1" dirty="0" err="1" smtClean="0"/>
              <a:t>emitx</a:t>
            </a:r>
            <a:r>
              <a:rPr lang="en-US" altLang="ja-JP" i="1" dirty="0" smtClean="0"/>
              <a:t>  = 2nm</a:t>
            </a:r>
          </a:p>
          <a:p>
            <a:r>
              <a:rPr kumimoji="1" lang="en-US" altLang="ja-JP" i="1" dirty="0" smtClean="0"/>
              <a:t>          </a:t>
            </a:r>
            <a:r>
              <a:rPr kumimoji="1" lang="en-US" altLang="ja-JP" i="1" dirty="0" err="1" smtClean="0"/>
              <a:t>emity</a:t>
            </a:r>
            <a:r>
              <a:rPr kumimoji="1" lang="en-US" altLang="ja-JP" i="1" dirty="0" smtClean="0"/>
              <a:t>  = 12pm</a:t>
            </a:r>
          </a:p>
          <a:p>
            <a:endParaRPr lang="en-US" altLang="ja-JP" sz="800" i="1" dirty="0" smtClean="0"/>
          </a:p>
          <a:p>
            <a:r>
              <a:rPr lang="en-US" altLang="ja-JP" i="1" dirty="0" smtClean="0"/>
              <a:t> with Y24 Y46 Y22 Y26</a:t>
            </a:r>
          </a:p>
          <a:p>
            <a:r>
              <a:rPr lang="en-US" altLang="ja-JP" i="1" dirty="0" smtClean="0"/>
              <a:t>          Y66 Y44 correction  </a:t>
            </a:r>
            <a:endParaRPr kumimoji="1" lang="ja-JP" altLang="en-US" i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75656" y="260648"/>
            <a:ext cx="634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Tolerances of </a:t>
            </a:r>
            <a:r>
              <a:rPr kumimoji="1" lang="en-US" altLang="ja-JP" sz="2400" b="1" i="1" dirty="0" err="1" smtClean="0">
                <a:solidFill>
                  <a:schemeClr val="accent5">
                    <a:lumMod val="50000"/>
                  </a:schemeClr>
                </a:solidFill>
              </a:rPr>
              <a:t>Sextupole</a:t>
            </a:r>
            <a:r>
              <a:rPr kumimoji="1" lang="en-US" altLang="ja-JP" sz="2400" b="1" i="1" dirty="0" smtClean="0">
                <a:solidFill>
                  <a:schemeClr val="accent5">
                    <a:lumMod val="50000"/>
                  </a:schemeClr>
                </a:solidFill>
              </a:rPr>
              <a:t> Field Errors for FF Quads</a:t>
            </a:r>
            <a:endParaRPr kumimoji="1" lang="ja-JP" altLang="en-US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3247</TotalTime>
  <Words>346</Words>
  <Application>Microsoft Office PowerPoint</Application>
  <PresentationFormat>画面に合わせる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okugi</dc:creator>
  <cp:lastModifiedBy>okugi</cp:lastModifiedBy>
  <cp:revision>42</cp:revision>
  <dcterms:created xsi:type="dcterms:W3CDTF">2012-07-18T05:38:08Z</dcterms:created>
  <dcterms:modified xsi:type="dcterms:W3CDTF">2012-09-14T06:27:22Z</dcterms:modified>
</cp:coreProperties>
</file>