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C423AEF-BFAD-5249-915F-D9FC80327AD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5" autoAdjust="0"/>
    <p:restoredTop sz="94687" autoAdjust="0"/>
  </p:normalViewPr>
  <p:slideViewPr>
    <p:cSldViewPr snapToGrid="0" snapToObjects="1">
      <p:cViewPr varScale="1">
        <p:scale>
          <a:sx n="115" d="100"/>
          <a:sy n="115" d="100"/>
        </p:scale>
        <p:origin x="-150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B0E07-A769-CF46-9B92-A172C33E9690}" type="datetimeFigureOut">
              <a:rPr lang="en-US" smtClean="0"/>
              <a:t>9/27/12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ACCE25-3908-2944-B147-E91F1AB12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7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CCE25-3908-2944-B147-E91F1AB12D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70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CCE25-3908-2944-B147-E91F1AB12D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08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CCE25-3908-2944-B147-E91F1AB12D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08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CCE25-3908-2944-B147-E91F1AB12D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36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4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82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52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2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01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44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1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4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1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1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EA189-8C6D-6348-97AF-1DA5EFFB08F2}" type="datetimeFigureOut">
              <a:rPr lang="en-US" smtClean="0"/>
              <a:t>9/27/12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288E7-317C-5848-80E9-86F58C53A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3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de.google.com/p/atf2flightsim/source/browse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ATF2 Tuning Updates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Glen White, SLAC</a:t>
            </a:r>
          </a:p>
          <a:p>
            <a:r>
              <a:rPr lang="en-US" dirty="0" smtClean="0"/>
              <a:t>Sept. 20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21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SK1FF Scan With Dispersion And Coupling 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8917" y="2518833"/>
            <a:ext cx="2537882" cy="360733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No asymmetry seen with expected </a:t>
            </a:r>
            <a:r>
              <a:rPr lang="en-US" sz="2000" dirty="0" err="1" smtClean="0"/>
              <a:t>multipole</a:t>
            </a:r>
            <a:r>
              <a:rPr lang="en-US" sz="2000" dirty="0" smtClean="0"/>
              <a:t> components and corrected dispersion and coupling for each scan point</a:t>
            </a:r>
          </a:p>
          <a:p>
            <a:r>
              <a:rPr lang="en-US" sz="2000" dirty="0" smtClean="0"/>
              <a:t>Second-order contribution is insignificant</a:t>
            </a:r>
          </a:p>
          <a:p>
            <a:pPr lvl="1"/>
            <a:r>
              <a:rPr lang="en-US" sz="1600" dirty="0" smtClean="0"/>
              <a:t>(as opposed to that </a:t>
            </a:r>
            <a:r>
              <a:rPr lang="en-US" sz="1600" dirty="0" err="1" smtClean="0"/>
              <a:t>theorised</a:t>
            </a:r>
            <a:r>
              <a:rPr lang="en-US" sz="1600" dirty="0" smtClean="0"/>
              <a:t> in previous presentation)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5" y="1883835"/>
            <a:ext cx="5940776" cy="4455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199" y="6338914"/>
            <a:ext cx="2601383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RMS beam sizes shown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41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1950" y="391052"/>
            <a:ext cx="8229600" cy="614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Vertical Beam Size Tolerance to Horizontal Beta Match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84551"/>
            <a:ext cx="8229600" cy="165703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v4.5 BX10BY1 lattice</a:t>
            </a:r>
          </a:p>
          <a:p>
            <a:r>
              <a:rPr lang="en-US" dirty="0" smtClean="0"/>
              <a:t>2nm horizontal </a:t>
            </a:r>
            <a:r>
              <a:rPr lang="en-US" dirty="0" err="1" smtClean="0"/>
              <a:t>emittance</a:t>
            </a:r>
            <a:r>
              <a:rPr lang="en-US" dirty="0" smtClean="0"/>
              <a:t> (left)</a:t>
            </a:r>
          </a:p>
          <a:p>
            <a:r>
              <a:rPr lang="en-US" dirty="0" smtClean="0"/>
              <a:t>June (3.8 nm) horizontal </a:t>
            </a:r>
            <a:r>
              <a:rPr lang="en-US" dirty="0" err="1" smtClean="0"/>
              <a:t>emittance</a:t>
            </a:r>
            <a:r>
              <a:rPr lang="en-US" dirty="0" smtClean="0"/>
              <a:t> (right)</a:t>
            </a:r>
          </a:p>
          <a:p>
            <a:pPr lvl="1"/>
            <a:r>
              <a:rPr lang="en-US" dirty="0" smtClean="0"/>
              <a:t>Inset = June lattice + Y emit (circle = measured </a:t>
            </a:r>
            <a:r>
              <a:rPr lang="en-US" dirty="0" err="1" smtClean="0"/>
              <a:t>twiss</a:t>
            </a:r>
            <a:r>
              <a:rPr lang="en-US" dirty="0" smtClean="0"/>
              <a:t> parameters)</a:t>
            </a:r>
          </a:p>
          <a:p>
            <a:r>
              <a:rPr lang="en-US" dirty="0" smtClean="0"/>
              <a:t>Green = vertical (RMS (4)) beam size &lt;39 nm (after first-order corrections)</a:t>
            </a:r>
          </a:p>
          <a:p>
            <a:pPr lvl="1"/>
            <a:r>
              <a:rPr lang="en-US" dirty="0" smtClean="0"/>
              <a:t>[Inset = &lt; 90nm]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315" t="5541" r="6597" b="1224"/>
          <a:stretch/>
        </p:blipFill>
        <p:spPr>
          <a:xfrm>
            <a:off x="0" y="1767417"/>
            <a:ext cx="4307416" cy="32784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242" t="5873" r="7176" b="1546"/>
          <a:stretch/>
        </p:blipFill>
        <p:spPr>
          <a:xfrm>
            <a:off x="4762500" y="1767416"/>
            <a:ext cx="4286249" cy="3317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4940" r="6829"/>
          <a:stretch/>
        </p:blipFill>
        <p:spPr>
          <a:xfrm>
            <a:off x="6514721" y="1153584"/>
            <a:ext cx="2534028" cy="1926167"/>
          </a:xfrm>
          <a:prstGeom prst="rect">
            <a:avLst/>
          </a:prstGeom>
          <a:ln w="38100" cmpd="sng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28919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V.5.0 Optics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101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Available on Flight Simulator subversion repository lattice directory</a:t>
            </a:r>
          </a:p>
          <a:p>
            <a:pPr lvl="1"/>
            <a:r>
              <a:rPr lang="en-US" dirty="0" smtClean="0">
                <a:hlinkClick r:id="rId2"/>
              </a:rPr>
              <a:t>http://code.google.com/p/atf2flightsim/source/browse/#svn%2Ftrunk%2FATF2%2FFlightSim%2FlatticeFiles%2Fsrc%2Fv5.0</a:t>
            </a:r>
            <a:endParaRPr lang="en-US" dirty="0" smtClean="0"/>
          </a:p>
          <a:p>
            <a:pPr lvl="1"/>
            <a:r>
              <a:rPr lang="en-US" dirty="0" smtClean="0"/>
              <a:t>XSIF and </a:t>
            </a:r>
            <a:r>
              <a:rPr lang="en-US" dirty="0" err="1" smtClean="0"/>
              <a:t>Lucretia</a:t>
            </a:r>
            <a:r>
              <a:rPr lang="en-US" dirty="0" smtClean="0"/>
              <a:t> file formats</a:t>
            </a:r>
          </a:p>
          <a:p>
            <a:pPr lvl="2"/>
            <a:r>
              <a:rPr lang="en-US" dirty="0" smtClean="0"/>
              <a:t>.</a:t>
            </a:r>
            <a:r>
              <a:rPr lang="en-US" dirty="0" err="1" smtClean="0"/>
              <a:t>saveline</a:t>
            </a:r>
            <a:r>
              <a:rPr lang="en-US" dirty="0" smtClean="0"/>
              <a:t> and .mat extensions</a:t>
            </a:r>
          </a:p>
          <a:p>
            <a:r>
              <a:rPr lang="en-US" dirty="0" smtClean="0"/>
              <a:t>BX10BY1 lattice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multipoles</a:t>
            </a:r>
            <a:r>
              <a:rPr lang="en-US" dirty="0" smtClean="0"/>
              <a:t> as in v.4.5 for now (QF1FF replacement still pending)</a:t>
            </a:r>
          </a:p>
          <a:p>
            <a:pPr lvl="1"/>
            <a:r>
              <a:rPr lang="en-US" dirty="0" smtClean="0"/>
              <a:t>Removed KEX2 quad and sextupole field (KEX2 removed)</a:t>
            </a:r>
          </a:p>
          <a:p>
            <a:r>
              <a:rPr lang="en-US" dirty="0" smtClean="0"/>
              <a:t>New components</a:t>
            </a:r>
          </a:p>
          <a:p>
            <a:pPr lvl="1"/>
            <a:r>
              <a:rPr lang="en-US" dirty="0"/>
              <a:t>3</a:t>
            </a:r>
            <a:r>
              <a:rPr lang="en-US" dirty="0" smtClean="0"/>
              <a:t> new skew-sextupoles (v4.5 SK1FF -&gt; SK3FF)</a:t>
            </a:r>
          </a:p>
          <a:p>
            <a:pPr lvl="2"/>
            <a:r>
              <a:rPr lang="en-US" dirty="0" smtClean="0"/>
              <a:t>SK1FF, SK2FF, SK3FF, SK4FF</a:t>
            </a:r>
          </a:p>
          <a:p>
            <a:pPr lvl="1"/>
            <a:r>
              <a:rPr lang="en-US" dirty="0" smtClean="0"/>
              <a:t>IP feedback kicker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005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152" t="6847" r="9592" b="77162"/>
          <a:stretch/>
        </p:blipFill>
        <p:spPr>
          <a:xfrm>
            <a:off x="1331525" y="1024156"/>
            <a:ext cx="6862481" cy="788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1212"/>
          </a:xfrm>
        </p:spPr>
        <p:txBody>
          <a:bodyPr/>
          <a:lstStyle/>
          <a:p>
            <a:r>
              <a:rPr lang="en-US" dirty="0" smtClean="0"/>
              <a:t>V 5.0 Optics Matching and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58071"/>
            <a:ext cx="8229600" cy="232654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Matched with waists at MFB1FF (horizontal) and MFB2FF (vertical) in MAD using QD21X, QM(16:12)FF.</a:t>
            </a:r>
          </a:p>
          <a:p>
            <a:pPr lvl="1"/>
            <a:r>
              <a:rPr lang="en-US" dirty="0" smtClean="0"/>
              <a:t>QF21X was found to be necessary to keep FB waists</a:t>
            </a:r>
          </a:p>
          <a:p>
            <a:r>
              <a:rPr lang="en-US" dirty="0" smtClean="0"/>
              <a:t>Tracked IP beam sizes (</a:t>
            </a:r>
            <a:r>
              <a:rPr lang="en-US" dirty="0" err="1" smtClean="0"/>
              <a:t>Lucretia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10 </a:t>
            </a:r>
            <a:r>
              <a:rPr lang="en-US" dirty="0" smtClean="0"/>
              <a:t>um </a:t>
            </a:r>
            <a:r>
              <a:rPr lang="en-US" dirty="0" smtClean="0"/>
              <a:t>x 35 nm (no </a:t>
            </a:r>
            <a:r>
              <a:rPr lang="en-US" dirty="0" err="1" smtClean="0"/>
              <a:t>multipoles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10</a:t>
            </a:r>
            <a:r>
              <a:rPr lang="en-US" dirty="0" smtClean="0"/>
              <a:t> </a:t>
            </a:r>
            <a:r>
              <a:rPr lang="en-US" dirty="0" smtClean="0"/>
              <a:t>um x 40 nm (all </a:t>
            </a:r>
            <a:r>
              <a:rPr lang="en-US" dirty="0" err="1" smtClean="0"/>
              <a:t>multipoles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473" t="27048" b="1360"/>
          <a:stretch/>
        </p:blipFill>
        <p:spPr>
          <a:xfrm>
            <a:off x="204845" y="1587442"/>
            <a:ext cx="8826482" cy="240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523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Rematch Sextupoles with </a:t>
            </a:r>
            <a:r>
              <a:rPr lang="en-US" dirty="0" err="1" smtClean="0"/>
              <a:t>Lucretia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136265" cy="231732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Try re-matching sextupole strength to </a:t>
            </a:r>
            <a:r>
              <a:rPr lang="en-US" dirty="0" err="1" smtClean="0"/>
              <a:t>minimise</a:t>
            </a:r>
            <a:r>
              <a:rPr lang="en-US" dirty="0" smtClean="0"/>
              <a:t> IP beam size in presence of </a:t>
            </a:r>
            <a:r>
              <a:rPr lang="en-US" dirty="0" err="1" smtClean="0"/>
              <a:t>multipoles</a:t>
            </a:r>
            <a:endParaRPr lang="en-US" dirty="0" smtClean="0"/>
          </a:p>
          <a:p>
            <a:r>
              <a:rPr lang="en-US" dirty="0" smtClean="0"/>
              <a:t>Can get design (37 nm) IP vertical beam size with below values</a:t>
            </a:r>
          </a:p>
          <a:p>
            <a:pPr lvl="1"/>
            <a:r>
              <a:rPr lang="en-US" dirty="0" smtClean="0"/>
              <a:t>Same with </a:t>
            </a:r>
            <a:r>
              <a:rPr lang="en-US" dirty="0" err="1" smtClean="0"/>
              <a:t>multipoles</a:t>
            </a:r>
            <a:r>
              <a:rPr lang="en-US" dirty="0" smtClean="0"/>
              <a:t> switched off</a:t>
            </a:r>
          </a:p>
          <a:p>
            <a:pPr lvl="1"/>
            <a:r>
              <a:rPr lang="en-US" b="1" i="1" dirty="0" smtClean="0"/>
              <a:t>NB: </a:t>
            </a:r>
            <a:r>
              <a:rPr lang="en-US" b="1" i="1" dirty="0" smtClean="0"/>
              <a:t>force SF5FF not to reduce in value to maintain tuning capability of sextupole system</a:t>
            </a:r>
            <a:endParaRPr lang="en-US" b="1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300798" y="3917528"/>
            <a:ext cx="7292667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o-RO" sz="1200" dirty="0" smtClean="0"/>
              <a:t>SIGMA_Y</a:t>
            </a:r>
            <a:r>
              <a:rPr lang="ro-RO" sz="1200" dirty="0"/>
              <a:t>=37nm:</a:t>
            </a:r>
          </a:p>
          <a:p>
            <a:r>
              <a:rPr lang="ro-RO" sz="1200" dirty="0"/>
              <a:t>SD0FF: Lucretia: +21.66974284 (T.m) K2: +49.97250747 K2L: +04.99725075 I:  7.37255944 (A)</a:t>
            </a:r>
          </a:p>
          <a:p>
            <a:r>
              <a:rPr lang="ro-RO" sz="1200" dirty="0"/>
              <a:t>SF1FF: Lucretia: -14.76999747 (T.m) K2: -34.06103223 K2L: -03.40610322 I:  5.01071205 (A)</a:t>
            </a:r>
          </a:p>
          <a:p>
            <a:r>
              <a:rPr lang="ro-RO" sz="1200" dirty="0"/>
              <a:t>SD4FF: Lucretia: +61.98265762 (T.m) K2: +142.82650898 K2L: +14.29379594 I: 27.24028031 (A)</a:t>
            </a:r>
          </a:p>
          <a:p>
            <a:r>
              <a:rPr lang="ro-RO" sz="1200" dirty="0"/>
              <a:t>SF5FF: Lucretia: -03.42946817 (T.m) K2: -07.90251636 K2L: -00.79086829 I:  1.07188021 (A)</a:t>
            </a:r>
          </a:p>
          <a:p>
            <a:r>
              <a:rPr lang="ro-RO" sz="1200" dirty="0"/>
              <a:t>SF6FF: Lucretia: +24.84119592 (T.m) K2: +57.24151606 K2L: +05.72861828 I: 10.72236363 (A)</a:t>
            </a:r>
          </a:p>
        </p:txBody>
      </p:sp>
    </p:spTree>
    <p:extLst>
      <p:ext uri="{BB962C8B-B14F-4D97-AF65-F5344CB8AC3E}">
        <p14:creationId xmlns:p14="http://schemas.microsoft.com/office/powerpoint/2010/main" val="1812634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210" y="274638"/>
            <a:ext cx="471959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QF1FF Replacement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717" y="4775803"/>
            <a:ext cx="8057084" cy="183684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PEPII LER quad refurbished for our use</a:t>
            </a:r>
          </a:p>
          <a:p>
            <a:r>
              <a:rPr lang="en-US" dirty="0" smtClean="0"/>
              <a:t>Currently undergoing </a:t>
            </a:r>
            <a:r>
              <a:rPr lang="en-US" dirty="0" err="1" smtClean="0"/>
              <a:t>multipole</a:t>
            </a:r>
            <a:r>
              <a:rPr lang="en-US" dirty="0" smtClean="0"/>
              <a:t> measurements + BPM feed-through tests</a:t>
            </a:r>
          </a:p>
          <a:p>
            <a:r>
              <a:rPr lang="en-US" dirty="0" smtClean="0"/>
              <a:t>Hopefully ship next week? (if paperwork time allows)</a:t>
            </a:r>
          </a:p>
          <a:p>
            <a:r>
              <a:rPr lang="en-US" dirty="0" smtClean="0"/>
              <a:t>Weight confirmed at 1188.4 kg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151" r="6584"/>
          <a:stretch/>
        </p:blipFill>
        <p:spPr>
          <a:xfrm>
            <a:off x="352247" y="1130525"/>
            <a:ext cx="3473933" cy="34474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177" y="1726336"/>
            <a:ext cx="3817896" cy="285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Clarification of studies to understand June 2012 data</a:t>
            </a:r>
          </a:p>
          <a:p>
            <a:pPr lvl="1"/>
            <a:r>
              <a:rPr lang="en-US" dirty="0" smtClean="0"/>
              <a:t>Simulated response of SK1FF with June fitted optics parameters + dispersion source</a:t>
            </a:r>
          </a:p>
          <a:p>
            <a:pPr lvl="1"/>
            <a:r>
              <a:rPr lang="en-US" dirty="0" smtClean="0"/>
              <a:t>Beta matching tolerances</a:t>
            </a:r>
          </a:p>
          <a:p>
            <a:pPr lvl="1"/>
            <a:r>
              <a:rPr lang="en-US" dirty="0" smtClean="0"/>
              <a:t>All beam tracking with </a:t>
            </a:r>
            <a:r>
              <a:rPr lang="en-US" dirty="0" err="1" smtClean="0"/>
              <a:t>Lucretia</a:t>
            </a:r>
            <a:endParaRPr lang="en-US" dirty="0" smtClean="0"/>
          </a:p>
          <a:p>
            <a:r>
              <a:rPr lang="en-US" dirty="0" smtClean="0"/>
              <a:t>V.5 ATF2 optics</a:t>
            </a:r>
          </a:p>
          <a:p>
            <a:r>
              <a:rPr lang="en-US" dirty="0" smtClean="0"/>
              <a:t>QF1FF replacement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382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 Beam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Optics 10x1 (</a:t>
            </a:r>
            <a:r>
              <a:rPr lang="en-US" dirty="0" err="1" smtClean="0"/>
              <a:t>rematched</a:t>
            </a:r>
            <a:r>
              <a:rPr lang="en-US" dirty="0" smtClean="0"/>
              <a:t> from 2.5x1)</a:t>
            </a:r>
          </a:p>
          <a:p>
            <a:pPr lvl="1"/>
            <a:r>
              <a:rPr lang="en-US" dirty="0" smtClean="0"/>
              <a:t>Include all measured </a:t>
            </a:r>
            <a:r>
              <a:rPr lang="en-US" dirty="0" err="1" smtClean="0"/>
              <a:t>multipole</a:t>
            </a:r>
            <a:r>
              <a:rPr lang="en-US" dirty="0" smtClean="0"/>
              <a:t> components in quads, bends, kickers and sextupole magnets</a:t>
            </a:r>
          </a:p>
          <a:p>
            <a:r>
              <a:rPr lang="en-US" dirty="0" smtClean="0"/>
              <a:t>OTR measured beam parameters (parameters fitted back to IEX match point):</a:t>
            </a:r>
          </a:p>
          <a:p>
            <a:pPr lvl="1"/>
            <a:r>
              <a:rPr lang="en-US" dirty="0" err="1" smtClean="0"/>
              <a:t>Emit_x</a:t>
            </a:r>
            <a:r>
              <a:rPr lang="en-US" dirty="0" smtClean="0"/>
              <a:t> = 3.8 nm</a:t>
            </a:r>
          </a:p>
          <a:p>
            <a:pPr lvl="1"/>
            <a:r>
              <a:rPr lang="en-US" dirty="0" err="1" smtClean="0"/>
              <a:t>Beta_x</a:t>
            </a:r>
            <a:r>
              <a:rPr lang="en-US" dirty="0" smtClean="0"/>
              <a:t> = 14.5 m</a:t>
            </a:r>
          </a:p>
          <a:p>
            <a:pPr lvl="1"/>
            <a:r>
              <a:rPr lang="en-US" dirty="0" err="1" smtClean="0"/>
              <a:t>Alpha_x</a:t>
            </a:r>
            <a:r>
              <a:rPr lang="en-US" dirty="0" smtClean="0"/>
              <a:t> = 1.2</a:t>
            </a:r>
          </a:p>
          <a:p>
            <a:pPr lvl="1"/>
            <a:r>
              <a:rPr lang="en-US" dirty="0" err="1" smtClean="0"/>
              <a:t>Emit_y</a:t>
            </a:r>
            <a:r>
              <a:rPr lang="en-US" dirty="0" smtClean="0"/>
              <a:t> = 25 pm</a:t>
            </a:r>
          </a:p>
          <a:p>
            <a:pPr lvl="1"/>
            <a:r>
              <a:rPr lang="en-US" dirty="0" err="1" smtClean="0"/>
              <a:t>Beta_y</a:t>
            </a:r>
            <a:r>
              <a:rPr lang="en-US" dirty="0" smtClean="0"/>
              <a:t> / </a:t>
            </a:r>
            <a:r>
              <a:rPr lang="en-US" dirty="0" err="1" smtClean="0"/>
              <a:t>Alpha_y</a:t>
            </a:r>
            <a:r>
              <a:rPr lang="en-US" dirty="0" smtClean="0"/>
              <a:t> set as nominal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92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Beam Size Descriptions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RMS beam size, quoted as 5 numbers:</a:t>
            </a:r>
          </a:p>
          <a:p>
            <a:pPr lvl="1"/>
            <a:r>
              <a:rPr lang="en-US" dirty="0" smtClean="0"/>
              <a:t>(1) RMS projection at IP</a:t>
            </a:r>
          </a:p>
          <a:p>
            <a:pPr lvl="1"/>
            <a:r>
              <a:rPr lang="en-US" dirty="0" smtClean="0"/>
              <a:t>(2) RMS projection with [3,6] correlation (dispersion) removed</a:t>
            </a:r>
          </a:p>
          <a:p>
            <a:pPr lvl="1"/>
            <a:r>
              <a:rPr lang="en-US" dirty="0" smtClean="0"/>
              <a:t>(3) RMS projection with [3,6] and [2,3] (&lt;</a:t>
            </a:r>
            <a:r>
              <a:rPr lang="en-US" dirty="0" err="1" smtClean="0"/>
              <a:t>x’y</a:t>
            </a:r>
            <a:r>
              <a:rPr lang="en-US" dirty="0" smtClean="0"/>
              <a:t>&gt; coupling term) correlations removed</a:t>
            </a:r>
          </a:p>
          <a:p>
            <a:pPr lvl="1"/>
            <a:r>
              <a:rPr lang="en-US" dirty="0" smtClean="0"/>
              <a:t>(4) RMS projection with all first-order correlations removed</a:t>
            </a:r>
          </a:p>
          <a:p>
            <a:pPr lvl="1"/>
            <a:r>
              <a:rPr lang="en-US" dirty="0" smtClean="0"/>
              <a:t>(5) RMS projection with all first and second-order correlations removed</a:t>
            </a:r>
          </a:p>
          <a:p>
            <a:r>
              <a:rPr lang="en-US" dirty="0" smtClean="0"/>
              <a:t>FIT beam size</a:t>
            </a:r>
          </a:p>
          <a:p>
            <a:pPr lvl="1"/>
            <a:r>
              <a:rPr lang="en-US" dirty="0" smtClean="0"/>
              <a:t>Fit a </a:t>
            </a:r>
            <a:r>
              <a:rPr lang="en-US" dirty="0" err="1" smtClean="0"/>
              <a:t>gaussian</a:t>
            </a:r>
            <a:r>
              <a:rPr lang="en-US" dirty="0" smtClean="0"/>
              <a:t> profile to the core of the beam projection at IP, quoting width of </a:t>
            </a:r>
            <a:r>
              <a:rPr lang="en-US" dirty="0" err="1" smtClean="0"/>
              <a:t>gaussian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578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Vertical Dispersion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39351"/>
            <a:ext cx="8229600" cy="204000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Track beam from entrance of FFS (QM16FF)</a:t>
            </a:r>
          </a:p>
          <a:p>
            <a:r>
              <a:rPr lang="en-US" dirty="0" smtClean="0"/>
              <a:t>Generate +1mm of vertical dispersion at IP in one of 2 ways:</a:t>
            </a:r>
          </a:p>
          <a:p>
            <a:pPr lvl="1"/>
            <a:r>
              <a:rPr lang="en-US" dirty="0" smtClean="0"/>
              <a:t>Generate initial beam with shown dispersive correlations at QM16FF</a:t>
            </a:r>
          </a:p>
          <a:p>
            <a:pPr lvl="1"/>
            <a:r>
              <a:rPr lang="en-US" dirty="0" smtClean="0"/>
              <a:t>Offset QD0FF magnet vertically by -740 um</a:t>
            </a:r>
          </a:p>
          <a:p>
            <a:r>
              <a:rPr lang="en-US" dirty="0" smtClean="0"/>
              <a:t>Correct using sextupole-based vertical dispersion multiknob in use during June operations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103" t="7804" r="7056"/>
          <a:stretch/>
        </p:blipFill>
        <p:spPr>
          <a:xfrm>
            <a:off x="457200" y="1522973"/>
            <a:ext cx="8229599" cy="29758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0860" y="2539875"/>
            <a:ext cx="1824071" cy="9321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@ QM16FF:</a:t>
            </a:r>
          </a:p>
          <a:p>
            <a:pPr algn="ctr"/>
            <a:r>
              <a:rPr lang="el-GR" dirty="0" smtClean="0"/>
              <a:t>η</a:t>
            </a:r>
            <a:r>
              <a:rPr lang="en-US" baseline="-25000" dirty="0" smtClean="0"/>
              <a:t>y</a:t>
            </a:r>
            <a:r>
              <a:rPr lang="en-US" dirty="0" smtClean="0"/>
              <a:t> = 33.92 mm</a:t>
            </a:r>
          </a:p>
          <a:p>
            <a:pPr algn="ctr"/>
            <a:r>
              <a:rPr lang="el-GR" dirty="0" smtClean="0"/>
              <a:t>η</a:t>
            </a:r>
            <a:r>
              <a:rPr lang="en-US" baseline="-25000" dirty="0" smtClean="0"/>
              <a:t>y</a:t>
            </a:r>
            <a:r>
              <a:rPr lang="en-US" dirty="0" smtClean="0"/>
              <a:t>’ = -20.61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45259" y="2837094"/>
            <a:ext cx="1715978" cy="95920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@ IP:</a:t>
            </a:r>
          </a:p>
          <a:p>
            <a:pPr algn="ctr"/>
            <a:r>
              <a:rPr lang="el-GR" dirty="0" smtClean="0"/>
              <a:t>η</a:t>
            </a:r>
            <a:r>
              <a:rPr lang="en-US" baseline="-25000" dirty="0" smtClean="0"/>
              <a:t>y</a:t>
            </a:r>
            <a:r>
              <a:rPr lang="en-US" dirty="0" smtClean="0"/>
              <a:t> = 1.0 mm</a:t>
            </a:r>
          </a:p>
          <a:p>
            <a:pPr algn="ctr"/>
            <a:r>
              <a:rPr lang="el-GR" dirty="0" smtClean="0"/>
              <a:t>η</a:t>
            </a:r>
            <a:r>
              <a:rPr lang="en-US" baseline="-25000" dirty="0" smtClean="0"/>
              <a:t>y</a:t>
            </a:r>
            <a:r>
              <a:rPr lang="en-US" dirty="0" smtClean="0"/>
              <a:t>’ = 0.0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0"/>
          </p:cNvCxnSpPr>
          <p:nvPr/>
        </p:nvCxnSpPr>
        <p:spPr>
          <a:xfrm flipH="1" flipV="1">
            <a:off x="1364675" y="2175106"/>
            <a:ext cx="1128221" cy="3647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0"/>
          </p:cNvCxnSpPr>
          <p:nvPr/>
        </p:nvCxnSpPr>
        <p:spPr>
          <a:xfrm flipV="1">
            <a:off x="5803248" y="2175106"/>
            <a:ext cx="2195641" cy="661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28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Tracking (no Correction)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611976"/>
              </p:ext>
            </p:extLst>
          </p:nvPr>
        </p:nvGraphicFramePr>
        <p:xfrm>
          <a:off x="457200" y="149212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Condition</a:t>
                      </a:r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RMS Vertical Beam Size at IP / nm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(1)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(2)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(3)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(4)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(5)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Design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Twiss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June </a:t>
                      </a:r>
                      <a:r>
                        <a:rPr lang="en-US" dirty="0" err="1" smtClean="0"/>
                        <a:t>emittance</a:t>
                      </a:r>
                      <a:r>
                        <a:rPr lang="en-US" dirty="0" smtClean="0"/>
                        <a:t> and </a:t>
                      </a:r>
                      <a:r>
                        <a:rPr lang="en-US" dirty="0" err="1" smtClean="0"/>
                        <a:t>Twiss</a:t>
                      </a:r>
                      <a:r>
                        <a:rPr lang="en-US" dirty="0" smtClean="0"/>
                        <a:t> / no </a:t>
                      </a:r>
                      <a:r>
                        <a:rPr lang="en-US" dirty="0" err="1" smtClean="0"/>
                        <a:t>multipoles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June </a:t>
                      </a:r>
                      <a:r>
                        <a:rPr lang="en-US" dirty="0" err="1" smtClean="0"/>
                        <a:t>emittance</a:t>
                      </a:r>
                      <a:r>
                        <a:rPr lang="en-US" dirty="0" smtClean="0"/>
                        <a:t> and </a:t>
                      </a:r>
                      <a:r>
                        <a:rPr lang="en-US" dirty="0" err="1" smtClean="0"/>
                        <a:t>Twiss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QD0FF vertical offset / no </a:t>
                      </a:r>
                      <a:r>
                        <a:rPr lang="en-US" dirty="0" err="1" smtClean="0"/>
                        <a:t>multipoles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QD0FF vertical offset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Incoming dispersion / no multiples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Incoming dispersion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056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45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Tracking (Correction with Dispersion Multiknob):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450737"/>
              </p:ext>
            </p:extLst>
          </p:nvPr>
        </p:nvGraphicFramePr>
        <p:xfrm>
          <a:off x="457200" y="154616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Condition</a:t>
                      </a:r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RMS Vertical Beam Size at IP / nm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(1)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(2)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(3)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(4)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(5)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QD0FF vertical offset / no </a:t>
                      </a:r>
                      <a:r>
                        <a:rPr lang="en-US" dirty="0" err="1" smtClean="0"/>
                        <a:t>multipoles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QD0FF vertical offset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Incoming dispersion / no multiples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Incoming dispersion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71809" y="3914529"/>
            <a:ext cx="8229600" cy="530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Correction with Dispersion AND Coupling Multiknobs:</a:t>
            </a:r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788312"/>
              </p:ext>
            </p:extLst>
          </p:nvPr>
        </p:nvGraphicFramePr>
        <p:xfrm>
          <a:off x="457200" y="451137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Condition</a:t>
                      </a:r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RMS Vertical Beam Size at IP / nm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(1)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(2)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(3)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(4)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(5)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QD0FF vertical offset / no </a:t>
                      </a:r>
                      <a:r>
                        <a:rPr lang="en-US" dirty="0" err="1" smtClean="0"/>
                        <a:t>multipoles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QD0FF vertical offset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Incoming dispersion / no multiples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Incoming dispersion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64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Multiknob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328" y="1600200"/>
            <a:ext cx="4241472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Non-orthogonality with coupling correction</a:t>
            </a:r>
          </a:p>
          <a:p>
            <a:pPr lvl="1"/>
            <a:r>
              <a:rPr lang="en-US" dirty="0" smtClean="0"/>
              <a:t>Dispersion correction generates coupling</a:t>
            </a:r>
          </a:p>
          <a:p>
            <a:r>
              <a:rPr lang="en-US" dirty="0" smtClean="0"/>
              <a:t>Also small amount of second-order beam size contribution (~5 nm RMS) from T322 and T326 terms when </a:t>
            </a:r>
            <a:r>
              <a:rPr lang="en-US" dirty="0" err="1" smtClean="0"/>
              <a:t>multipoles</a:t>
            </a:r>
            <a:r>
              <a:rPr lang="en-US" dirty="0" smtClean="0"/>
              <a:t> present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3380284" cy="452596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156810" y="2661466"/>
            <a:ext cx="1532042" cy="1405036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7200" y="4721127"/>
            <a:ext cx="3380284" cy="1405036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914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SK1FF Scan After Dispersion 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4578" y="1600200"/>
            <a:ext cx="3942221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SK1FF corrects for residual coupling</a:t>
            </a:r>
          </a:p>
          <a:p>
            <a:r>
              <a:rPr lang="en-US" dirty="0" smtClean="0"/>
              <a:t>Asymmetric beam size distribution as observed in June</a:t>
            </a:r>
          </a:p>
          <a:p>
            <a:r>
              <a:rPr lang="en-US" dirty="0" smtClean="0"/>
              <a:t>Minimum of fit dependent upon residual coupling as well as any additional skew-sextupole terms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546" r="6908"/>
          <a:stretch/>
        </p:blipFill>
        <p:spPr>
          <a:xfrm>
            <a:off x="0" y="2141881"/>
            <a:ext cx="4744578" cy="34979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735664"/>
            <a:ext cx="2211916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FIT beam sizes shown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823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1989</TotalTime>
  <Words>1092</Words>
  <Application>Microsoft Macintosh PowerPoint</Application>
  <PresentationFormat>On-screen Show (4:3)</PresentationFormat>
  <Paragraphs>213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ATF2 Tuning Updates</vt:lpstr>
      <vt:lpstr>Overview</vt:lpstr>
      <vt:lpstr>June 2012 Beam Conditions</vt:lpstr>
      <vt:lpstr>IP Beam Size Descriptions</vt:lpstr>
      <vt:lpstr>Vertical Dispersion Sources</vt:lpstr>
      <vt:lpstr>Beam Tracking (no Correction)</vt:lpstr>
      <vt:lpstr>Beam Tracking (Correction with Dispersion Multiknob):</vt:lpstr>
      <vt:lpstr>Multiknob Responses</vt:lpstr>
      <vt:lpstr>SK1FF Scan After Dispersion Correction</vt:lpstr>
      <vt:lpstr>SK1FF Scan With Dispersion And Coupling Correction</vt:lpstr>
      <vt:lpstr>Vertical Beam Size Tolerance to Horizontal Beta Match</vt:lpstr>
      <vt:lpstr>V.5.0 Optics Available</vt:lpstr>
      <vt:lpstr>V 5.0 Optics Matching and Tracking</vt:lpstr>
      <vt:lpstr>Rematch Sextupoles with Lucretia</vt:lpstr>
      <vt:lpstr>QF1FF Replacement Update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ATF2 Tuning Studies</dc:title>
  <dc:creator>Glen White</dc:creator>
  <cp:lastModifiedBy>Glen White</cp:lastModifiedBy>
  <cp:revision>23</cp:revision>
  <dcterms:created xsi:type="dcterms:W3CDTF">2012-09-19T20:57:48Z</dcterms:created>
  <dcterms:modified xsi:type="dcterms:W3CDTF">2012-09-27T23:29:00Z</dcterms:modified>
</cp:coreProperties>
</file>