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40" r:id="rId2"/>
    <p:sldId id="344" r:id="rId3"/>
    <p:sldId id="341" r:id="rId4"/>
    <p:sldId id="342" r:id="rId5"/>
    <p:sldId id="343" r:id="rId6"/>
    <p:sldId id="345" r:id="rId7"/>
    <p:sldId id="339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FFFF00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1168" y="-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B2DF7DF-FB23-0A49-B5E3-F9093283C76E}" type="datetimeFigureOut">
              <a:rPr lang="en-US"/>
              <a:pPr>
                <a:defRPr/>
              </a:pPr>
              <a:t>7/3/12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D9F0448-FEEB-B64D-B9C4-C9967B187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491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C5A5B28-F12E-9748-9075-6160A04D7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653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0C902A-380A-5E41-9C18-8AB1322EB8B2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320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0C902A-380A-5E41-9C18-8AB1322EB8B2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1320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8815A-67DB-E141-BA7A-36AA91870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43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66702-4C89-6048-A771-1A32C2A7D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60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3A50D-471B-204A-8675-3EC0EFB52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8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5353A-522F-074E-BD97-8B2749CA0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8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A7509-6D96-5241-B29F-69439E7D5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2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224BC-A462-4240-9198-137A12739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58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5A746-7559-EA4B-ACFD-E10F39EF3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1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56F1C-0030-364E-A322-F946D1089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3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35741-5A61-8449-8BD1-17CF06F5B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54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0148A-99D7-D14A-9363-0D3ED1F16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591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E. Harms  29 May 2012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28319-D8CA-9548-B5CA-5591290A0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3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dirty="0" smtClean="0"/>
              <a:t>E. Harms  29 May 2012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A00BF69-0636-5A49-A312-555E8803C0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 descr="logo_white_b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76200"/>
            <a:ext cx="65881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FermiLogo_blu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60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FCA002 in cav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64" y="476251"/>
            <a:ext cx="7630036" cy="57225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990600"/>
            <a:ext cx="4419600" cy="914400"/>
          </a:xfrm>
        </p:spPr>
        <p:txBody>
          <a:bodyPr/>
          <a:lstStyle/>
          <a:p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NML/RFCA002 Status</a:t>
            </a:r>
            <a:endParaRPr lang="en-US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029200"/>
            <a:ext cx="2514601" cy="109485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ILC </a:t>
            </a:r>
            <a:r>
              <a:rPr lang="en-US" sz="16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Cryomodule</a:t>
            </a:r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 meeting</a:t>
            </a:r>
          </a:p>
          <a:p>
            <a:pPr eaLnBrk="1" hangingPunct="1"/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3 July </a:t>
            </a:r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2012</a:t>
            </a:r>
          </a:p>
          <a:p>
            <a:pPr eaLnBrk="1" hangingPunct="1"/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E. </a:t>
            </a:r>
            <a:r>
              <a:rPr lang="en-US" sz="16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Harms</a:t>
            </a:r>
            <a:endParaRPr lang="en-US" sz="2000" dirty="0">
              <a:solidFill>
                <a:schemeClr val="bg2">
                  <a:lumMod val="40000"/>
                  <a:lumOff val="60000"/>
                </a:schemeClr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7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3 July 2012</a:t>
            </a:r>
            <a:endParaRPr lang="en-US" sz="1400" dirty="0"/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1</a:t>
            </a:fld>
            <a:endParaRPr 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54102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Status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7848600" cy="49530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+mj-lt"/>
                <a:ea typeface="ＭＳ Ｐゴシック" charset="0"/>
                <a:cs typeface="Symbol" charset="2"/>
              </a:rPr>
              <a:t>Couplers installed</a:t>
            </a:r>
          </a:p>
          <a:p>
            <a:pPr lvl="1" eaLnBrk="1" hangingPunct="1"/>
            <a:r>
              <a:rPr lang="en-US" sz="1600" dirty="0" smtClean="0">
                <a:latin typeface="+mj-lt"/>
                <a:ea typeface="ＭＳ Ｐゴシック" charset="0"/>
                <a:cs typeface="Symbol" charset="2"/>
              </a:rPr>
              <a:t>&lt;1 week from beginning warm conditioning</a:t>
            </a:r>
          </a:p>
          <a:p>
            <a:pPr lvl="1" eaLnBrk="1" hangingPunct="1"/>
            <a:r>
              <a:rPr lang="en-US" sz="1600" dirty="0" smtClean="0">
                <a:latin typeface="+mj-lt"/>
                <a:ea typeface="ＭＳ Ｐゴシック" charset="0"/>
                <a:cs typeface="Symbol" charset="2"/>
              </a:rPr>
              <a:t>Couplers under vacuum</a:t>
            </a:r>
          </a:p>
          <a:p>
            <a:pPr lvl="1" eaLnBrk="1" hangingPunct="1"/>
            <a:r>
              <a:rPr lang="en-US" sz="1600" dirty="0" smtClean="0">
                <a:latin typeface="+mj-lt"/>
                <a:ea typeface="ＭＳ Ｐゴシック" charset="0"/>
                <a:cs typeface="Symbol" charset="2"/>
              </a:rPr>
              <a:t>Warm RF measurements completed, coupler motion verified</a:t>
            </a:r>
            <a:endParaRPr lang="en-US" sz="1400" dirty="0" smtClean="0">
              <a:latin typeface="+mj-lt"/>
              <a:ea typeface="ＭＳ Ｐゴシック" charset="0"/>
              <a:cs typeface="Symbol" charset="2"/>
            </a:endParaRPr>
          </a:p>
          <a:p>
            <a:pPr eaLnBrk="1" hangingPunct="1"/>
            <a:r>
              <a:rPr lang="en-US" sz="2000" dirty="0" smtClean="0">
                <a:latin typeface="+mj-lt"/>
                <a:ea typeface="ＭＳ Ｐゴシック" charset="0"/>
                <a:cs typeface="Symbol" charset="2"/>
              </a:rPr>
              <a:t>All signal connections made and verified</a:t>
            </a:r>
          </a:p>
          <a:p>
            <a:pPr eaLnBrk="1" hangingPunct="1"/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Vacuum </a:t>
            </a:r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leak discovered on 2</a:t>
            </a:r>
            <a:r>
              <a:rPr lang="en-US" sz="2000" dirty="0" smtClean="0">
                <a:latin typeface="Symbol" charset="2"/>
                <a:ea typeface="ＭＳ Ｐゴシック" charset="0"/>
                <a:cs typeface="Symbol" charset="2"/>
              </a:rPr>
              <a:t>f </a:t>
            </a:r>
            <a:r>
              <a:rPr lang="en-US" sz="2000" dirty="0" smtClean="0">
                <a:latin typeface="+mj-lt"/>
                <a:ea typeface="ＭＳ Ｐゴシック" charset="0"/>
                <a:cs typeface="Symbol" charset="2"/>
              </a:rPr>
              <a:t>circuit during final leak check at </a:t>
            </a:r>
            <a:r>
              <a:rPr lang="en-US" sz="2000" dirty="0" smtClean="0">
                <a:latin typeface="+mj-lt"/>
                <a:ea typeface="ＭＳ Ｐゴシック" charset="0"/>
                <a:cs typeface="Symbol" charset="2"/>
              </a:rPr>
              <a:t>NML</a:t>
            </a:r>
            <a:endParaRPr lang="en-US" sz="2000" dirty="0" smtClean="0">
              <a:latin typeface="+mj-lt"/>
              <a:ea typeface="ＭＳ Ｐゴシック" charset="0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20356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:\Orlov\CM2\CM2_leak_MNL\2-phase_mag-Cavit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6" b="5176"/>
          <a:stretch>
            <a:fillRect/>
          </a:stretch>
        </p:blipFill>
        <p:spPr bwMode="auto">
          <a:xfrm>
            <a:off x="373337" y="1213639"/>
            <a:ext cx="8229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1000" y="4419600"/>
            <a:ext cx="36066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From the in-situ leak checks at NML, the leak is located within the close vicinity of the Ti bellows between the magnet and cavity #8 on the 2-phase pipe</a:t>
            </a:r>
            <a:endParaRPr lang="en-US" sz="1800" dirty="0"/>
          </a:p>
        </p:txBody>
      </p:sp>
      <p:sp>
        <p:nvSpPr>
          <p:cNvPr id="7" name="Oval 6"/>
          <p:cNvSpPr/>
          <p:nvPr/>
        </p:nvSpPr>
        <p:spPr>
          <a:xfrm>
            <a:off x="4083474" y="1749321"/>
            <a:ext cx="914400" cy="914400"/>
          </a:xfrm>
          <a:prstGeom prst="ellipse">
            <a:avLst/>
          </a:prstGeom>
          <a:noFill/>
          <a:ln w="57150" cmpd="sng">
            <a:solidFill>
              <a:srgbClr val="80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8100" cmpd="sng">
                <a:solidFill>
                  <a:schemeClr val="accent2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 rot="1448638">
            <a:off x="5738786" y="1960415"/>
            <a:ext cx="289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/>
              <a:t>Courtesy of Tug </a:t>
            </a:r>
            <a:r>
              <a:rPr lang="en-US" sz="1800" i="1" dirty="0" err="1" smtClean="0"/>
              <a:t>Arkan</a:t>
            </a:r>
            <a:r>
              <a:rPr lang="en-US" sz="1800" i="1" dirty="0" smtClean="0"/>
              <a:t>/TD</a:t>
            </a:r>
            <a:endParaRPr lang="en-US" sz="1800" i="1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3 July 2012</a:t>
            </a:r>
            <a:endParaRPr lang="en-US" sz="14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2</a:t>
            </a:fld>
            <a:endParaRPr lang="en-US" sz="140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54102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3200" dirty="0" smtClean="0">
                <a:latin typeface="Symbol" charset="2"/>
                <a:ea typeface="ＭＳ Ｐゴシック" charset="0"/>
                <a:cs typeface="Symbol" charset="2"/>
              </a:rPr>
              <a:t>f</a:t>
            </a: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 leak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397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4876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In-situ in the NML cave – not feasible due to tight space and reachability limit (~1 meter inside from downstream end) to the area to locate the exact location of the leak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In-situ at NML floor – does not seem feasible due to reachability limit to the area for any kind of repair even we can locate the exact location of the leak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rgbClr val="008000"/>
                </a:solidFill>
              </a:rPr>
              <a:t>At CAF-ICB (partial cold mass disassembly)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At CAF-ICB and CAF-MP( (full cold mass disassembly)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6096000" y="762000"/>
            <a:ext cx="2894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i="1" dirty="0" smtClean="0"/>
              <a:t>Courtesy of Tug </a:t>
            </a:r>
            <a:r>
              <a:rPr lang="en-US" sz="1800" i="1" dirty="0" err="1" smtClean="0"/>
              <a:t>Arkan</a:t>
            </a:r>
            <a:r>
              <a:rPr lang="en-US" sz="1800" i="1" dirty="0" smtClean="0"/>
              <a:t>/TD</a:t>
            </a:r>
            <a:endParaRPr lang="en-US" sz="1800" i="1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3 July 2012</a:t>
            </a:r>
            <a:endParaRPr lang="en-US" sz="14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3</a:t>
            </a:fld>
            <a:endParaRPr lang="en-US" sz="140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54102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Repair Options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55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4800600"/>
          </a:xfrm>
        </p:spPr>
        <p:txBody>
          <a:bodyPr/>
          <a:lstStyle/>
          <a:p>
            <a:r>
              <a:rPr lang="en-US" sz="2400" dirty="0" smtClean="0"/>
              <a:t>CM-2 prepared for removal and transport including leak checks on all circuits – </a:t>
            </a:r>
            <a:r>
              <a:rPr lang="en-US" sz="2400" i="1" dirty="0" smtClean="0"/>
              <a:t>no other leaks found</a:t>
            </a:r>
            <a:endParaRPr lang="en-US" sz="2400" i="1" dirty="0" smtClean="0"/>
          </a:p>
          <a:p>
            <a:r>
              <a:rPr lang="en-US" sz="2400" dirty="0" smtClean="0"/>
              <a:t>Transport from NML to ICB – </a:t>
            </a:r>
            <a:r>
              <a:rPr lang="en-US" sz="2400" i="1" dirty="0" smtClean="0"/>
              <a:t>completed 26 </a:t>
            </a:r>
            <a:r>
              <a:rPr lang="en-US" sz="2400" i="1" dirty="0" smtClean="0"/>
              <a:t>June</a:t>
            </a:r>
          </a:p>
          <a:p>
            <a:pPr lvl="1"/>
            <a:r>
              <a:rPr lang="en-US" sz="2000" dirty="0" smtClean="0"/>
              <a:t>Max</a:t>
            </a:r>
            <a:r>
              <a:rPr lang="en-US" sz="2000" dirty="0"/>
              <a:t>. quad acceleration = 0.23 g (vertical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Max</a:t>
            </a:r>
            <a:r>
              <a:rPr lang="en-US" sz="2000" dirty="0"/>
              <a:t>. isolation fixture acceleration = 0.2 g (vertical)</a:t>
            </a:r>
          </a:p>
          <a:p>
            <a:pPr lvl="1"/>
            <a:r>
              <a:rPr lang="en-US" sz="2000" dirty="0"/>
              <a:t>Max. base frame acceleration = 0.45 g (vertical)</a:t>
            </a:r>
          </a:p>
          <a:p>
            <a:r>
              <a:rPr lang="en-US" sz="2400" dirty="0" smtClean="0"/>
              <a:t>Diagnosis</a:t>
            </a:r>
            <a:r>
              <a:rPr lang="en-US" sz="2400" dirty="0" smtClean="0"/>
              <a:t>, repair, and full checkout – </a:t>
            </a:r>
            <a:r>
              <a:rPr lang="en-US" sz="2400" i="1" dirty="0" smtClean="0"/>
              <a:t>estimate 7-9 </a:t>
            </a:r>
            <a:r>
              <a:rPr lang="en-US" sz="2400" i="1" dirty="0" smtClean="0"/>
              <a:t>weeks</a:t>
            </a:r>
          </a:p>
          <a:p>
            <a:pPr lvl="1"/>
            <a:r>
              <a:rPr lang="en-US" sz="2000" dirty="0" smtClean="0"/>
              <a:t>RF checks and cable disconnects in progress</a:t>
            </a:r>
          </a:p>
          <a:p>
            <a:pPr lvl="1"/>
            <a:r>
              <a:rPr lang="en-US" sz="2000" dirty="0" smtClean="0"/>
              <a:t>Plan for disassembly prepared by Tug</a:t>
            </a:r>
          </a:p>
          <a:p>
            <a:pPr lvl="1"/>
            <a:r>
              <a:rPr lang="en-US" sz="2000" dirty="0" smtClean="0"/>
              <a:t>Estimate 2 weeks to extract cold mass assembly</a:t>
            </a:r>
          </a:p>
          <a:p>
            <a:pPr lvl="1"/>
            <a:r>
              <a:rPr lang="en-US" sz="2000" dirty="0" smtClean="0"/>
              <a:t>Diagnosis and repair to follow</a:t>
            </a:r>
          </a:p>
          <a:p>
            <a:pPr lvl="1"/>
            <a:endParaRPr lang="en-US" sz="2000" i="1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3 July 2012</a:t>
            </a:r>
            <a:endParaRPr lang="en-US" sz="14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4</a:t>
            </a:fld>
            <a:endParaRPr lang="en-US" sz="14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54102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Repair Plan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013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2057400"/>
          </a:xfrm>
        </p:spPr>
        <p:txBody>
          <a:bodyPr/>
          <a:lstStyle/>
          <a:p>
            <a:r>
              <a:rPr lang="en-US" sz="2400" dirty="0" err="1" smtClean="0"/>
              <a:t>Photoinjector</a:t>
            </a:r>
            <a:r>
              <a:rPr lang="en-US" sz="2400" dirty="0" smtClean="0"/>
              <a:t> Gun installed and aligned on girder  </a:t>
            </a:r>
          </a:p>
          <a:p>
            <a:pPr lvl="1"/>
            <a:r>
              <a:rPr lang="en-US" sz="2000" dirty="0" smtClean="0"/>
              <a:t>Initial checks in progress</a:t>
            </a:r>
          </a:p>
          <a:p>
            <a:pPr lvl="1"/>
            <a:r>
              <a:rPr lang="en-US" sz="2000" dirty="0" smtClean="0"/>
              <a:t>First RF </a:t>
            </a:r>
            <a:r>
              <a:rPr lang="en-US" sz="2000" dirty="0" smtClean="0"/>
              <a:t>soon (July)</a:t>
            </a:r>
            <a:endParaRPr lang="en-US" sz="200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3 July 2012</a:t>
            </a:r>
            <a:endParaRPr lang="en-US" sz="14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5</a:t>
            </a:fld>
            <a:endParaRPr lang="en-US" sz="140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04800"/>
            <a:ext cx="54102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Meanwhile…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81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3B8096-14F8-A049-80AB-EB3922FE4F8A}" type="slidenum">
              <a:rPr lang="en-US" sz="1400"/>
              <a:pPr/>
              <a:t>6</a:t>
            </a:fld>
            <a:endParaRPr lang="en-US" sz="140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3200"/>
            <a:ext cx="6553200" cy="5334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Thank you for your attention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E. Harms  3 July 2012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77995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4292</TotalTime>
  <Words>367</Words>
  <Application>Microsoft Macintosh PowerPoint</Application>
  <PresentationFormat>On-screen Show (4:3)</PresentationFormat>
  <Paragraphs>50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NML/RFCA002 Status</vt:lpstr>
      <vt:lpstr>Status</vt:lpstr>
      <vt:lpstr>2f leak</vt:lpstr>
      <vt:lpstr>Repair Options</vt:lpstr>
      <vt:lpstr>Repair Plan</vt:lpstr>
      <vt:lpstr>Meanwhile…</vt:lpstr>
      <vt:lpstr>Thank you for your attention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CM-1 Status</dc:title>
  <dc:creator>Elvin Harms</dc:creator>
  <cp:lastModifiedBy>Elvin Harms</cp:lastModifiedBy>
  <cp:revision>172</cp:revision>
  <cp:lastPrinted>2011-11-22T20:47:06Z</cp:lastPrinted>
  <dcterms:created xsi:type="dcterms:W3CDTF">2011-02-07T15:51:29Z</dcterms:created>
  <dcterms:modified xsi:type="dcterms:W3CDTF">2012-07-03T12:48:16Z</dcterms:modified>
</cp:coreProperties>
</file>