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60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7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9596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599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2666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9528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4413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14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560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0137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3612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585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41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6DF35-34CC-0B4B-88EE-9C9F93219586}" type="datetimeFigureOut">
              <a:rPr kumimoji="1" lang="ja-JP" altLang="en-US" smtClean="0"/>
              <a:t>12/07/03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3EA476-CCC4-E048-8CFE-76F69910576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670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92499" y="2414142"/>
            <a:ext cx="7806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/>
              <a:t>STF accelerator status</a:t>
            </a:r>
          </a:p>
          <a:p>
            <a:r>
              <a:rPr lang="en-US" altLang="ja-JP" sz="3600"/>
              <a:t>(RFgun + capture cryomodule operation) </a:t>
            </a:r>
            <a:endParaRPr kumimoji="1" lang="ja-JP" altLang="en-US" sz="360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83307" y="5300667"/>
            <a:ext cx="2197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H. Hayano, 07032012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8058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17353-32A0-344F-8FC4-93F64516CAF6}" type="slidenum">
              <a:rPr lang="en-US" altLang="ja-JP" smtClean="0"/>
              <a:pPr/>
              <a:t>2</a:t>
            </a:fld>
            <a:endParaRPr lang="en-US" altLang="ja-JP"/>
          </a:p>
        </p:txBody>
      </p:sp>
      <p:pic>
        <p:nvPicPr>
          <p:cNvPr id="5" name="図 4" descr="STFQB_fullC2_111026_reduced_lo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21" y="813814"/>
            <a:ext cx="7550831" cy="3911330"/>
          </a:xfrm>
          <a:prstGeom prst="rect">
            <a:avLst/>
          </a:prstGeom>
        </p:spPr>
      </p:pic>
      <p:sp>
        <p:nvSpPr>
          <p:cNvPr id="16" name="TextBox 2"/>
          <p:cNvSpPr txBox="1"/>
          <p:nvPr/>
        </p:nvSpPr>
        <p:spPr>
          <a:xfrm>
            <a:off x="251520" y="836712"/>
            <a:ext cx="3960440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Helvetica"/>
                <a:cs typeface="Helvetica"/>
              </a:rPr>
              <a:t>KEK-STF</a:t>
            </a:r>
          </a:p>
          <a:p>
            <a:r>
              <a:rPr lang="en-US" altLang="ja-JP" dirty="0" smtClean="0">
                <a:latin typeface="Helvetica"/>
                <a:cs typeface="Helvetica"/>
              </a:rPr>
              <a:t>Quantum-Beam Accelerator</a:t>
            </a:r>
            <a:endParaRPr kumimoji="1" lang="ja-JP" altLang="en-US" dirty="0">
              <a:latin typeface="Helvetica"/>
              <a:cs typeface="Helvetica"/>
            </a:endParaRPr>
          </a:p>
        </p:txBody>
      </p:sp>
      <p:sp>
        <p:nvSpPr>
          <p:cNvPr id="20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21" name="TextBox 3"/>
          <p:cNvSpPr txBox="1"/>
          <p:nvPr/>
        </p:nvSpPr>
        <p:spPr>
          <a:xfrm>
            <a:off x="1547664" y="188640"/>
            <a:ext cx="58382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STF Quantum-Beam experiment</a:t>
            </a:r>
            <a:endParaRPr kumimoji="1" lang="ja-JP" altLang="en-US" sz="2800" b="1" i="1" dirty="0">
              <a:latin typeface="Helvetica"/>
              <a:ea typeface="Osaka"/>
              <a:cs typeface="Helvetica"/>
            </a:endParaRPr>
          </a:p>
        </p:txBody>
      </p:sp>
      <p:pic>
        <p:nvPicPr>
          <p:cNvPr id="22" name="図 21" descr="STF-QB-accelerator-013120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96952"/>
            <a:ext cx="4824536" cy="361840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23528" y="5445224"/>
            <a:ext cx="36491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Helvetica"/>
                <a:cs typeface="Helvetica"/>
              </a:rPr>
              <a:t>2012</a:t>
            </a:r>
            <a:r>
              <a:rPr lang="en-US" altLang="ja-JP" sz="2000" dirty="0">
                <a:latin typeface="Helvetica"/>
                <a:cs typeface="Helvetica"/>
              </a:rPr>
              <a:t>. Feb : </a:t>
            </a:r>
            <a:r>
              <a:rPr lang="en-US" altLang="ja-JP" sz="2000" dirty="0" smtClean="0">
                <a:latin typeface="Helvetica"/>
                <a:cs typeface="Helvetica"/>
              </a:rPr>
              <a:t>cool-down started,</a:t>
            </a:r>
            <a:endParaRPr kumimoji="1" lang="en-US" altLang="ja-JP" sz="2000" dirty="0" smtClean="0">
              <a:latin typeface="Helvetica"/>
              <a:cs typeface="Helvetica"/>
            </a:endParaRPr>
          </a:p>
          <a:p>
            <a:r>
              <a:rPr lang="en-US" altLang="ja-JP" sz="2000" dirty="0" smtClean="0">
                <a:latin typeface="Helvetica"/>
                <a:cs typeface="Helvetica"/>
              </a:rPr>
              <a:t>April-June : beam acceleration</a:t>
            </a:r>
            <a:endParaRPr kumimoji="1" lang="ja-JP" altLang="en-US" sz="2000" dirty="0">
              <a:latin typeface="Helvetica"/>
              <a:cs typeface="Helvetica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772816"/>
            <a:ext cx="32549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Helvetica"/>
                <a:ea typeface="Osaka"/>
                <a:cs typeface="Helvetica"/>
              </a:rPr>
              <a:t>High-flux X-ray by Inverse-Comton scattering</a:t>
            </a:r>
          </a:p>
          <a:p>
            <a:r>
              <a:rPr lang="en-US" altLang="ja-JP" sz="1200" dirty="0" smtClean="0">
                <a:latin typeface="Helvetica"/>
                <a:ea typeface="Osaka"/>
                <a:cs typeface="Helvetica"/>
              </a:rPr>
              <a:t>10mA</a:t>
            </a:r>
            <a:r>
              <a:rPr lang="en-US" altLang="ja-JP" sz="1200" dirty="0">
                <a:latin typeface="Helvetica"/>
                <a:ea typeface="Osaka"/>
                <a:cs typeface="Helvetica"/>
              </a:rPr>
              <a:t> electron beam </a:t>
            </a:r>
            <a:r>
              <a:rPr lang="ja-JP" altLang="en-US" sz="1200" dirty="0" smtClean="0">
                <a:latin typeface="Helvetica"/>
                <a:ea typeface="Osaka"/>
                <a:cs typeface="Helvetica"/>
              </a:rPr>
              <a:t>（</a:t>
            </a:r>
            <a:r>
              <a:rPr lang="en-US" altLang="ja-JP" sz="1200" dirty="0" smtClean="0">
                <a:latin typeface="Helvetica"/>
                <a:ea typeface="Osaka"/>
                <a:cs typeface="Helvetica"/>
              </a:rPr>
              <a:t>40MeV, </a:t>
            </a:r>
            <a:r>
              <a:rPr lang="ja-JP" altLang="en-US" sz="1200" dirty="0" smtClean="0">
                <a:latin typeface="Helvetica"/>
                <a:ea typeface="Osaka"/>
                <a:cs typeface="Helvetica"/>
              </a:rPr>
              <a:t>１ｍｓ</a:t>
            </a:r>
            <a:r>
              <a:rPr lang="en-US" altLang="ja-JP" sz="1200" dirty="0" smtClean="0">
                <a:latin typeface="Helvetica"/>
                <a:ea typeface="Osaka"/>
                <a:cs typeface="Helvetica"/>
              </a:rPr>
              <a:t>, </a:t>
            </a:r>
            <a:r>
              <a:rPr lang="ja-JP" altLang="en-US" sz="1200" dirty="0" smtClean="0">
                <a:latin typeface="Helvetica"/>
                <a:ea typeface="Osaka"/>
                <a:cs typeface="Helvetica"/>
              </a:rPr>
              <a:t>５Ｈｚ）</a:t>
            </a:r>
            <a:endParaRPr lang="en-US" altLang="ja-JP" sz="1200" dirty="0" smtClean="0">
              <a:latin typeface="Helvetica"/>
              <a:ea typeface="Osaka"/>
              <a:cs typeface="Helvetica"/>
            </a:endParaRPr>
          </a:p>
          <a:p>
            <a:r>
              <a:rPr kumimoji="1" lang="en-US" altLang="ja-JP" sz="1200" dirty="0" smtClean="0">
                <a:latin typeface="Helvetica"/>
                <a:ea typeface="Osaka"/>
                <a:cs typeface="Helvetica"/>
              </a:rPr>
              <a:t>4-mirror laser resonator cavity</a:t>
            </a:r>
          </a:p>
          <a:p>
            <a:r>
              <a:rPr lang="en-US" altLang="ja-JP" sz="1200" dirty="0" smtClean="0">
                <a:latin typeface="Helvetica"/>
                <a:ea typeface="Osaka"/>
                <a:cs typeface="Helvetica"/>
              </a:rPr>
              <a:t>head-on collision with beam</a:t>
            </a:r>
            <a:endParaRPr kumimoji="1" lang="ja-JP" altLang="en-US" sz="1200" dirty="0">
              <a:latin typeface="Helvetica"/>
              <a:ea typeface="Osaka"/>
              <a:cs typeface="Helvetica"/>
            </a:endParaRPr>
          </a:p>
        </p:txBody>
      </p:sp>
      <p:sp>
        <p:nvSpPr>
          <p:cNvPr id="10" name="TextBox 2"/>
          <p:cNvSpPr txBox="1"/>
          <p:nvPr/>
        </p:nvSpPr>
        <p:spPr>
          <a:xfrm>
            <a:off x="251520" y="4869160"/>
            <a:ext cx="37012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latin typeface="Helvetica"/>
                <a:cs typeface="Helvetica"/>
              </a:rPr>
              <a:t>Target: 1.3 x 10</a:t>
            </a:r>
            <a:r>
              <a:rPr kumimoji="1" lang="en-US" altLang="ja-JP" sz="1400" baseline="30000" dirty="0" smtClean="0">
                <a:latin typeface="Helvetica"/>
                <a:cs typeface="Helvetica"/>
              </a:rPr>
              <a:t>10</a:t>
            </a:r>
            <a:r>
              <a:rPr kumimoji="1" lang="en-US" altLang="ja-JP" sz="1400" dirty="0" smtClean="0">
                <a:latin typeface="Helvetica"/>
                <a:cs typeface="Helvetica"/>
              </a:rPr>
              <a:t> photons/sec 1%bandwidth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868144" y="2276872"/>
            <a:ext cx="28614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Capture cryomodule ( 2 SC cavities )</a:t>
            </a:r>
            <a:endParaRPr kumimoji="1" lang="ja-JP" altLang="en-US" sz="12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195736" y="4149080"/>
            <a:ext cx="1818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collision point</a:t>
            </a:r>
          </a:p>
          <a:p>
            <a:r>
              <a:rPr lang="en-US" altLang="ja-JP" sz="1200" b="1" dirty="0"/>
              <a:t>(Laser, electron beam)</a:t>
            </a:r>
            <a:endParaRPr kumimoji="1" lang="ja-JP" altLang="en-US" sz="12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64288" y="1844824"/>
            <a:ext cx="17359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photocathode </a:t>
            </a:r>
            <a:r>
              <a:rPr kumimoji="1" lang="en-US" altLang="ja-JP" sz="1200" b="1" dirty="0" err="1" smtClean="0"/>
              <a:t>RFgun</a:t>
            </a:r>
            <a:endParaRPr kumimoji="1" lang="ja-JP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787418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0608tek000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412776"/>
            <a:ext cx="4536504" cy="3402378"/>
          </a:xfrm>
          <a:prstGeom prst="rect">
            <a:avLst/>
          </a:prstGeom>
        </p:spPr>
      </p:pic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pic>
        <p:nvPicPr>
          <p:cNvPr id="23" name="図 22" descr="Flat_1ms_beam_with_RF_feedbac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12776"/>
            <a:ext cx="2520280" cy="1890210"/>
          </a:xfrm>
          <a:prstGeom prst="rect">
            <a:avLst/>
          </a:prstGeom>
        </p:spPr>
      </p:pic>
      <p:pic>
        <p:nvPicPr>
          <p:cNvPr id="24" name="図 23" descr="scope_04132012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89041"/>
            <a:ext cx="2520280" cy="1851592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4067944" y="4869160"/>
            <a:ext cx="37024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20% of full-beam power operation</a:t>
            </a:r>
            <a:endParaRPr kumimoji="1" lang="en-US" altLang="ja-JP" sz="1600" dirty="0"/>
          </a:p>
          <a:p>
            <a:r>
              <a:rPr lang="en-US" altLang="ja-JP" sz="1600" dirty="0"/>
              <a:t>40MeV, </a:t>
            </a:r>
            <a:r>
              <a:rPr lang="en-US" altLang="ja-JP" sz="1600" dirty="0" smtClean="0"/>
              <a:t>15pC</a:t>
            </a:r>
            <a:r>
              <a:rPr lang="en-US" altLang="ja-JP" sz="1600" dirty="0"/>
              <a:t>/bunch, </a:t>
            </a:r>
            <a:r>
              <a:rPr lang="en-US" altLang="ja-JP" sz="1600" dirty="0" smtClean="0"/>
              <a:t>162500bunches</a:t>
            </a:r>
            <a:endParaRPr lang="en-US" altLang="en-US" sz="1600" dirty="0" smtClean="0"/>
          </a:p>
          <a:p>
            <a:r>
              <a:rPr lang="ja-JP" altLang="en-US" sz="1600" dirty="0" smtClean="0"/>
              <a:t>（</a:t>
            </a:r>
            <a:r>
              <a:rPr lang="en-US" altLang="ja-JP" sz="1600" dirty="0" smtClean="0"/>
              <a:t>June, 2012</a:t>
            </a:r>
            <a:r>
              <a:rPr lang="ja-JP" altLang="en-US" sz="1600" dirty="0" smtClean="0"/>
              <a:t>）</a:t>
            </a:r>
            <a:endParaRPr lang="en-US" altLang="ja-JP" sz="1600" dirty="0"/>
          </a:p>
          <a:p>
            <a:r>
              <a:rPr lang="ja-JP" altLang="en-US" sz="1600" dirty="0" smtClean="0">
                <a:solidFill>
                  <a:srgbClr val="FF0000"/>
                </a:solidFill>
              </a:rPr>
              <a:t>ー</a:t>
            </a:r>
            <a:r>
              <a:rPr lang="ja-JP" altLang="en-US" sz="1600" dirty="0">
                <a:solidFill>
                  <a:srgbClr val="FF0000"/>
                </a:solidFill>
              </a:rPr>
              <a:t>＞</a:t>
            </a:r>
            <a:r>
              <a:rPr lang="en-US" altLang="ja-JP" sz="1600" dirty="0">
                <a:solidFill>
                  <a:srgbClr val="FF0000"/>
                </a:solidFill>
              </a:rPr>
              <a:t>ILC</a:t>
            </a:r>
            <a:r>
              <a:rPr lang="en-US" altLang="ja-JP" sz="1600" dirty="0" smtClean="0">
                <a:solidFill>
                  <a:srgbClr val="FF0000"/>
                </a:solidFill>
              </a:rPr>
              <a:t> beam </a:t>
            </a:r>
            <a:r>
              <a:rPr lang="ja-JP" altLang="en-US" sz="1600" dirty="0" smtClean="0">
                <a:solidFill>
                  <a:srgbClr val="FF0000"/>
                </a:solidFill>
              </a:rPr>
              <a:t>（</a:t>
            </a:r>
            <a:r>
              <a:rPr lang="en-US" altLang="ja-JP" sz="1600" dirty="0" smtClean="0">
                <a:solidFill>
                  <a:srgbClr val="FF0000"/>
                </a:solidFill>
              </a:rPr>
              <a:t>1ms length</a:t>
            </a:r>
            <a:r>
              <a:rPr lang="ja-JP" altLang="en-US" sz="1600" dirty="0" smtClean="0">
                <a:solidFill>
                  <a:srgbClr val="FF0000"/>
                </a:solidFill>
              </a:rPr>
              <a:t>）</a:t>
            </a:r>
            <a:r>
              <a:rPr lang="en-US" altLang="ja-JP" sz="1600" dirty="0" smtClean="0">
                <a:solidFill>
                  <a:srgbClr val="FF0000"/>
                </a:solidFill>
              </a:rPr>
              <a:t> acceleration</a:t>
            </a:r>
            <a:endParaRPr lang="en-US" altLang="ja-JP" sz="1600" dirty="0">
              <a:solidFill>
                <a:srgbClr val="FF0000"/>
              </a:solidFill>
            </a:endParaRPr>
          </a:p>
          <a:p>
            <a:r>
              <a:rPr lang="ja-JP" altLang="ja-JP" sz="1600" dirty="0">
                <a:solidFill>
                  <a:srgbClr val="FF0000"/>
                </a:solidFill>
              </a:rPr>
              <a:t>　</a:t>
            </a:r>
            <a:r>
              <a:rPr lang="ja-JP" altLang="en-US" sz="1600" dirty="0">
                <a:solidFill>
                  <a:srgbClr val="FF0000"/>
                </a:solidFill>
              </a:rPr>
              <a:t>　　</a:t>
            </a:r>
            <a:r>
              <a:rPr lang="en-US" altLang="ja-JP" sz="1600" dirty="0">
                <a:solidFill>
                  <a:srgbClr val="FF0000"/>
                </a:solidFill>
              </a:rPr>
              <a:t>ILC beam intensity </a:t>
            </a:r>
            <a:r>
              <a:rPr lang="ja-JP" altLang="en-US" sz="1600" dirty="0">
                <a:solidFill>
                  <a:srgbClr val="FF0000"/>
                </a:solidFill>
              </a:rPr>
              <a:t>（</a:t>
            </a:r>
            <a:r>
              <a:rPr lang="en-US" altLang="ja-JP" sz="1600" dirty="0">
                <a:solidFill>
                  <a:srgbClr val="FF0000"/>
                </a:solidFill>
              </a:rPr>
              <a:t>6.6mA</a:t>
            </a:r>
            <a:r>
              <a:rPr lang="en-US" altLang="ja-JP" sz="1600" dirty="0" smtClean="0">
                <a:solidFill>
                  <a:srgbClr val="FF0000"/>
                </a:solidFill>
              </a:rPr>
              <a:t>)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直線矢印コネクタ 9"/>
          <p:cNvCxnSpPr/>
          <p:nvPr/>
        </p:nvCxnSpPr>
        <p:spPr bwMode="auto">
          <a:xfrm>
            <a:off x="1403648" y="2780928"/>
            <a:ext cx="115212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" name="テキスト ボックス 12"/>
          <p:cNvSpPr txBox="1"/>
          <p:nvPr/>
        </p:nvSpPr>
        <p:spPr>
          <a:xfrm>
            <a:off x="1619672" y="2708920"/>
            <a:ext cx="62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solidFill>
                  <a:srgbClr val="FFFF00"/>
                </a:solidFill>
              </a:rPr>
              <a:t>1ms</a:t>
            </a:r>
            <a:endParaRPr kumimoji="1" lang="ja-JP" altLang="en-US" sz="1800" dirty="0">
              <a:solidFill>
                <a:srgbClr val="FFFF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27584" y="908720"/>
            <a:ext cx="7383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Accelerator commissioning for beam extraction, acceleration, and 1ms beam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9552" y="5589240"/>
            <a:ext cx="30637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beam acceleration</a:t>
            </a:r>
          </a:p>
          <a:p>
            <a:r>
              <a:rPr lang="en-US" altLang="ja-JP" sz="1200" dirty="0"/>
              <a:t>40MeV, 41pC/bunch, 28bunches</a:t>
            </a:r>
            <a:r>
              <a:rPr lang="ja-JP" altLang="en-US" sz="1200" dirty="0" smtClean="0"/>
              <a:t>（</a:t>
            </a:r>
            <a:r>
              <a:rPr lang="en-US" altLang="ja-JP" sz="1200" dirty="0" smtClean="0"/>
              <a:t>April, 2012</a:t>
            </a:r>
            <a:r>
              <a:rPr lang="ja-JP" altLang="en-US" sz="1200" dirty="0" smtClean="0"/>
              <a:t>）</a:t>
            </a:r>
            <a:endParaRPr lang="en-US" altLang="ja-JP" sz="1200" dirty="0"/>
          </a:p>
        </p:txBody>
      </p:sp>
      <p:cxnSp>
        <p:nvCxnSpPr>
          <p:cNvPr id="14" name="直線矢印コネクタ 13"/>
          <p:cNvCxnSpPr/>
          <p:nvPr/>
        </p:nvCxnSpPr>
        <p:spPr bwMode="auto">
          <a:xfrm>
            <a:off x="4860032" y="4149080"/>
            <a:ext cx="223224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FF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7" name="テキスト ボックス 16"/>
          <p:cNvSpPr txBox="1"/>
          <p:nvPr/>
        </p:nvSpPr>
        <p:spPr>
          <a:xfrm>
            <a:off x="6876256" y="2060848"/>
            <a:ext cx="15743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FF00"/>
                </a:solidFill>
              </a:rPr>
              <a:t>Fiber Beam loss monitor</a:t>
            </a:r>
            <a:endParaRPr kumimoji="1" lang="ja-JP" altLang="en-US" sz="1000" dirty="0">
              <a:solidFill>
                <a:srgbClr val="FFFF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380312" y="1556792"/>
            <a:ext cx="9831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FF00"/>
                </a:solidFill>
              </a:rPr>
              <a:t>Beam on gate</a:t>
            </a:r>
            <a:endParaRPr kumimoji="1" lang="ja-JP" altLang="en-US" sz="1000" dirty="0">
              <a:solidFill>
                <a:srgbClr val="FFFF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67944" y="2924944"/>
            <a:ext cx="1222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FF00"/>
                </a:solidFill>
              </a:rPr>
              <a:t>BPM signal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948264" y="2708920"/>
            <a:ext cx="14959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FF00"/>
                </a:solidFill>
              </a:rPr>
              <a:t>PIN Beam loss monitor</a:t>
            </a:r>
            <a:endParaRPr kumimoji="1" lang="ja-JP" altLang="en-US" sz="1000" dirty="0">
              <a:solidFill>
                <a:srgbClr val="FFFF00"/>
              </a:solidFill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580112" y="3717032"/>
            <a:ext cx="766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1ms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7" name="TextBox 3"/>
          <p:cNvSpPr txBox="1"/>
          <p:nvPr/>
        </p:nvSpPr>
        <p:spPr>
          <a:xfrm>
            <a:off x="467544" y="188640"/>
            <a:ext cx="83101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 smtClean="0">
                <a:latin typeface="Helvetica"/>
                <a:ea typeface="Osaka"/>
                <a:cs typeface="Helvetica"/>
              </a:rPr>
              <a:t>STF QB accelerator commissioning </a:t>
            </a:r>
            <a:r>
              <a:rPr kumimoji="1" lang="en-US" altLang="ja-JP" b="1" i="1" dirty="0" smtClean="0">
                <a:latin typeface="Helvetica"/>
                <a:ea typeface="Osaka"/>
                <a:cs typeface="Helvetica"/>
              </a:rPr>
              <a:t>(April-June 2012)</a:t>
            </a:r>
            <a:endParaRPr kumimoji="1" lang="ja-JP" altLang="en-US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67544" y="3356992"/>
            <a:ext cx="370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/>
              <a:t>1ms Beam extraction from RF-gun (Mar.22,2012) </a:t>
            </a:r>
            <a:endParaRPr kumimoji="1" lang="ja-JP" altLang="en-US" sz="1200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74992" y="5277918"/>
            <a:ext cx="23803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  <a:latin typeface="Helvetica"/>
                <a:cs typeface="Helvetica"/>
              </a:rPr>
              <a:t>Accelerated Beam bunches</a:t>
            </a:r>
            <a:endParaRPr kumimoji="1" lang="ja-JP" altLang="en-US" sz="1400" dirty="0">
              <a:solidFill>
                <a:srgbClr val="FFFF00"/>
              </a:solidFill>
              <a:latin typeface="Helvetica"/>
              <a:cs typeface="Helvetic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366592" y="1412776"/>
            <a:ext cx="14819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FF00"/>
                </a:solidFill>
                <a:latin typeface="Helvetica"/>
                <a:cs typeface="Helvetica"/>
              </a:rPr>
              <a:t>Beam extraction</a:t>
            </a:r>
            <a:endParaRPr kumimoji="1" lang="ja-JP" altLang="en-US" sz="1400" dirty="0">
              <a:solidFill>
                <a:srgbClr val="FFFF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034021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45" y="1056572"/>
            <a:ext cx="4734470" cy="3850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5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6945" y="1056572"/>
            <a:ext cx="4728455" cy="3845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7" name="Text Box 78"/>
          <p:cNvSpPr txBox="1">
            <a:spLocks noChangeArrowheads="1"/>
          </p:cNvSpPr>
          <p:nvPr/>
        </p:nvSpPr>
        <p:spPr bwMode="auto">
          <a:xfrm>
            <a:off x="8382000" y="2438400"/>
            <a:ext cx="533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000">
                <a:latin typeface="Arial" charset="0"/>
              </a:rPr>
              <a:t>Swap</a:t>
            </a:r>
          </a:p>
        </p:txBody>
      </p:sp>
      <p:pic>
        <p:nvPicPr>
          <p:cNvPr id="10" name="図 9" descr="gun-emittance-06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63" y="5110005"/>
            <a:ext cx="8320759" cy="1010170"/>
          </a:xfrm>
          <a:prstGeom prst="rect">
            <a:avLst/>
          </a:prstGeom>
        </p:spPr>
      </p:pic>
      <p:sp>
        <p:nvSpPr>
          <p:cNvPr id="18" name="TextBox 2"/>
          <p:cNvSpPr txBox="1"/>
          <p:nvPr/>
        </p:nvSpPr>
        <p:spPr>
          <a:xfrm>
            <a:off x="2317625" y="260648"/>
            <a:ext cx="5316179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cs typeface="Helvetica"/>
              </a:rPr>
              <a:t>Beam emittance of STF accelerator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2400" y="6243408"/>
            <a:ext cx="90964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err="1" smtClean="0"/>
              <a:t>ε</a:t>
            </a:r>
            <a:r>
              <a:rPr kumimoji="1" lang="en-US" altLang="ja-JP" sz="2400" baseline="-25000" dirty="0" err="1" smtClean="0"/>
              <a:t>x</a:t>
            </a:r>
            <a:r>
              <a:rPr kumimoji="1" lang="en-US" altLang="ja-JP" sz="2400" dirty="0" smtClean="0"/>
              <a:t>,</a:t>
            </a:r>
            <a:r>
              <a:rPr kumimoji="1" lang="ja-JP" altLang="en-US" sz="2400" dirty="0" smtClean="0"/>
              <a:t>　</a:t>
            </a:r>
            <a:r>
              <a:rPr lang="en-US" altLang="ja-JP" sz="2400" dirty="0" err="1" smtClean="0"/>
              <a:t>ε</a:t>
            </a:r>
            <a:r>
              <a:rPr lang="en-US" altLang="ja-JP" sz="2400" baseline="-25000" dirty="0" err="1" smtClean="0"/>
              <a:t>y</a:t>
            </a:r>
            <a:r>
              <a:rPr lang="en-US" altLang="ja-JP" sz="2400" dirty="0" smtClean="0"/>
              <a:t> </a:t>
            </a:r>
            <a:r>
              <a:rPr lang="ja-JP" altLang="en-US" sz="2400" dirty="0" smtClean="0"/>
              <a:t>：</a:t>
            </a:r>
            <a:r>
              <a:rPr lang="en-US" altLang="ja-JP" sz="2400" dirty="0" smtClean="0"/>
              <a:t>0.8 – 1.3 x 10</a:t>
            </a:r>
            <a:r>
              <a:rPr lang="en-US" altLang="ja-JP" sz="2400" baseline="30000" dirty="0" smtClean="0"/>
              <a:t>-6</a:t>
            </a:r>
            <a:r>
              <a:rPr lang="en-US" altLang="ja-JP" sz="2400" dirty="0" smtClean="0"/>
              <a:t>  @ 15-25pC/bunch, 39MeV</a:t>
            </a:r>
            <a:r>
              <a:rPr lang="ja-JP" altLang="en-US" sz="2400" dirty="0" smtClean="0"/>
              <a:t>（</a:t>
            </a:r>
            <a:r>
              <a:rPr lang="en-US" altLang="ja-JP" sz="2400" dirty="0" smtClean="0"/>
              <a:t>close to the design</a:t>
            </a:r>
            <a:r>
              <a:rPr lang="ja-JP" altLang="en-US" sz="2400" dirty="0" smtClean="0"/>
              <a:t>）</a:t>
            </a:r>
            <a:endParaRPr kumimoji="1" lang="en-US" altLang="ja-JP" sz="2400" dirty="0" smtClean="0"/>
          </a:p>
        </p:txBody>
      </p:sp>
      <p:sp>
        <p:nvSpPr>
          <p:cNvPr id="8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3928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96" y="2200276"/>
            <a:ext cx="8699938" cy="2376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418897" y="12043"/>
            <a:ext cx="6314966" cy="838200"/>
          </a:xfrm>
        </p:spPr>
        <p:txBody>
          <a:bodyPr>
            <a:normAutofit/>
          </a:bodyPr>
          <a:lstStyle/>
          <a:p>
            <a:r>
              <a:rPr lang="en-US" altLang="ja-JP" sz="2400" b="1" dirty="0" smtClean="0"/>
              <a:t>Beam size measurement June 21,2012</a:t>
            </a:r>
            <a:endParaRPr lang="ja-JP" altLang="en-US" sz="2400" b="1" dirty="0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 flipV="1">
            <a:off x="5638800" y="3852131"/>
            <a:ext cx="0" cy="12532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7525543" y="1981200"/>
            <a:ext cx="0" cy="981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3240" y="4724401"/>
            <a:ext cx="2193159" cy="1896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925" y="838200"/>
            <a:ext cx="1504731" cy="1307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304800" y="4868863"/>
            <a:ext cx="2863850" cy="1200329"/>
          </a:xfrm>
          <a:prstGeom prst="rect">
            <a:avLst/>
          </a:prstGeom>
          <a:noFill/>
          <a:ln w="19050">
            <a:solidFill>
              <a:srgbClr val="CCFF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800" dirty="0" smtClean="0"/>
              <a:t>First Wire scanner:</a:t>
            </a:r>
          </a:p>
          <a:p>
            <a:pPr>
              <a:spcBef>
                <a:spcPct val="50000"/>
              </a:spcBef>
            </a:pPr>
            <a:r>
              <a:rPr lang="en-US" altLang="ja-JP" sz="1800" dirty="0" err="1" smtClean="0"/>
              <a:t>σ</a:t>
            </a:r>
            <a:r>
              <a:rPr lang="en-US" altLang="ja-JP" sz="1800" baseline="-25000" dirty="0" err="1" smtClean="0"/>
              <a:t>x</a:t>
            </a:r>
            <a:r>
              <a:rPr lang="ja-JP" altLang="en-US" sz="1800" dirty="0"/>
              <a:t>：</a:t>
            </a:r>
            <a:r>
              <a:rPr lang="en-US" altLang="ja-JP" sz="1800" dirty="0"/>
              <a:t>22.8 </a:t>
            </a:r>
            <a:r>
              <a:rPr lang="en-US" altLang="ja-JP" sz="1800" dirty="0" smtClean="0"/>
              <a:t>µm</a:t>
            </a:r>
            <a:endParaRPr lang="en-US" altLang="ja-JP" sz="1800" dirty="0"/>
          </a:p>
          <a:p>
            <a:pPr>
              <a:spcBef>
                <a:spcPct val="50000"/>
              </a:spcBef>
            </a:pPr>
            <a:r>
              <a:rPr lang="en-US" altLang="ja-JP" sz="1800" dirty="0" err="1"/>
              <a:t>σ</a:t>
            </a:r>
            <a:r>
              <a:rPr lang="en-US" altLang="ja-JP" sz="1800" baseline="-25000" dirty="0" err="1"/>
              <a:t>y</a:t>
            </a:r>
            <a:r>
              <a:rPr lang="ja-JP" altLang="en-US" sz="1800" dirty="0"/>
              <a:t>：</a:t>
            </a:r>
            <a:r>
              <a:rPr lang="en-US" altLang="ja-JP" sz="1800" dirty="0"/>
              <a:t>21.3 µ</a:t>
            </a:r>
            <a:r>
              <a:rPr lang="en-US" altLang="ja-JP" sz="1800" dirty="0" smtClean="0"/>
              <a:t>m</a:t>
            </a:r>
            <a:endParaRPr lang="en-US" altLang="ja-JP" sz="1800" dirty="0"/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4427538" y="832726"/>
            <a:ext cx="2592387" cy="1169551"/>
          </a:xfrm>
          <a:prstGeom prst="rect">
            <a:avLst/>
          </a:prstGeom>
          <a:noFill/>
          <a:ln w="19050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1600" dirty="0" smtClean="0"/>
              <a:t>Second wire scanner</a:t>
            </a:r>
          </a:p>
          <a:p>
            <a:pPr>
              <a:spcBef>
                <a:spcPct val="50000"/>
              </a:spcBef>
            </a:pPr>
            <a:r>
              <a:rPr lang="en-US" altLang="ja-JP" sz="1800" dirty="0" err="1" smtClean="0"/>
              <a:t>σ</a:t>
            </a:r>
            <a:r>
              <a:rPr lang="en-US" altLang="ja-JP" sz="1800" baseline="-25000" dirty="0" err="1" smtClean="0"/>
              <a:t>x</a:t>
            </a:r>
            <a:r>
              <a:rPr lang="ja-JP" altLang="en-US" sz="1800" dirty="0"/>
              <a:t>：</a:t>
            </a:r>
            <a:r>
              <a:rPr lang="en-US" altLang="ja-JP" sz="1800" dirty="0"/>
              <a:t>56.5 </a:t>
            </a:r>
            <a:r>
              <a:rPr lang="en-US" altLang="ja-JP" sz="1800" dirty="0" smtClean="0"/>
              <a:t>µm</a:t>
            </a:r>
            <a:endParaRPr lang="en-US" altLang="ja-JP" sz="1800" dirty="0"/>
          </a:p>
          <a:p>
            <a:pPr>
              <a:spcBef>
                <a:spcPct val="50000"/>
              </a:spcBef>
            </a:pPr>
            <a:r>
              <a:rPr lang="en-US" altLang="ja-JP" sz="1800" dirty="0" err="1"/>
              <a:t>σ</a:t>
            </a:r>
            <a:r>
              <a:rPr lang="en-US" altLang="ja-JP" sz="1800" baseline="-25000" dirty="0" err="1"/>
              <a:t>y</a:t>
            </a:r>
            <a:r>
              <a:rPr lang="ja-JP" altLang="en-US" sz="1800" dirty="0"/>
              <a:t>：</a:t>
            </a:r>
            <a:r>
              <a:rPr lang="en-US" altLang="ja-JP" sz="1800" dirty="0"/>
              <a:t>52.6 </a:t>
            </a:r>
            <a:r>
              <a:rPr lang="en-US" altLang="ja-JP" sz="1800" dirty="0" smtClean="0"/>
              <a:t>µm</a:t>
            </a:r>
            <a:endParaRPr lang="en-US" altLang="ja-JP" sz="1800" dirty="0"/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304800" y="984250"/>
            <a:ext cx="4084672" cy="830997"/>
          </a:xfrm>
          <a:prstGeom prst="rect">
            <a:avLst/>
          </a:prstGeom>
          <a:noFill/>
          <a:ln w="19050">
            <a:solidFill>
              <a:srgbClr val="99CC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1600">
                <a:latin typeface="Arial" charset="0"/>
              </a:rPr>
              <a:t>RF gun 3.5 MW, SC cav 14.5 &amp; 25.5 MV/m</a:t>
            </a:r>
          </a:p>
          <a:p>
            <a:endParaRPr lang="en-US" altLang="ja-JP" sz="1600">
              <a:latin typeface="Arial" charset="0"/>
            </a:endParaRPr>
          </a:p>
          <a:p>
            <a:r>
              <a:rPr lang="en-US" altLang="ja-JP" sz="1600">
                <a:latin typeface="Arial" charset="0"/>
              </a:rPr>
              <a:t>40 MeV, 35 - 40 pC, 40 bunches</a:t>
            </a:r>
          </a:p>
        </p:txBody>
      </p:sp>
      <p:cxnSp>
        <p:nvCxnSpPr>
          <p:cNvPr id="3" name="直線矢印コネクタ 2"/>
          <p:cNvCxnSpPr/>
          <p:nvPr/>
        </p:nvCxnSpPr>
        <p:spPr>
          <a:xfrm flipH="1" flipV="1">
            <a:off x="6553200" y="3716338"/>
            <a:ext cx="466725" cy="10858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84" name="テキスト ボックス 3"/>
          <p:cNvSpPr txBox="1">
            <a:spLocks noChangeArrowheads="1"/>
          </p:cNvSpPr>
          <p:nvPr/>
        </p:nvSpPr>
        <p:spPr bwMode="auto">
          <a:xfrm>
            <a:off x="5867400" y="4802188"/>
            <a:ext cx="2891221" cy="276999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altLang="ja-JP" sz="1200" dirty="0" smtClean="0"/>
              <a:t>Still beam line Tuning</a:t>
            </a:r>
            <a:r>
              <a:rPr lang="en-US" altLang="ja-JP" sz="1200" dirty="0"/>
              <a:t> </a:t>
            </a:r>
            <a:r>
              <a:rPr lang="en-US" altLang="ja-JP" sz="1200" dirty="0" smtClean="0"/>
              <a:t>is necessary</a:t>
            </a:r>
            <a:endParaRPr lang="en-US" altLang="ja-JP" sz="1200" dirty="0"/>
          </a:p>
        </p:txBody>
      </p:sp>
      <p:sp>
        <p:nvSpPr>
          <p:cNvPr id="13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262674" y="881732"/>
            <a:ext cx="1495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collision point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91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0987" y="1183677"/>
            <a:ext cx="3378059" cy="265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0987" y="3673316"/>
            <a:ext cx="3378059" cy="257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0"/>
          <p:cNvSpPr>
            <a:spLocks noChangeArrowheads="1"/>
          </p:cNvSpPr>
          <p:nvPr/>
        </p:nvSpPr>
        <p:spPr bwMode="auto">
          <a:xfrm>
            <a:off x="152400" y="762000"/>
            <a:ext cx="8839200" cy="5943600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/>
          </a:p>
        </p:txBody>
      </p:sp>
      <p:sp>
        <p:nvSpPr>
          <p:cNvPr id="6" name="TextBox 3"/>
          <p:cNvSpPr txBox="1"/>
          <p:nvPr/>
        </p:nvSpPr>
        <p:spPr>
          <a:xfrm>
            <a:off x="467544" y="188640"/>
            <a:ext cx="8365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i="1" dirty="0" smtClean="0">
                <a:latin typeface="Helvetica"/>
                <a:ea typeface="Osaka"/>
                <a:cs typeface="Helvetica"/>
              </a:rPr>
              <a:t>Plan of X-ray generation by Inverse-compton scattering</a:t>
            </a:r>
            <a:endParaRPr kumimoji="1" lang="ja-JP" altLang="en-US" sz="2400" b="1" i="1" dirty="0">
              <a:latin typeface="Helvetica"/>
              <a:ea typeface="Osaka"/>
              <a:cs typeface="Helvetic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852515" y="897798"/>
            <a:ext cx="17748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40MeV, head-on collision</a:t>
            </a:r>
            <a:endParaRPr kumimoji="1" lang="ja-JP" altLang="en-US" sz="120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4393719"/>
              </p:ext>
            </p:extLst>
          </p:nvPr>
        </p:nvGraphicFramePr>
        <p:xfrm>
          <a:off x="467544" y="4115091"/>
          <a:ext cx="4278122" cy="250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1637"/>
                <a:gridCol w="1495977"/>
                <a:gridCol w="1330508"/>
              </a:tblGrid>
              <a:tr h="250034"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Electron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Laser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Energy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40MeV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1.17eV (λ=1064nm)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Energy spread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0.1%</a:t>
                      </a:r>
                      <a:r>
                        <a:rPr kumimoji="1" lang="en-US" altLang="ja-JP" sz="1000" baseline="0" dirty="0" smtClean="0"/>
                        <a:t> (</a:t>
                      </a:r>
                      <a:r>
                        <a:rPr kumimoji="1" lang="en-US" altLang="ja-JP" sz="1000" baseline="0" dirty="0" err="1" smtClean="0"/>
                        <a:t>rms</a:t>
                      </a:r>
                      <a:r>
                        <a:rPr kumimoji="1" lang="en-US" altLang="ja-JP" sz="1000" baseline="0" dirty="0" smtClean="0"/>
                        <a:t>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Beam size(</a:t>
                      </a:r>
                      <a:r>
                        <a:rPr kumimoji="1" lang="en-US" altLang="ja-JP" sz="1000" dirty="0" err="1" smtClean="0"/>
                        <a:t>rms</a:t>
                      </a:r>
                      <a:r>
                        <a:rPr kumimoji="1" lang="en-US" altLang="ja-JP" sz="1000" dirty="0" smtClean="0"/>
                        <a:t>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10μm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10μm</a:t>
                      </a:r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Pulse width(FWHM)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12ps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12ps</a:t>
                      </a:r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Intensity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61.5</a:t>
                      </a:r>
                      <a:r>
                        <a:rPr kumimoji="1" lang="en-US" altLang="ja-JP" sz="1000" baseline="0" dirty="0" smtClean="0"/>
                        <a:t> </a:t>
                      </a:r>
                      <a:r>
                        <a:rPr kumimoji="1" lang="en-US" altLang="ja-JP" sz="1000" baseline="0" dirty="0" err="1" smtClean="0"/>
                        <a:t>p</a:t>
                      </a:r>
                      <a:r>
                        <a:rPr kumimoji="1" lang="en-US" altLang="ja-JP" sz="1000" dirty="0" err="1" smtClean="0"/>
                        <a:t>C</a:t>
                      </a:r>
                      <a:r>
                        <a:rPr kumimoji="1" lang="en-US" altLang="ja-JP" sz="1000" dirty="0" smtClean="0"/>
                        <a:t>/bunch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50mJ/pulse</a:t>
                      </a:r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Number of bunches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162500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----</a:t>
                      </a:r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err="1" smtClean="0"/>
                        <a:t>Emittance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0.5π mm </a:t>
                      </a:r>
                      <a:r>
                        <a:rPr kumimoji="1" lang="en-US" altLang="ja-JP" sz="1000" dirty="0" err="1" smtClean="0"/>
                        <a:t>mrad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Collision angle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0deg (Head on)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</a:txBody>
                  <a:tcPr/>
                </a:tc>
              </a:tr>
              <a:tr h="250034"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Rep. Rate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/>
                        <a:t>5Hz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0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372998" y="836597"/>
            <a:ext cx="4923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/>
              <a:t>4-mirror laser accumulation, head-on with e-beam</a:t>
            </a:r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5180987" y="6249034"/>
            <a:ext cx="35264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target: 1.3x10</a:t>
            </a:r>
            <a:r>
              <a:rPr lang="en-US" altLang="ja-JP" baseline="30000" dirty="0"/>
              <a:t>10</a:t>
            </a:r>
            <a:r>
              <a:rPr lang="en-US" altLang="ja-JP" dirty="0"/>
              <a:t> photons/sec/1%bw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025622" y="2178027"/>
            <a:ext cx="1313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/>
              <a:t>max. 28 keV X-ray</a:t>
            </a:r>
            <a:endParaRPr kumimoji="1" lang="ja-JP" altLang="en-US" sz="120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45666" y="465639"/>
            <a:ext cx="36518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>
                <a:solidFill>
                  <a:srgbClr val="FF0000"/>
                </a:solidFill>
              </a:rPr>
              <a:t>collision will be started in September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13" name="図 12" descr="4-mirror-at-STF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36" y="1130817"/>
            <a:ext cx="3979900" cy="2984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561736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382</Words>
  <Application>Microsoft Macintosh PowerPoint</Application>
  <PresentationFormat>画面に合わせる (4:3)</PresentationFormat>
  <Paragraphs>82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ホワイト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Beam size measurement June 21,2012</vt:lpstr>
      <vt:lpstr>PowerPoint プレゼンテーション</vt:lpstr>
    </vt:vector>
  </TitlesOfParts>
  <Company>KEK ATF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早野 仁司</dc:creator>
  <cp:lastModifiedBy>早野 仁司</cp:lastModifiedBy>
  <cp:revision>6</cp:revision>
  <dcterms:created xsi:type="dcterms:W3CDTF">2012-04-14T19:27:13Z</dcterms:created>
  <dcterms:modified xsi:type="dcterms:W3CDTF">2012-07-03T12:22:17Z</dcterms:modified>
</cp:coreProperties>
</file>