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57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872F66-324E-4E6D-9487-047E7B0DE522}" type="datetimeFigureOut">
              <a:rPr kumimoji="1" lang="ja-JP" altLang="en-US" smtClean="0"/>
              <a:t>2012/6/29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98D11-08BA-4A28-BEB6-735297BAF0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3212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0283"/>
            <a:ext cx="874440" cy="28108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D441C42-0384-4449-948A-94B23670CF2E}" type="datetime1">
              <a:rPr kumimoji="1" lang="ja-JP" altLang="en-US" smtClean="0"/>
              <a:t>2012/6/29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331640" y="6460283"/>
            <a:ext cx="684076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244408" y="6460283"/>
            <a:ext cx="44239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0A7EFD-43DB-4838-B48A-E179A573A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65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004845B4-272A-4926-84F6-BE25B7D2EAF8}" type="datetime1">
              <a:rPr kumimoji="1" lang="ja-JP" altLang="en-US" smtClean="0"/>
              <a:t>2012/6/29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150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6839AABE-AF4A-451F-8569-F8EBF431D30D}" type="datetime1">
              <a:rPr kumimoji="1" lang="ja-JP" altLang="en-US" smtClean="0"/>
              <a:t>2012/6/29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71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74E82AC9-B83B-42AF-9978-5E50649FC472}" type="datetime1">
              <a:rPr kumimoji="1" lang="ja-JP" altLang="en-US" smtClean="0"/>
              <a:t>2012/6/29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073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3644DBEC-316F-4A54-BF60-7EA85C69D0D9}" type="datetime1">
              <a:rPr kumimoji="1" lang="ja-JP" altLang="en-US" smtClean="0"/>
              <a:t>2012/6/29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250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43C93685-012B-4313-998E-45ED7301BBA5}" type="datetime1">
              <a:rPr kumimoji="1" lang="ja-JP" altLang="en-US" smtClean="0"/>
              <a:t>2012/6/29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070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6EF4E0B3-8EA4-44FF-8235-AE18199EAF59}" type="datetime1">
              <a:rPr kumimoji="1" lang="ja-JP" altLang="en-US" smtClean="0"/>
              <a:t>2012/6/29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565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AA414702-0695-48CB-994F-BE334A9DF4F5}" type="datetime1">
              <a:rPr kumimoji="1" lang="ja-JP" altLang="en-US" smtClean="0"/>
              <a:t>2012/6/29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531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868624A6-FDDE-4D60-9062-C612ED575959}" type="datetime1">
              <a:rPr kumimoji="1" lang="ja-JP" altLang="en-US" smtClean="0"/>
              <a:t>2012/6/29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720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A76CC345-E7EC-45B7-9D32-C80120BDE580}" type="datetime1">
              <a:rPr kumimoji="1" lang="ja-JP" altLang="en-US" smtClean="0"/>
              <a:t>2012/6/29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20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CE74893F-7D6E-43A1-961F-F91EB9083FBC}" type="datetime1">
              <a:rPr kumimoji="1" lang="ja-JP" altLang="en-US" smtClean="0"/>
              <a:t>2012/6/29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462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331640" y="6460283"/>
            <a:ext cx="6840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244408" y="6460283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10A7EFD-43DB-4838-B48A-E179A573A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460283"/>
            <a:ext cx="874440" cy="28108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48BCBAAD-D658-4727-8CEB-109FBF4C4870}" type="datetime1">
              <a:rPr kumimoji="1" lang="ja-JP" altLang="en-US" smtClean="0"/>
              <a:t>2012/6/29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428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ZH (H -&gt; tau tau) Study</a:t>
            </a:r>
            <a:br>
              <a:rPr kumimoji="1" lang="en-US" altLang="ja-JP" dirty="0" smtClean="0"/>
            </a:br>
            <a:r>
              <a:rPr lang="en-US" altLang="ja-JP" dirty="0" smtClean="0"/>
              <a:t>Current Status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Shin-</a:t>
            </a:r>
            <a:r>
              <a:rPr kumimoji="1" lang="en-US" altLang="ja-JP" dirty="0" err="1" smtClean="0"/>
              <a:t>ichi</a:t>
            </a:r>
            <a:r>
              <a:rPr kumimoji="1" lang="en-US" altLang="ja-JP" dirty="0" smtClean="0"/>
              <a:t> Kawada</a:t>
            </a:r>
          </a:p>
          <a:p>
            <a:r>
              <a:rPr lang="en-US" altLang="ja-JP" dirty="0" smtClean="0"/>
              <a:t>(</a:t>
            </a:r>
            <a:r>
              <a:rPr lang="en-US" altLang="ja-JP" dirty="0" err="1" smtClean="0"/>
              <a:t>AdSM</a:t>
            </a:r>
            <a:r>
              <a:rPr lang="en-US" altLang="ja-JP" dirty="0" smtClean="0"/>
              <a:t>, Hiroshima </a:t>
            </a:r>
            <a:r>
              <a:rPr lang="en-US" altLang="ja-JP" dirty="0" err="1" smtClean="0"/>
              <a:t>Univerisity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5122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Event selection (4)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kumimoji="1" lang="en-US" altLang="ja-JP" dirty="0" smtClean="0"/>
                  <a:t>Cut 8: 100 &lt; visible energy &lt; 240</a:t>
                </a:r>
              </a:p>
              <a:p>
                <a:pPr lvl="1"/>
                <a:r>
                  <a:rPr lang="en-US" altLang="ja-JP" dirty="0" smtClean="0"/>
                  <a:t>Cut 9: |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ja-JP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ja-JP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altLang="ja-JP" b="0" i="1" smtClean="0">
                            <a:latin typeface="Cambria Math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US" altLang="ja-JP" baseline="-25000" dirty="0" smtClean="0"/>
                  <a:t>missmom</a:t>
                </a:r>
                <a:r>
                  <a:rPr lang="en-US" altLang="ja-JP" dirty="0" smtClean="0"/>
                  <a:t>| &lt; 0.98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0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6146" name="Picture 2" descr="C:\Users\shin-ichi\Documents\HiggsBF\report\120626\esu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459" y="2420888"/>
            <a:ext cx="5587082" cy="376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7596336" y="3212976"/>
            <a:ext cx="10599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FF00"/>
                </a:solidFill>
              </a:rPr>
              <a:t>Cut 8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998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Event selection (5)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kumimoji="1" lang="en-US" altLang="ja-JP" dirty="0" smtClean="0"/>
                  <a:t>Cuts for jets (H candidate) and recoil mass</a:t>
                </a:r>
              </a:p>
              <a:p>
                <a:pPr lvl="1"/>
                <a:r>
                  <a:rPr lang="en-US" altLang="ja-JP" dirty="0" smtClean="0"/>
                  <a:t>Cut 10: </a:t>
                </a:r>
                <a:r>
                  <a:rPr lang="en-US" altLang="ja-JP" dirty="0" err="1" smtClean="0"/>
                  <a:t>M</a:t>
                </a:r>
                <a:r>
                  <a:rPr lang="en-US" altLang="ja-JP" baseline="-25000" dirty="0" err="1" smtClean="0"/>
                  <a:t>jj</a:t>
                </a:r>
                <a:r>
                  <a:rPr lang="en-US" altLang="ja-JP" dirty="0" smtClean="0"/>
                  <a:t> &lt; 140</a:t>
                </a:r>
              </a:p>
              <a:p>
                <a:pPr lvl="1"/>
                <a:r>
                  <a:rPr kumimoji="1" lang="en-US" altLang="ja-JP" dirty="0" smtClean="0"/>
                  <a:t>Cut 11: |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kumimoji="1" lang="en-US" altLang="ja-JP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kumimoji="1" lang="en-US" altLang="ja-JP" b="0" i="1" smtClean="0">
                            <a:latin typeface="Cambria Math"/>
                          </a:rPr>
                          <m:t>𝜃</m:t>
                        </m:r>
                      </m:e>
                    </m:func>
                  </m:oMath>
                </a14:m>
                <a:r>
                  <a:rPr kumimoji="1" lang="en-US" altLang="ja-JP" baseline="-25000" dirty="0" smtClean="0"/>
                  <a:t>j</a:t>
                </a:r>
                <a:r>
                  <a:rPr kumimoji="1" lang="en-US" altLang="ja-JP" dirty="0" smtClean="0"/>
                  <a:t>| &lt; 0.98</a:t>
                </a:r>
              </a:p>
              <a:p>
                <a:pPr lvl="1"/>
                <a:r>
                  <a:rPr lang="en-US" altLang="ja-JP" dirty="0" smtClean="0"/>
                  <a:t>Cut 12: 115 &lt; recoil mass &lt; 160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52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 descr="C:\Users\shin-ichi\Documents\HiggsBF\report\120626\recoilmas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361713"/>
            <a:ext cx="3888433" cy="3091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6876256" y="3717032"/>
            <a:ext cx="12682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FF00"/>
                </a:solidFill>
              </a:rPr>
              <a:t>Cut 12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23350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12</a:t>
            </a:fld>
            <a:endParaRPr kumimoji="1"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702426"/>
              </p:ext>
            </p:extLst>
          </p:nvPr>
        </p:nvGraphicFramePr>
        <p:xfrm>
          <a:off x="115919" y="188640"/>
          <a:ext cx="8912162" cy="577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7242"/>
                <a:gridCol w="692468"/>
                <a:gridCol w="906780"/>
                <a:gridCol w="692468"/>
                <a:gridCol w="906780"/>
                <a:gridCol w="848042"/>
                <a:gridCol w="848042"/>
                <a:gridCol w="848042"/>
                <a:gridCol w="692468"/>
                <a:gridCol w="987362"/>
                <a:gridCol w="69246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 smtClean="0"/>
                        <a:t>eeH</a:t>
                      </a:r>
                      <a:endParaRPr kumimoji="1" lang="en-US" altLang="ja-JP" sz="1600" dirty="0" smtClean="0"/>
                    </a:p>
                    <a:p>
                      <a:pPr algn="ctr"/>
                      <a:r>
                        <a:rPr kumimoji="1" lang="en-US" altLang="ja-JP" sz="1600" dirty="0" smtClean="0"/>
                        <a:t>(sig)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 smtClean="0"/>
                        <a:t>mumuH</a:t>
                      </a:r>
                      <a:endParaRPr kumimoji="1" lang="en-US" altLang="ja-JP" sz="1600" dirty="0" smtClean="0"/>
                    </a:p>
                    <a:p>
                      <a:pPr algn="ctr"/>
                      <a:r>
                        <a:rPr kumimoji="1" lang="en-US" altLang="ja-JP" sz="1600" dirty="0" smtClean="0"/>
                        <a:t>(sig)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 smtClean="0"/>
                        <a:t>eeH</a:t>
                      </a:r>
                      <a:endParaRPr kumimoji="1" lang="en-US" altLang="ja-JP" sz="1600" dirty="0" smtClean="0"/>
                    </a:p>
                    <a:p>
                      <a:pPr algn="ctr"/>
                      <a:r>
                        <a:rPr kumimoji="1" lang="en-US" altLang="ja-JP" sz="1600" dirty="0" smtClean="0"/>
                        <a:t>(BG)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 smtClean="0"/>
                        <a:t>mumuH</a:t>
                      </a:r>
                      <a:endParaRPr kumimoji="1" lang="en-US" altLang="ja-JP" sz="1600" dirty="0" smtClean="0"/>
                    </a:p>
                    <a:p>
                      <a:pPr algn="ctr"/>
                      <a:r>
                        <a:rPr kumimoji="1" lang="en-US" altLang="ja-JP" sz="1600" dirty="0" smtClean="0"/>
                        <a:t>(BG)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4e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2e2mu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2e2tau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4mu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2mu2tau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4tau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No</a:t>
                      </a:r>
                      <a:r>
                        <a:rPr kumimoji="1" lang="en-US" altLang="ja-JP" sz="1600" baseline="0" dirty="0" smtClean="0"/>
                        <a:t> Cut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228.0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210.8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2546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2386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242749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271835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238089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1698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3468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1730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Cut 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222.7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200.1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2541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2377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190052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193349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197964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1248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3217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1683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Cut 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221.0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198.8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75.23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62.05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189973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193295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196726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1248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3188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1622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Cut 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220.4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198.0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61.79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52.77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189966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193293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196388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1248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3181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1598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Cut 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208.6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192.8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57.05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51.57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54603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57429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37194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852.8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2416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903.4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Cut 4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208.6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192.8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57.04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51.57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53558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56275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36251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805.2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2387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903.1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Cut 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200.3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183.8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55.37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49.90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27250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29905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16120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748.2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2210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819.4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Cut 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193.3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177.0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53.79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47.95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13148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15148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7803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695.4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2069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763.3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Cut 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187.9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171.1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52.32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46.87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11042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12459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6631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653.0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1908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690.6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Cut 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185.6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168.7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44.91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39.49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5168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6073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6189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337.7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1834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597.4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Cut 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181.6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163.4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42.76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36.80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815.5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839.4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4991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39.93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1517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560.2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Cut 10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179.9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163.1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42.45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36.78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530.7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596.8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4628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39.92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1508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548.1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Cut 11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173.5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156.0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39.95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34.32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177.5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207.2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2652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30.86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1365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490.7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Cut 12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FF0000"/>
                          </a:solidFill>
                        </a:rPr>
                        <a:t>140.5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FF0000"/>
                          </a:solidFill>
                        </a:rPr>
                        <a:t>135.0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30.03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29.06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54.26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62.88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948.2</a:t>
                      </a:r>
                      <a:endParaRPr kumimoji="1" lang="ja-JP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9.529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405.0</a:t>
                      </a:r>
                      <a:endParaRPr kumimoji="1" lang="ja-JP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122.0</a:t>
                      </a:r>
                      <a:endParaRPr kumimoji="1" lang="ja-JP" altLang="en-US" sz="1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6505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Very </a:t>
            </a:r>
            <a:r>
              <a:rPr lang="en-US" altLang="ja-JP" dirty="0" smtClean="0"/>
              <a:t>preliminary results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kumimoji="1" lang="en-US" altLang="ja-JP" dirty="0" smtClean="0"/>
                  <a:t>Signal efficiency = </a:t>
                </a:r>
                <a:r>
                  <a:rPr kumimoji="1" lang="en-US" altLang="ja-JP" dirty="0" smtClean="0">
                    <a:solidFill>
                      <a:srgbClr val="FFFF00"/>
                    </a:solidFill>
                  </a:rPr>
                  <a:t>62.8 %</a:t>
                </a:r>
              </a:p>
              <a:p>
                <a:r>
                  <a:rPr lang="en-US" altLang="ja-JP" dirty="0" smtClean="0"/>
                  <a:t>Significance </a:t>
                </a:r>
                <a:r>
                  <a:rPr lang="en-US" altLang="ja-JP" dirty="0" smtClean="0"/>
                  <a:t>= </a:t>
                </a:r>
                <a:r>
                  <a:rPr lang="en-US" altLang="ja-JP" dirty="0" smtClean="0">
                    <a:solidFill>
                      <a:srgbClr val="FFFF00"/>
                    </a:solidFill>
                  </a:rPr>
                  <a:t>6.26  </a:t>
                </a:r>
                <a:r>
                  <a:rPr lang="en-US" altLang="ja-JP" dirty="0" smtClean="0">
                    <a:sym typeface="Wingdings" pitchFamily="2" charset="2"/>
                  </a:rPr>
                  <a:t>&lt;--&gt;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b="0" i="0" smtClean="0">
                        <a:latin typeface="Cambria Math"/>
                      </a:rPr>
                      <m:t>Δ</m:t>
                    </m:r>
                  </m:oMath>
                </a14:m>
                <a:r>
                  <a:rPr kumimoji="1" lang="en-US" altLang="ja-JP" dirty="0" smtClean="0"/>
                  <a:t>Br(H -&gt; tau tau)/Br(H -&gt; tau tau) = </a:t>
                </a:r>
                <a:r>
                  <a:rPr kumimoji="1" lang="en-US" altLang="ja-JP" dirty="0" smtClean="0">
                    <a:solidFill>
                      <a:srgbClr val="FFFF00"/>
                    </a:solidFill>
                  </a:rPr>
                  <a:t>16 %</a:t>
                </a:r>
              </a:p>
              <a:p>
                <a:r>
                  <a:rPr lang="en-US" altLang="ja-JP" dirty="0" smtClean="0"/>
                  <a:t>almost suppressed: </a:t>
                </a:r>
                <a:r>
                  <a:rPr lang="en-US" altLang="ja-JP" dirty="0" err="1" smtClean="0"/>
                  <a:t>eeee</a:t>
                </a:r>
                <a:r>
                  <a:rPr lang="en-US" altLang="ja-JP" dirty="0" smtClean="0"/>
                  <a:t> (242749 -&gt; 54.26), </a:t>
                </a:r>
                <a:r>
                  <a:rPr lang="en-US" altLang="ja-JP" dirty="0" err="1" smtClean="0"/>
                  <a:t>eemumu</a:t>
                </a:r>
                <a:r>
                  <a:rPr lang="en-US" altLang="ja-JP" dirty="0" smtClean="0"/>
                  <a:t> (271835 -&gt; 62.88), </a:t>
                </a:r>
                <a:r>
                  <a:rPr lang="en-US" altLang="ja-JP" dirty="0" err="1" smtClean="0"/>
                  <a:t>mumumumu</a:t>
                </a:r>
                <a:r>
                  <a:rPr lang="en-US" altLang="ja-JP" dirty="0" smtClean="0"/>
                  <a:t> (1698 -&gt; 9.529)</a:t>
                </a:r>
              </a:p>
              <a:p>
                <a:r>
                  <a:rPr kumimoji="1" lang="en-US" altLang="ja-JP" dirty="0" smtClean="0"/>
                  <a:t>remained: </a:t>
                </a:r>
                <a:r>
                  <a:rPr kumimoji="1" lang="en-US" altLang="ja-JP" dirty="0" err="1" smtClean="0"/>
                  <a:t>eetautau</a:t>
                </a:r>
                <a:r>
                  <a:rPr kumimoji="1" lang="en-US" altLang="ja-JP" dirty="0" smtClean="0"/>
                  <a:t> (238089 -&gt; 948.2), </a:t>
                </a:r>
                <a:r>
                  <a:rPr kumimoji="1" lang="en-US" altLang="ja-JP" dirty="0" err="1" smtClean="0"/>
                  <a:t>mumutautau</a:t>
                </a:r>
                <a:r>
                  <a:rPr kumimoji="1" lang="en-US" altLang="ja-JP" dirty="0" smtClean="0"/>
                  <a:t> (3468 -&gt; 405.0), </a:t>
                </a:r>
                <a:r>
                  <a:rPr kumimoji="1" lang="en-US" altLang="ja-JP" dirty="0" err="1" smtClean="0"/>
                  <a:t>tautautautau</a:t>
                </a:r>
                <a:r>
                  <a:rPr kumimoji="1" lang="en-US" altLang="ja-JP" dirty="0" smtClean="0"/>
                  <a:t> (1730 -&gt; 122.0)</a:t>
                </a:r>
                <a:endParaRPr kumimoji="1" lang="ja-JP" altLang="en-US" dirty="0"/>
              </a:p>
            </p:txBody>
          </p:sp>
        </mc:Choice>
        <mc:Fallback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528" r="-2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5115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5720" y="53752"/>
            <a:ext cx="905256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Recoil mass distribution (after all cuts)</a:t>
            </a:r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7170" name="Picture 2" descr="C:\Users\shin-ichi\Documents\HiggsBF\report\120626\recoilmass_af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794" y="1758280"/>
            <a:ext cx="6856413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3052802" y="1105580"/>
            <a:ext cx="3038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(stacked histogram)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 flipH="1">
            <a:off x="2771800" y="2281227"/>
            <a:ext cx="486924" cy="28367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3275856" y="1988840"/>
            <a:ext cx="1301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signals</a:t>
            </a:r>
            <a:endParaRPr kumimoji="1" lang="ja-JP" altLang="en-US" sz="32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985832" y="5220489"/>
            <a:ext cx="16825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err="1" smtClean="0"/>
              <a:t>eetautau</a:t>
            </a:r>
            <a:endParaRPr kumimoji="1" lang="ja-JP" altLang="en-US" sz="3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660813" y="4509120"/>
            <a:ext cx="23675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err="1" smtClean="0"/>
              <a:t>mumu</a:t>
            </a:r>
            <a:r>
              <a:rPr kumimoji="1" lang="en-US" altLang="ja-JP" sz="3200" dirty="0" err="1" smtClean="0"/>
              <a:t>tautau</a:t>
            </a:r>
            <a:endParaRPr kumimoji="1" lang="ja-JP" altLang="en-US" sz="3200" dirty="0"/>
          </a:p>
        </p:txBody>
      </p:sp>
      <p:cxnSp>
        <p:nvCxnSpPr>
          <p:cNvPr id="13" name="直線矢印コネクタ 12"/>
          <p:cNvCxnSpPr/>
          <p:nvPr/>
        </p:nvCxnSpPr>
        <p:spPr>
          <a:xfrm flipH="1" flipV="1">
            <a:off x="3995936" y="5220489"/>
            <a:ext cx="1935280" cy="2923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 flipV="1">
            <a:off x="3635896" y="4437113"/>
            <a:ext cx="2024917" cy="3643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3798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Current problems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The selection method of isolated lepton is too simple. Optimization is needed.</a:t>
            </a:r>
          </a:p>
          <a:p>
            <a:r>
              <a:rPr lang="en-US" altLang="ja-JP" dirty="0" smtClean="0"/>
              <a:t>The precision 16 % is not enough. The analysis for </a:t>
            </a:r>
            <a:r>
              <a:rPr lang="en-US" altLang="ja-JP" dirty="0" err="1" smtClean="0"/>
              <a:t>qqH</a:t>
            </a:r>
            <a:r>
              <a:rPr lang="en-US" altLang="ja-JP" dirty="0" smtClean="0"/>
              <a:t> is needed.</a:t>
            </a:r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4794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Significance = </a:t>
            </a:r>
            <a:r>
              <a:rPr kumimoji="1" lang="en-US" altLang="ja-JP" dirty="0" smtClean="0">
                <a:solidFill>
                  <a:srgbClr val="FFFF00"/>
                </a:solidFill>
              </a:rPr>
              <a:t>6.26</a:t>
            </a:r>
            <a:r>
              <a:rPr kumimoji="1" lang="en-US" altLang="ja-JP" dirty="0" smtClean="0"/>
              <a:t> (precision = </a:t>
            </a:r>
            <a:r>
              <a:rPr kumimoji="1" lang="en-US" altLang="ja-JP" dirty="0" smtClean="0">
                <a:solidFill>
                  <a:srgbClr val="FFFF00"/>
                </a:solidFill>
              </a:rPr>
              <a:t>16 %</a:t>
            </a:r>
            <a:r>
              <a:rPr kumimoji="1" lang="en-US" altLang="ja-JP" dirty="0" smtClean="0"/>
              <a:t>)</a:t>
            </a:r>
          </a:p>
          <a:p>
            <a:pPr lvl="1"/>
            <a:r>
              <a:rPr lang="en-US" altLang="ja-JP" dirty="0" err="1" smtClean="0"/>
              <a:t>leptonic</a:t>
            </a:r>
            <a:r>
              <a:rPr lang="en-US" altLang="ja-JP" dirty="0" smtClean="0"/>
              <a:t> mode signal (</a:t>
            </a:r>
            <a:r>
              <a:rPr lang="en-US" altLang="ja-JP" dirty="0" err="1" smtClean="0"/>
              <a:t>eeH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mumu</a:t>
            </a:r>
            <a:r>
              <a:rPr lang="en-US" altLang="ja-JP" dirty="0" err="1"/>
              <a:t>H</a:t>
            </a:r>
            <a:r>
              <a:rPr lang="en-US" altLang="ja-JP" dirty="0" smtClean="0"/>
              <a:t>)+ 4 leptons BG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signal efficiency = 62.8 %</a:t>
            </a:r>
          </a:p>
          <a:p>
            <a:r>
              <a:rPr lang="en-US" altLang="ja-JP" dirty="0" smtClean="0"/>
              <a:t>Need optimization for selecting isolated leptons.</a:t>
            </a:r>
          </a:p>
          <a:p>
            <a:r>
              <a:rPr kumimoji="1" lang="en-US" altLang="ja-JP" dirty="0" smtClean="0"/>
              <a:t>Analysis for </a:t>
            </a:r>
            <a:r>
              <a:rPr kumimoji="1" lang="en-US" altLang="ja-JP" dirty="0" err="1" smtClean="0"/>
              <a:t>qqH</a:t>
            </a:r>
            <a:r>
              <a:rPr kumimoji="1" lang="en-US" altLang="ja-JP" dirty="0" smtClean="0"/>
              <a:t> (</a:t>
            </a:r>
            <a:r>
              <a:rPr kumimoji="1" lang="en-US" altLang="ja-JP" dirty="0" err="1" smtClean="0"/>
              <a:t>hadronic</a:t>
            </a:r>
            <a:r>
              <a:rPr kumimoji="1" lang="en-US" altLang="ja-JP" dirty="0" smtClean="0"/>
              <a:t> mode) is needed.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893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AA -&gt; HH paper published !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25726" y="980728"/>
            <a:ext cx="50925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solidFill>
                  <a:srgbClr val="FFFF00"/>
                </a:solidFill>
              </a:rPr>
              <a:t>Phys</a:t>
            </a:r>
            <a:r>
              <a:rPr lang="en-US" altLang="ja-JP" sz="4000" dirty="0" smtClean="0">
                <a:solidFill>
                  <a:srgbClr val="FFFF00"/>
                </a:solidFill>
              </a:rPr>
              <a:t>. Rev. D </a:t>
            </a:r>
            <a:r>
              <a:rPr lang="en-US" altLang="ja-JP" sz="4000" b="1" dirty="0" smtClean="0">
                <a:solidFill>
                  <a:srgbClr val="FFFF00"/>
                </a:solidFill>
              </a:rPr>
              <a:t>85</a:t>
            </a:r>
            <a:r>
              <a:rPr lang="en-US" altLang="ja-JP" sz="4000" dirty="0" smtClean="0">
                <a:solidFill>
                  <a:srgbClr val="FFFF00"/>
                </a:solidFill>
              </a:rPr>
              <a:t>, 113009</a:t>
            </a:r>
            <a:endParaRPr kumimoji="1" lang="ja-JP" altLang="en-US" sz="40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shin-ichi\Documents\HiggsBF\meetings\PhysicsSoftwareMeeting\120629\pap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9" y="1700808"/>
            <a:ext cx="9108863" cy="469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550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 -&gt; tau </a:t>
            </a:r>
            <a:r>
              <a:rPr kumimoji="1" lang="en-US" altLang="ja-JP" dirty="0" err="1" smtClean="0"/>
              <a:t>tau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CM energy = 250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, M</a:t>
            </a:r>
            <a:r>
              <a:rPr kumimoji="1" lang="en-US" altLang="ja-JP" baseline="-25000" dirty="0" smtClean="0"/>
              <a:t>H</a:t>
            </a:r>
            <a:r>
              <a:rPr kumimoji="1" lang="en-US" altLang="ja-JP" dirty="0" smtClean="0"/>
              <a:t> = 120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/c</a:t>
            </a:r>
            <a:r>
              <a:rPr kumimoji="1" lang="en-US" altLang="ja-JP" baseline="30000" dirty="0" smtClean="0"/>
              <a:t>2</a:t>
            </a:r>
          </a:p>
          <a:p>
            <a:r>
              <a:rPr lang="en-US" altLang="ja-JP" dirty="0" smtClean="0"/>
              <a:t>Signal (</a:t>
            </a:r>
            <a:r>
              <a:rPr lang="en-US" altLang="ja-JP" b="1" dirty="0" err="1" smtClean="0">
                <a:solidFill>
                  <a:srgbClr val="FFFF00"/>
                </a:solidFill>
              </a:rPr>
              <a:t>leptonic</a:t>
            </a:r>
            <a:r>
              <a:rPr lang="en-US" altLang="ja-JP" b="1" dirty="0" smtClean="0">
                <a:solidFill>
                  <a:srgbClr val="FFFF00"/>
                </a:solidFill>
              </a:rPr>
              <a:t> mode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err="1" smtClean="0"/>
              <a:t>e+e</a:t>
            </a:r>
            <a:r>
              <a:rPr lang="en-US" altLang="ja-JP" dirty="0" smtClean="0"/>
              <a:t>- -&gt; ZH -&gt; (</a:t>
            </a:r>
            <a:r>
              <a:rPr lang="en-US" altLang="ja-JP" dirty="0" err="1" smtClean="0"/>
              <a:t>e+e</a:t>
            </a:r>
            <a:r>
              <a:rPr lang="en-US" altLang="ja-JP" dirty="0" smtClean="0"/>
              <a:t>-</a:t>
            </a:r>
            <a:r>
              <a:rPr lang="en-US" altLang="ja-JP" dirty="0" smtClean="0"/>
              <a:t>) (</a:t>
            </a:r>
            <a:r>
              <a:rPr lang="en-US" altLang="ja-JP" dirty="0" err="1" smtClean="0"/>
              <a:t>tau+tau</a:t>
            </a:r>
            <a:r>
              <a:rPr lang="en-US" altLang="ja-JP" dirty="0" smtClean="0"/>
              <a:t>-) or (</a:t>
            </a:r>
            <a:r>
              <a:rPr lang="en-US" altLang="ja-JP" dirty="0" err="1" smtClean="0"/>
              <a:t>mu+mu</a:t>
            </a:r>
            <a:r>
              <a:rPr lang="en-US" altLang="ja-JP" dirty="0" smtClean="0"/>
              <a:t>-</a:t>
            </a:r>
            <a:r>
              <a:rPr lang="en-US" altLang="ja-JP" dirty="0" smtClean="0"/>
              <a:t>) (</a:t>
            </a:r>
            <a:r>
              <a:rPr lang="en-US" altLang="ja-JP" dirty="0" err="1" smtClean="0"/>
              <a:t>tau+tau</a:t>
            </a:r>
            <a:r>
              <a:rPr lang="en-US" altLang="ja-JP" dirty="0" smtClean="0"/>
              <a:t>-)</a:t>
            </a:r>
          </a:p>
        </p:txBody>
      </p:sp>
      <p:pic>
        <p:nvPicPr>
          <p:cNvPr id="1026" name="Picture 2" descr="C:\Users\shin-ichi\Documents\HiggsBF\report\120626\LeptonicSign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3789040"/>
            <a:ext cx="473812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5220072" y="3728934"/>
            <a:ext cx="1296144" cy="14282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148064" y="3212976"/>
            <a:ext cx="14537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FF00"/>
                </a:solidFill>
              </a:rPr>
              <a:t>first step</a:t>
            </a:r>
            <a:endParaRPr kumimoji="1" lang="ja-JP" altLang="en-US" sz="2800" dirty="0">
              <a:solidFill>
                <a:srgbClr val="FFFF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47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</a:t>
            </a:r>
            <a:r>
              <a:rPr kumimoji="1" lang="en-US" altLang="ja-JP" dirty="0" smtClean="0"/>
              <a:t>ossible backgrounds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4 leptons background</a:t>
            </a:r>
          </a:p>
          <a:p>
            <a:r>
              <a:rPr lang="en-US" altLang="ja-JP" dirty="0" smtClean="0"/>
              <a:t>H -&gt; others</a:t>
            </a:r>
            <a:endParaRPr kumimoji="1" lang="ja-JP" altLang="en-US" dirty="0"/>
          </a:p>
        </p:txBody>
      </p:sp>
      <p:pic>
        <p:nvPicPr>
          <p:cNvPr id="2050" name="Picture 2" descr="C:\Users\shin-ichi\Documents\HiggsBF\report\120626\BGForLeptonicSign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3183607"/>
            <a:ext cx="6475413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直線コネクタ 4"/>
          <p:cNvCxnSpPr/>
          <p:nvPr/>
        </p:nvCxnSpPr>
        <p:spPr>
          <a:xfrm>
            <a:off x="4427984" y="3220036"/>
            <a:ext cx="0" cy="221812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2031417" y="5733256"/>
            <a:ext cx="1532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4 leptons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220072" y="5733256"/>
            <a:ext cx="1799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H -&gt; others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591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Event samples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LOI sample</a:t>
            </a:r>
          </a:p>
          <a:p>
            <a:pPr lvl="1"/>
            <a:r>
              <a:rPr lang="en-US" altLang="ja-JP" dirty="0" smtClean="0"/>
              <a:t>signal: </a:t>
            </a:r>
            <a:r>
              <a:rPr lang="en-US" altLang="ja-JP" dirty="0" err="1" smtClean="0"/>
              <a:t>eeH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mumuH</a:t>
            </a:r>
            <a:r>
              <a:rPr lang="en-US" altLang="ja-JP" dirty="0" smtClean="0"/>
              <a:t>(H </a:t>
            </a:r>
            <a:r>
              <a:rPr lang="en-US" altLang="ja-JP" dirty="0" smtClean="0"/>
              <a:t>-&gt; </a:t>
            </a:r>
            <a:r>
              <a:rPr lang="en-US" altLang="ja-JP" dirty="0" err="1" smtClean="0"/>
              <a:t>tautau</a:t>
            </a:r>
            <a:r>
              <a:rPr lang="en-US" altLang="ja-JP" dirty="0" smtClean="0"/>
              <a:t> and H -&gt; others are included in this sample file)</a:t>
            </a:r>
          </a:p>
          <a:p>
            <a:pPr lvl="1"/>
            <a:r>
              <a:rPr kumimoji="1" lang="en-US" altLang="ja-JP" dirty="0" smtClean="0"/>
              <a:t>BG: </a:t>
            </a:r>
            <a:r>
              <a:rPr kumimoji="1" lang="en-US" altLang="ja-JP" dirty="0" smtClean="0"/>
              <a:t>4 leptons</a:t>
            </a:r>
          </a:p>
          <a:p>
            <a:pPr lvl="2"/>
            <a:r>
              <a:rPr lang="en-US" altLang="ja-JP" dirty="0" err="1" smtClean="0"/>
              <a:t>eeee</a:t>
            </a:r>
            <a:endParaRPr lang="en-US" altLang="ja-JP" dirty="0" smtClean="0"/>
          </a:p>
          <a:p>
            <a:pPr lvl="2"/>
            <a:r>
              <a:rPr kumimoji="1" lang="en-US" altLang="ja-JP" dirty="0" err="1" smtClean="0"/>
              <a:t>eemumu</a:t>
            </a:r>
            <a:endParaRPr kumimoji="1" lang="en-US" altLang="ja-JP" dirty="0" smtClean="0"/>
          </a:p>
          <a:p>
            <a:pPr lvl="2"/>
            <a:r>
              <a:rPr lang="en-US" altLang="ja-JP" dirty="0" err="1" smtClean="0"/>
              <a:t>eetautau</a:t>
            </a:r>
            <a:endParaRPr lang="en-US" altLang="ja-JP" dirty="0" smtClean="0"/>
          </a:p>
          <a:p>
            <a:pPr lvl="2"/>
            <a:r>
              <a:rPr kumimoji="1" lang="en-US" altLang="ja-JP" dirty="0" err="1" smtClean="0"/>
              <a:t>mumumumu</a:t>
            </a:r>
            <a:endParaRPr kumimoji="1" lang="en-US" altLang="ja-JP" dirty="0" smtClean="0"/>
          </a:p>
          <a:p>
            <a:pPr lvl="2"/>
            <a:r>
              <a:rPr lang="en-US" altLang="ja-JP" dirty="0" err="1" smtClean="0"/>
              <a:t>mumutautau</a:t>
            </a:r>
            <a:endParaRPr lang="en-US" altLang="ja-JP" dirty="0" smtClean="0"/>
          </a:p>
          <a:p>
            <a:pPr lvl="2"/>
            <a:r>
              <a:rPr kumimoji="1" lang="en-US" altLang="ja-JP" dirty="0" err="1" smtClean="0"/>
              <a:t>tautautautau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000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Event reconstruction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Step 1: finding isolated leptons</a:t>
            </a:r>
          </a:p>
          <a:p>
            <a:pPr lvl="1"/>
            <a:r>
              <a:rPr kumimoji="1" lang="en-US" altLang="ja-JP" dirty="0" smtClean="0"/>
              <a:t>I adopted most energetic positive-charged track and most energetic negative-charged track as the isolated leptons.</a:t>
            </a:r>
          </a:p>
          <a:p>
            <a:r>
              <a:rPr lang="en-US" altLang="ja-JP" dirty="0" smtClean="0"/>
              <a:t>Step 2: 2-jet clustering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2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Event selection 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Cut 0 (pre-selection)</a:t>
            </a:r>
          </a:p>
          <a:p>
            <a:pPr lvl="1"/>
            <a:r>
              <a:rPr lang="en-US" altLang="ja-JP" dirty="0" smtClean="0"/>
              <a:t>1 positive-charged track</a:t>
            </a:r>
          </a:p>
          <a:p>
            <a:pPr lvl="1"/>
            <a:r>
              <a:rPr kumimoji="1" lang="en-US" altLang="ja-JP" dirty="0" smtClean="0"/>
              <a:t>1 negative-charged track</a:t>
            </a:r>
          </a:p>
          <a:p>
            <a:pPr lvl="1"/>
            <a:r>
              <a:rPr lang="en-US" altLang="ja-JP" dirty="0" smtClean="0"/>
              <a:t>2-jet</a:t>
            </a:r>
            <a:endParaRPr kumimoji="1" lang="ja-JP" altLang="en-US" dirty="0"/>
          </a:p>
        </p:txBody>
      </p:sp>
      <p:sp>
        <p:nvSpPr>
          <p:cNvPr id="4" name="右中かっこ 3"/>
          <p:cNvSpPr/>
          <p:nvPr/>
        </p:nvSpPr>
        <p:spPr>
          <a:xfrm>
            <a:off x="4932040" y="1772816"/>
            <a:ext cx="227591" cy="1106424"/>
          </a:xfrm>
          <a:prstGeom prst="rightBrac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220072" y="2052137"/>
            <a:ext cx="2111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bg1"/>
                </a:solidFill>
              </a:rPr>
              <a:t>Z candidate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534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Event selection 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In order to separate signal and H -&gt; others.</a:t>
            </a:r>
          </a:p>
          <a:p>
            <a:pPr lvl="1"/>
            <a:r>
              <a:rPr kumimoji="1" lang="en-US" altLang="ja-JP" dirty="0" smtClean="0"/>
              <a:t>Cut 1: # of tracks in a jet &lt;= 5</a:t>
            </a:r>
          </a:p>
          <a:p>
            <a:pPr lvl="1"/>
            <a:r>
              <a:rPr lang="en-US" altLang="ja-JP" dirty="0" smtClean="0"/>
              <a:t>Cut 2: # of </a:t>
            </a:r>
            <a:r>
              <a:rPr lang="en-US" altLang="ja-JP" dirty="0" err="1" smtClean="0"/>
              <a:t>pfos</a:t>
            </a:r>
            <a:r>
              <a:rPr lang="en-US" altLang="ja-JP" dirty="0" smtClean="0"/>
              <a:t> &lt;= 25</a:t>
            </a:r>
            <a:endParaRPr kumimoji="1" lang="ja-JP" altLang="en-US" dirty="0"/>
          </a:p>
        </p:txBody>
      </p:sp>
      <p:pic>
        <p:nvPicPr>
          <p:cNvPr id="3075" name="Picture 3" descr="C:\Users\shin-ichi\Documents\HiggsBF\report\120626\ntrcks_j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036" y="2780928"/>
            <a:ext cx="6061929" cy="3629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7740352" y="3501008"/>
            <a:ext cx="10599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FF00"/>
                </a:solidFill>
              </a:rPr>
              <a:t>Cut 1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1769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Event selection (3)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kumimoji="1" lang="en-US" altLang="ja-JP" dirty="0" smtClean="0"/>
                  <a:t>Cuts for Z candidate</a:t>
                </a:r>
              </a:p>
              <a:p>
                <a:pPr lvl="1"/>
                <a:r>
                  <a:rPr lang="en-US" altLang="ja-JP" dirty="0" smtClean="0"/>
                  <a:t>Cut 3: 30 &lt; M</a:t>
                </a:r>
                <a:r>
                  <a:rPr lang="en-US" altLang="ja-JP" baseline="-25000" dirty="0" smtClean="0"/>
                  <a:t>Z</a:t>
                </a:r>
                <a:r>
                  <a:rPr lang="en-US" altLang="ja-JP" dirty="0" smtClean="0"/>
                  <a:t> &lt; 140</a:t>
                </a:r>
              </a:p>
              <a:p>
                <a:pPr lvl="1"/>
                <a:r>
                  <a:rPr kumimoji="1" lang="en-US" altLang="ja-JP" dirty="0" smtClean="0"/>
                  <a:t>Cut 4: 20 &lt; E</a:t>
                </a:r>
                <a:r>
                  <a:rPr kumimoji="1" lang="en-US" altLang="ja-JP" baseline="-25000" dirty="0" smtClean="0"/>
                  <a:t>Z</a:t>
                </a:r>
                <a:r>
                  <a:rPr kumimoji="1" lang="en-US" altLang="ja-JP" dirty="0" smtClean="0"/>
                  <a:t> &lt; 150</a:t>
                </a:r>
              </a:p>
              <a:p>
                <a:pPr lvl="1"/>
                <a:r>
                  <a:rPr lang="en-US" altLang="ja-JP" dirty="0" smtClean="0"/>
                  <a:t>Cut 5: -0.98 &lt;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ja-JP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ja-JP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altLang="ja-JP" b="0" i="1" smtClean="0">
                            <a:latin typeface="Cambria Math"/>
                          </a:rPr>
                          <m:t>𝜃</m:t>
                        </m:r>
                      </m:e>
                    </m:func>
                  </m:oMath>
                </a14:m>
                <a:r>
                  <a:rPr kumimoji="1" lang="en-US" altLang="ja-JP" baseline="-25000" dirty="0" smtClean="0"/>
                  <a:t>negative</a:t>
                </a:r>
                <a:r>
                  <a:rPr kumimoji="1" lang="en-US" altLang="ja-JP" dirty="0" smtClean="0"/>
                  <a:t> &lt; 0.95</a:t>
                </a:r>
              </a:p>
              <a:p>
                <a:pPr lvl="1"/>
                <a:r>
                  <a:rPr lang="en-US" altLang="ja-JP" dirty="0"/>
                  <a:t>Cut </a:t>
                </a:r>
                <a:r>
                  <a:rPr lang="en-US" altLang="ja-JP" dirty="0" smtClean="0"/>
                  <a:t>6: </a:t>
                </a:r>
                <a:r>
                  <a:rPr lang="en-US" altLang="ja-JP" dirty="0"/>
                  <a:t>-</a:t>
                </a:r>
                <a:r>
                  <a:rPr lang="en-US" altLang="ja-JP" dirty="0" smtClean="0"/>
                  <a:t>0.95 </a:t>
                </a:r>
                <a:r>
                  <a:rPr lang="en-US" altLang="ja-JP" dirty="0"/>
                  <a:t>&lt;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ja-JP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ja-JP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altLang="ja-JP" i="1">
                            <a:latin typeface="Cambria Math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US" altLang="ja-JP" baseline="-25000" dirty="0" smtClean="0"/>
                  <a:t>positive</a:t>
                </a:r>
                <a:r>
                  <a:rPr lang="en-US" altLang="ja-JP" dirty="0" smtClean="0"/>
                  <a:t> </a:t>
                </a:r>
                <a:r>
                  <a:rPr lang="en-US" altLang="ja-JP" dirty="0"/>
                  <a:t>&lt; </a:t>
                </a:r>
                <a:r>
                  <a:rPr lang="en-US" altLang="ja-JP" dirty="0" smtClean="0"/>
                  <a:t>0.98</a:t>
                </a:r>
              </a:p>
              <a:p>
                <a:pPr lvl="1"/>
                <a:r>
                  <a:rPr kumimoji="1" lang="en-US" altLang="ja-JP" dirty="0" smtClean="0"/>
                  <a:t>Cut 7: -0.98 &lt;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ja-JP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ja-JP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altLang="ja-JP" i="1">
                            <a:latin typeface="Cambria Math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US" altLang="ja-JP" baseline="-25000" dirty="0" smtClean="0"/>
                  <a:t>betweenchargedtracks</a:t>
                </a:r>
                <a:r>
                  <a:rPr lang="en-US" altLang="ja-JP" dirty="0" smtClean="0"/>
                  <a:t> </a:t>
                </a:r>
                <a:r>
                  <a:rPr lang="en-US" altLang="ja-JP" dirty="0"/>
                  <a:t>&lt; </a:t>
                </a:r>
                <a:r>
                  <a:rPr lang="en-US" altLang="ja-JP" dirty="0" smtClean="0"/>
                  <a:t>0.4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52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C:\Users\shin-ichi\Documents\HiggsBF\report\120626\mass_isolep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371765"/>
            <a:ext cx="3600400" cy="2131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4232174" y="5076473"/>
            <a:ext cx="10599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FF00"/>
                </a:solidFill>
              </a:rPr>
              <a:t>Cut 3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and Software Meeting (2012/6/29)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7EFD-43DB-4838-B48A-E179A573A3F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9715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simpleblack</Template>
  <TotalTime>426</TotalTime>
  <Words>826</Words>
  <Application>Microsoft Office PowerPoint</Application>
  <PresentationFormat>画面に合わせる (4:3)</PresentationFormat>
  <Paragraphs>277</Paragraphs>
  <Slides>16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17" baseType="lpstr">
      <vt:lpstr>simpleblack</vt:lpstr>
      <vt:lpstr>ZH (H -&gt; tau tau) Study Current Status</vt:lpstr>
      <vt:lpstr>AA -&gt; HH paper published !</vt:lpstr>
      <vt:lpstr>H -&gt; tau tau</vt:lpstr>
      <vt:lpstr>Possible backgrounds</vt:lpstr>
      <vt:lpstr>Event samples</vt:lpstr>
      <vt:lpstr>Event reconstruction</vt:lpstr>
      <vt:lpstr>Event selection (1)</vt:lpstr>
      <vt:lpstr>Event selection (2)</vt:lpstr>
      <vt:lpstr>Event selection (3)</vt:lpstr>
      <vt:lpstr>Event selection (4)</vt:lpstr>
      <vt:lpstr>Event selection (5)</vt:lpstr>
      <vt:lpstr>PowerPoint プレゼンテーション</vt:lpstr>
      <vt:lpstr>Very preliminary results</vt:lpstr>
      <vt:lpstr>Recoil mass distribution (after all cuts)</vt:lpstr>
      <vt:lpstr>Current problems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ZH (H -&gt; tau tau) Study Current Status</dc:title>
  <dc:creator>shin-ichi</dc:creator>
  <cp:lastModifiedBy>shin-ichi</cp:lastModifiedBy>
  <cp:revision>23</cp:revision>
  <dcterms:created xsi:type="dcterms:W3CDTF">2012-06-28T05:23:06Z</dcterms:created>
  <dcterms:modified xsi:type="dcterms:W3CDTF">2012-06-29T03:55:19Z</dcterms:modified>
</cp:coreProperties>
</file>