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57"/>
  </p:notesMasterIdLst>
  <p:handoutMasterIdLst>
    <p:handoutMasterId r:id="rId58"/>
  </p:handoutMasterIdLst>
  <p:sldIdLst>
    <p:sldId id="256" r:id="rId3"/>
    <p:sldId id="257" r:id="rId4"/>
    <p:sldId id="261" r:id="rId5"/>
    <p:sldId id="297" r:id="rId6"/>
    <p:sldId id="265" r:id="rId7"/>
    <p:sldId id="270" r:id="rId8"/>
    <p:sldId id="260" r:id="rId9"/>
    <p:sldId id="262" r:id="rId10"/>
    <p:sldId id="263" r:id="rId11"/>
    <p:sldId id="289" r:id="rId12"/>
    <p:sldId id="264" r:id="rId13"/>
    <p:sldId id="258" r:id="rId14"/>
    <p:sldId id="292" r:id="rId15"/>
    <p:sldId id="316" r:id="rId16"/>
    <p:sldId id="266" r:id="rId17"/>
    <p:sldId id="267" r:id="rId18"/>
    <p:sldId id="299" r:id="rId19"/>
    <p:sldId id="293" r:id="rId20"/>
    <p:sldId id="301" r:id="rId21"/>
    <p:sldId id="271" r:id="rId22"/>
    <p:sldId id="273" r:id="rId23"/>
    <p:sldId id="272" r:id="rId24"/>
    <p:sldId id="302" r:id="rId25"/>
    <p:sldId id="300" r:id="rId26"/>
    <p:sldId id="303" r:id="rId27"/>
    <p:sldId id="274" r:id="rId28"/>
    <p:sldId id="276" r:id="rId29"/>
    <p:sldId id="277" r:id="rId30"/>
    <p:sldId id="304" r:id="rId31"/>
    <p:sldId id="298" r:id="rId32"/>
    <p:sldId id="306" r:id="rId33"/>
    <p:sldId id="305" r:id="rId34"/>
    <p:sldId id="278" r:id="rId35"/>
    <p:sldId id="279" r:id="rId36"/>
    <p:sldId id="280" r:id="rId37"/>
    <p:sldId id="308" r:id="rId38"/>
    <p:sldId id="307" r:id="rId39"/>
    <p:sldId id="309" r:id="rId40"/>
    <p:sldId id="281" r:id="rId41"/>
    <p:sldId id="282" r:id="rId42"/>
    <p:sldId id="283" r:id="rId43"/>
    <p:sldId id="285" r:id="rId44"/>
    <p:sldId id="310" r:id="rId45"/>
    <p:sldId id="311" r:id="rId46"/>
    <p:sldId id="312" r:id="rId47"/>
    <p:sldId id="313" r:id="rId48"/>
    <p:sldId id="315" r:id="rId49"/>
    <p:sldId id="284" r:id="rId50"/>
    <p:sldId id="290" r:id="rId51"/>
    <p:sldId id="291" r:id="rId52"/>
    <p:sldId id="287" r:id="rId53"/>
    <p:sldId id="286" r:id="rId54"/>
    <p:sldId id="314" r:id="rId55"/>
    <p:sldId id="288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4FF00"/>
    <a:srgbClr val="1000FF"/>
    <a:srgbClr val="32FFFD"/>
    <a:srgbClr val="27E300"/>
    <a:srgbClr val="A20000"/>
    <a:srgbClr val="C70300"/>
    <a:srgbClr val="F000FF"/>
    <a:srgbClr val="FFF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191" autoAdjust="0"/>
  </p:normalViewPr>
  <p:slideViewPr>
    <p:cSldViewPr snapToGrid="0">
      <p:cViewPr varScale="1">
        <p:scale>
          <a:sx n="92" d="100"/>
          <a:sy n="92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tableStyles" Target="tableStyles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40F68-9864-E54A-8C9E-BCC95DF48D91}" type="datetimeFigureOut">
              <a:rPr lang="en-US" smtClean="0"/>
              <a:t>7/3/12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A025-BAA8-4D47-AA56-A933BF2B4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58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FF107-90FD-5F44-A42F-F1DA3F3684EA}" type="datetimeFigureOut">
              <a:rPr lang="en-US" smtClean="0"/>
              <a:t>7/3/12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B6870-5BCE-2D46-AB77-5F9816B84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13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603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23800-FB7E-FD40-95F5-28979DE1581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002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4E5D-2B0E-B94C-A0F7-6FF419D5576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54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B2082-5541-4842-BAB6-48DB57D2D85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944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2DEAC-5047-AA45-A2F1-4E44ADF6760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69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2D9CA-3F93-954B-AF16-3B608CBAA64F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3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AACFF-3ACB-1347-901A-121DEF51B33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12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AEFC2-B47D-3649-AE71-0BFE6E12585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88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0639B-30F3-7D49-8BF1-BC42A6DC9DD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7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349338" y="10592"/>
            <a:ext cx="6746691" cy="867826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cern_logo_white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111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7A4E7-9F6E-FB4F-B9C2-64FA5C55DF4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42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37F63-496F-2C47-B601-BE16FD5E241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757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7A479-2377-8B4B-BC50-44E546516C6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0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41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5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9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24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2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8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2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9925" y="-3106"/>
            <a:ext cx="6119018" cy="80886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73062"/>
            <a:ext cx="8229600" cy="5053101"/>
          </a:xfrm>
          <a:prstGeom prst="rect">
            <a:avLst/>
          </a:prstGeom>
          <a:solidFill>
            <a:srgbClr val="FFFAE8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2A90E-0F4D-5547-9DAA-26E95E37874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ern_logo_white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LC_logo_transparent_bg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" y="747"/>
            <a:ext cx="1236261" cy="80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0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3200" kern="120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800" kern="1200">
          <a:solidFill>
            <a:srgbClr val="1F497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400" kern="1200">
          <a:solidFill>
            <a:srgbClr val="1F497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Font typeface="Lucida Grande"/>
        <a:buChar char="→"/>
        <a:defRPr sz="2000" kern="1200">
          <a:solidFill>
            <a:srgbClr val="1F497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04/07/2012</a:t>
            </a:r>
            <a:endParaRPr kumimoji="1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8CB7C41-7185-744F-98BC-C5DA9DF46D77}" type="slidenum">
              <a:rPr kumimoji="1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6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27.png"/><Relationship Id="rId8" Type="http://schemas.openxmlformats.org/officeDocument/2006/relationships/image" Target="../media/image2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oleObject" Target="../embeddings/oleObject3.bin"/><Relationship Id="rId5" Type="http://schemas.openxmlformats.org/officeDocument/2006/relationships/image" Target="../media/image27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31.png"/><Relationship Id="rId8" Type="http://schemas.openxmlformats.org/officeDocument/2006/relationships/image" Target="../media/image32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ILC D</a:t>
            </a:r>
            <a:r>
              <a:rPr lang="en-US" dirty="0" smtClean="0"/>
              <a:t>RAFT</a:t>
            </a:r>
            <a:r>
              <a:rPr lang="en-US" sz="4400" dirty="0" smtClean="0"/>
              <a:t> </a:t>
            </a:r>
            <a:r>
              <a:rPr lang="en-US" sz="4400" dirty="0" smtClean="0"/>
              <a:t>C</a:t>
            </a:r>
            <a:r>
              <a:rPr lang="en-US" dirty="0" smtClean="0"/>
              <a:t>ONSTRUCTION</a:t>
            </a:r>
            <a:r>
              <a:rPr lang="en-US" sz="4400" dirty="0" smtClean="0"/>
              <a:t> </a:t>
            </a:r>
            <a:r>
              <a:rPr lang="en-US" sz="4400" dirty="0" smtClean="0"/>
              <a:t>S</a:t>
            </a:r>
            <a:r>
              <a:rPr lang="en-US" dirty="0" smtClean="0"/>
              <a:t>CHEDULE</a:t>
            </a:r>
            <a:br>
              <a:rPr lang="en-US" dirty="0" smtClean="0"/>
            </a:br>
            <a:r>
              <a:rPr lang="en-US" dirty="0" smtClean="0"/>
              <a:t>Flat topography &amp; Mountainous sites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646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 </a:t>
            </a:r>
            <a:r>
              <a:rPr lang="en-US" sz="2400" dirty="0" err="1" smtClean="0"/>
              <a:t>Foraz</a:t>
            </a:r>
            <a:r>
              <a:rPr lang="en-US" sz="2400" dirty="0" smtClean="0"/>
              <a:t> &amp; M Gastal</a:t>
            </a:r>
            <a:endParaRPr lang="en-US" sz="2400" dirty="0"/>
          </a:p>
        </p:txBody>
      </p:sp>
      <p:pic>
        <p:nvPicPr>
          <p:cNvPr id="6" name="Picture 5" descr="cern_logo_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192" y="-10582"/>
            <a:ext cx="843333" cy="81633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878418"/>
            <a:ext cx="91440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92" y="3462864"/>
            <a:ext cx="2533650" cy="23937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8426" y="929218"/>
            <a:ext cx="1040422" cy="14361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609" y="4383395"/>
            <a:ext cx="2423583" cy="18647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661" y="983946"/>
            <a:ext cx="1572659" cy="1414884"/>
          </a:xfrm>
          <a:prstGeom prst="rect">
            <a:avLst/>
          </a:prstGeom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6033" y="5347516"/>
            <a:ext cx="2648432" cy="1018116"/>
          </a:xfrm>
          <a:prstGeom prst="rect">
            <a:avLst/>
          </a:prstGeom>
        </p:spPr>
      </p:pic>
      <p:pic>
        <p:nvPicPr>
          <p:cNvPr id="7" name="Picture 6" descr="16490023 - ILC - Re-Baselining Proposals - KlyCluster Design cop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201" y="1226658"/>
            <a:ext cx="4002821" cy="10548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3280" y="6488668"/>
            <a:ext cx="7226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Many thanks </a:t>
            </a:r>
            <a:r>
              <a:rPr lang="en-US" sz="1600" dirty="0"/>
              <a:t>to </a:t>
            </a:r>
            <a:r>
              <a:rPr lang="en-US" sz="1600" dirty="0" smtClean="0"/>
              <a:t>J Osborne, A </a:t>
            </a:r>
            <a:r>
              <a:rPr lang="en-US" sz="1600" dirty="0" err="1" smtClean="0"/>
              <a:t>Kosmicki</a:t>
            </a:r>
            <a:r>
              <a:rPr lang="en-US" sz="1600" dirty="0"/>
              <a:t>, H </a:t>
            </a:r>
            <a:r>
              <a:rPr lang="en-US" sz="1600" dirty="0" err="1" smtClean="0"/>
              <a:t>Mainaud</a:t>
            </a:r>
            <a:r>
              <a:rPr lang="en-US" sz="1600" dirty="0" smtClean="0"/>
              <a:t> Durand, J Paterson for their help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45361" y="0"/>
            <a:ext cx="5498457" cy="86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6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16490023 - ILC - Re-Baselining Proposals - KlyCluster Design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20" y="3874279"/>
            <a:ext cx="8892000" cy="23432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aspects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Requests for early commissioning will set priorities for the delivery of parts of the ILC complex</a:t>
            </a:r>
          </a:p>
          <a:p>
            <a:r>
              <a:rPr lang="en-US" sz="2000" dirty="0" smtClean="0"/>
              <a:t>When designing the construction schedule, an attempt was made to deliver some components as early as possible:</a:t>
            </a:r>
          </a:p>
          <a:p>
            <a:pPr lvl="1"/>
            <a:r>
              <a:rPr lang="en-US" sz="2000" dirty="0" smtClean="0"/>
              <a:t>Damping Rings</a:t>
            </a:r>
          </a:p>
          <a:p>
            <a:pPr lvl="1"/>
            <a:r>
              <a:rPr lang="en-US" sz="2000" dirty="0" smtClean="0"/>
              <a:t>PLTR</a:t>
            </a:r>
          </a:p>
          <a:p>
            <a:pPr lvl="1"/>
            <a:r>
              <a:rPr lang="en-US" sz="2000" dirty="0" smtClean="0"/>
              <a:t>BDS &amp; ML up to </a:t>
            </a:r>
            <a:r>
              <a:rPr lang="en-US" sz="2000" dirty="0" smtClean="0"/>
              <a:t>PM7/AH1 </a:t>
            </a:r>
            <a:endParaRPr lang="en-US" sz="2000" dirty="0" smtClean="0"/>
          </a:p>
          <a:p>
            <a:r>
              <a:rPr lang="en-US" sz="2000" dirty="0" smtClean="0"/>
              <a:t>An attempt to design a detailed schedule of the commissioning period will be shown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65936" y="4509222"/>
            <a:ext cx="645743" cy="22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122822" y="5854456"/>
            <a:ext cx="536392" cy="1954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198224" y="5222974"/>
            <a:ext cx="735297" cy="297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67726" y="431550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95469" y="5856189"/>
            <a:ext cx="5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BDS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911998" y="500773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PLTR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5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/>
          <a:lstStyle/>
          <a:p>
            <a:r>
              <a:rPr lang="en-US" dirty="0" smtClean="0"/>
              <a:t>Year </a:t>
            </a:r>
            <a:r>
              <a:rPr lang="en-US" dirty="0" smtClean="0"/>
              <a:t>1 – </a:t>
            </a:r>
            <a:r>
              <a:rPr lang="en-US" dirty="0"/>
              <a:t>C</a:t>
            </a:r>
            <a:r>
              <a:rPr lang="en-US" dirty="0" smtClean="0"/>
              <a:t>onstruction kick-off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199" y="1049759"/>
            <a:ext cx="8259011" cy="5358226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FT - Excavation </a:t>
            </a:r>
            <a:r>
              <a:rPr lang="en-US" sz="2000" dirty="0" smtClean="0"/>
              <a:t>of shafts in parallel</a:t>
            </a:r>
          </a:p>
          <a:p>
            <a:pPr lvl="1"/>
            <a:r>
              <a:rPr lang="en-US" sz="1600" dirty="0" smtClean="0"/>
              <a:t>IR: PX0, PXA0, </a:t>
            </a:r>
            <a:r>
              <a:rPr lang="en-US" sz="1600" dirty="0" smtClean="0"/>
              <a:t>PXB0	</a:t>
            </a:r>
            <a:endParaRPr lang="en-US" sz="1600" dirty="0" smtClean="0"/>
          </a:p>
          <a:p>
            <a:pPr lvl="1"/>
            <a:r>
              <a:rPr lang="en-US" sz="1600" dirty="0" smtClean="0"/>
              <a:t>ML: PM+7, PM-7</a:t>
            </a:r>
          </a:p>
          <a:p>
            <a:pPr lvl="1"/>
            <a:r>
              <a:rPr lang="en-US" sz="1600" dirty="0" smtClean="0"/>
              <a:t>DR: PMA0, PMB0</a:t>
            </a:r>
          </a:p>
          <a:p>
            <a:pPr lvl="1"/>
            <a:r>
              <a:rPr lang="en-US" sz="1600" dirty="0" smtClean="0"/>
              <a:t>1 year per </a:t>
            </a:r>
            <a:r>
              <a:rPr lang="en-US" sz="1600" dirty="0" smtClean="0"/>
              <a:t>shaft</a:t>
            </a:r>
          </a:p>
          <a:p>
            <a:endParaRPr lang="en-US" sz="2000" dirty="0"/>
          </a:p>
          <a:p>
            <a:r>
              <a:rPr lang="en-US" sz="2000" dirty="0" smtClean="0"/>
              <a:t>MR – Excavation of access tunnels</a:t>
            </a:r>
          </a:p>
          <a:p>
            <a:pPr lvl="1"/>
            <a:r>
              <a:rPr lang="en-US" sz="1600" dirty="0" smtClean="0"/>
              <a:t>All 9 of them</a:t>
            </a:r>
          </a:p>
          <a:p>
            <a:pPr lvl="1"/>
            <a:r>
              <a:rPr lang="en-US" sz="1600" dirty="0" smtClean="0"/>
              <a:t>AH1, AH2, AH3, AH4, IP</a:t>
            </a:r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2000" dirty="0" smtClean="0"/>
              <a:t>Launch construction of detector assembly halls on the surface</a:t>
            </a:r>
          </a:p>
          <a:p>
            <a:r>
              <a:rPr lang="en-US" sz="2000" dirty="0" smtClean="0"/>
              <a:t>Launch construction of service buildings</a:t>
            </a:r>
            <a:endParaRPr lang="en-US" sz="24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3" name="Picture 4" descr="PIC00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890" y="3245630"/>
            <a:ext cx="2466408" cy="1972938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842675" y="960932"/>
            <a:ext cx="5354800" cy="1592435"/>
            <a:chOff x="252000" y="2271039"/>
            <a:chExt cx="8892000" cy="2644344"/>
          </a:xfrm>
        </p:grpSpPr>
        <p:pic>
          <p:nvPicPr>
            <p:cNvPr id="20" name="Picture 19" descr="16490023 - ILC - Re-Baselining Proposals - KlyCluster Design copy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0" y="2572089"/>
              <a:ext cx="8892000" cy="2343294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4142675" y="2271039"/>
              <a:ext cx="361215" cy="6524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4514655" y="3325417"/>
              <a:ext cx="382235" cy="5128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519277" y="3542675"/>
              <a:ext cx="361215" cy="6524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6067884" y="3669798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4509063" y="3929816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4682988" y="4222120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057424" y="3669797"/>
              <a:ext cx="282895" cy="5430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41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92" y="3228639"/>
            <a:ext cx="4809271" cy="8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3924732" y="3439166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270400" y="3412091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988799" y="3440239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707199" y="3440776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6820987" y="3474302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497972" y="3488644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188762" y="3475375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8562040" y="3489718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6543508" y="3962247"/>
            <a:ext cx="332569" cy="2028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6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3696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2772908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TextBox 224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226" name="TextBox 225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227" name="TextBox 226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228" name="TextBox 227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229" name="TextBox 228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230" name="TextBox 229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231" name="TextBox 23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grpSp>
        <p:nvGrpSpPr>
          <p:cNvPr id="236" name="Group 235"/>
          <p:cNvGrpSpPr/>
          <p:nvPr/>
        </p:nvGrpSpPr>
        <p:grpSpPr>
          <a:xfrm>
            <a:off x="99436" y="46603"/>
            <a:ext cx="1517344" cy="307777"/>
            <a:chOff x="99436" y="46603"/>
            <a:chExt cx="1517344" cy="307777"/>
          </a:xfrm>
        </p:grpSpPr>
        <p:sp>
          <p:nvSpPr>
            <p:cNvPr id="234" name="Rectangle 233"/>
            <p:cNvSpPr/>
            <p:nvPr/>
          </p:nvSpPr>
          <p:spPr>
            <a:xfrm>
              <a:off x="99436" y="129399"/>
              <a:ext cx="180000" cy="179997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233043" y="46603"/>
              <a:ext cx="1383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Shaft excavation</a:t>
              </a:r>
              <a:endParaRPr lang="en-US" sz="1400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38211" y="9358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2D2D8A"/>
                </a:solidFill>
              </a:rPr>
              <a:t>Flat Topography</a:t>
            </a:r>
            <a:endParaRPr lang="en-GB" b="1" dirty="0">
              <a:solidFill>
                <a:srgbClr val="2D2D8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49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25945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21270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588108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50183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02683" y="2781300"/>
            <a:ext cx="10440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79120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45958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36520" y="2781300"/>
            <a:ext cx="10440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TextBox 275"/>
          <p:cNvSpPr txBox="1"/>
          <p:nvPr/>
        </p:nvSpPr>
        <p:spPr>
          <a:xfrm>
            <a:off x="6938211" y="93580"/>
            <a:ext cx="162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2D2D8A"/>
                </a:solidFill>
              </a:rPr>
              <a:t>Mountainous</a:t>
            </a:r>
            <a:endParaRPr lang="en-GB" b="1" dirty="0">
              <a:solidFill>
                <a:srgbClr val="2D2D8A"/>
              </a:solidFill>
            </a:endParaRPr>
          </a:p>
        </p:txBody>
      </p:sp>
      <p:sp>
        <p:nvSpPr>
          <p:cNvPr id="277" name="Rectangle 276"/>
          <p:cNvSpPr/>
          <p:nvPr/>
        </p:nvSpPr>
        <p:spPr>
          <a:xfrm>
            <a:off x="125131" y="2779513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04/07/2012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AEFC2-B47D-3649-AE71-0BFE6E12585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/>
          <a:lstStyle/>
          <a:p>
            <a:r>
              <a:rPr lang="en-US" dirty="0" smtClean="0"/>
              <a:t>Year </a:t>
            </a:r>
            <a:r>
              <a:rPr lang="en-US" dirty="0" smtClean="0"/>
              <a:t>1 – </a:t>
            </a:r>
            <a:r>
              <a:rPr lang="en-US" dirty="0" smtClean="0"/>
              <a:t>FT </a:t>
            </a:r>
            <a:r>
              <a:rPr lang="en-US" dirty="0" err="1" smtClean="0"/>
              <a:t>vs</a:t>
            </a:r>
            <a:r>
              <a:rPr lang="en-US" dirty="0" smtClean="0"/>
              <a:t> MR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199" y="1049759"/>
            <a:ext cx="8259011" cy="5358226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Launch of works</a:t>
            </a:r>
          </a:p>
          <a:p>
            <a:pPr lvl="1"/>
            <a:r>
              <a:rPr lang="en-US" sz="1800" dirty="0" smtClean="0"/>
              <a:t>FT: Not all access shafts to the underground facilities are started together</a:t>
            </a:r>
          </a:p>
          <a:p>
            <a:pPr lvl="1"/>
            <a:r>
              <a:rPr lang="en-US" sz="1800" dirty="0" smtClean="0"/>
              <a:t>FT: 7 excavation crews in action over 4 sites</a:t>
            </a:r>
          </a:p>
          <a:p>
            <a:pPr lvl="1"/>
            <a:r>
              <a:rPr lang="en-US" sz="1800" dirty="0" smtClean="0"/>
              <a:t>FT: site setup not included, T0 is ground breaking</a:t>
            </a:r>
          </a:p>
          <a:p>
            <a:pPr lvl="1"/>
            <a:r>
              <a:rPr lang="en-US" sz="1800" dirty="0" smtClean="0"/>
              <a:t>MR: Quick deployment of resources to excavate all access tunnels</a:t>
            </a:r>
          </a:p>
          <a:p>
            <a:pPr lvl="1"/>
            <a:r>
              <a:rPr lang="en-US" sz="1800" dirty="0" smtClean="0"/>
              <a:t>MR: 9 excavation crews in action over 9 sites</a:t>
            </a:r>
          </a:p>
          <a:p>
            <a:pPr lvl="1"/>
            <a:r>
              <a:rPr lang="en-US" sz="1800" dirty="0" smtClean="0"/>
              <a:t>MR: Sites setup included?</a:t>
            </a:r>
            <a:endParaRPr lang="en-US" sz="1800" dirty="0"/>
          </a:p>
          <a:p>
            <a:pPr lvl="1"/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545017" y="4660870"/>
            <a:ext cx="5354800" cy="1592435"/>
            <a:chOff x="252000" y="2271039"/>
            <a:chExt cx="8892000" cy="2644344"/>
          </a:xfrm>
        </p:grpSpPr>
        <p:pic>
          <p:nvPicPr>
            <p:cNvPr id="20" name="Picture 19" descr="16490023 - ILC - Re-Baselining Proposals - KlyCluster Design copy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0" y="2572089"/>
              <a:ext cx="8892000" cy="2343294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4142675" y="2271039"/>
              <a:ext cx="361215" cy="6524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4514655" y="3325417"/>
              <a:ext cx="382235" cy="5128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519277" y="3542675"/>
              <a:ext cx="361215" cy="6524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6067884" y="3669798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4509063" y="3929816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4682988" y="4222120"/>
              <a:ext cx="228114" cy="570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4057424" y="3669797"/>
              <a:ext cx="282895" cy="5430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41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900" y="3642811"/>
            <a:ext cx="4809271" cy="8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>
            <a:off x="2530440" y="3853338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876108" y="3826263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94507" y="3854411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312907" y="3854948"/>
            <a:ext cx="217525" cy="392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426695" y="3888474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103680" y="3902816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794470" y="3889547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7167748" y="3903890"/>
            <a:ext cx="137371" cy="343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149216" y="4376419"/>
            <a:ext cx="332569" cy="2028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6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6490023 - ILC - Re-Baselining Proposals - KlyCluster Design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6" y="2550565"/>
            <a:ext cx="8892000" cy="2343294"/>
          </a:xfrm>
          <a:prstGeom prst="rect">
            <a:avLst/>
          </a:prstGeom>
        </p:spPr>
      </p:pic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8"/>
            <a:ext cx="8229600" cy="5637847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Tunneling has to start in various parts of the facility</a:t>
            </a:r>
          </a:p>
          <a:p>
            <a:pPr lvl="1"/>
            <a:r>
              <a:rPr lang="en-US" sz="1600" dirty="0" smtClean="0"/>
              <a:t>Shafts excavation of PM8,9,10,11,12,13</a:t>
            </a:r>
          </a:p>
          <a:p>
            <a:pPr lvl="1"/>
            <a:r>
              <a:rPr lang="en-US" sz="1600" dirty="0" smtClean="0"/>
              <a:t>Shaft based caverns have to be excavated (IR cavern, US-7, US+7, USB0)</a:t>
            </a:r>
          </a:p>
          <a:p>
            <a:pPr lvl="1"/>
            <a:r>
              <a:rPr lang="en-US" sz="1600" dirty="0" smtClean="0"/>
              <a:t>Two 8m diameter TBMs: ML + BDS</a:t>
            </a:r>
          </a:p>
          <a:p>
            <a:pPr lvl="1"/>
            <a:r>
              <a:rPr lang="en-US" sz="1600" dirty="0" smtClean="0"/>
              <a:t>Two 5.2m diameter TBMs: ML</a:t>
            </a:r>
          </a:p>
          <a:p>
            <a:pPr lvl="1"/>
            <a:r>
              <a:rPr lang="en-US" sz="1600" dirty="0" smtClean="0"/>
              <a:t>One 5.2m diameter TBM: DR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1900" dirty="0" smtClean="0"/>
              <a:t>Progress rates for European site:</a:t>
            </a:r>
          </a:p>
          <a:p>
            <a:pPr lvl="1"/>
            <a:r>
              <a:rPr lang="en-US" sz="1700" dirty="0" smtClean="0"/>
              <a:t>8m: 100m/w (</a:t>
            </a:r>
            <a:r>
              <a:rPr lang="en-US" sz="1700" dirty="0"/>
              <a:t>3</a:t>
            </a:r>
            <a:r>
              <a:rPr lang="en-US" sz="1700" dirty="0" smtClean="0"/>
              <a:t> shifts)</a:t>
            </a:r>
          </a:p>
          <a:p>
            <a:pPr lvl="1"/>
            <a:r>
              <a:rPr lang="en-US" sz="1700" dirty="0" smtClean="0"/>
              <a:t>5.2m: 150m/</a:t>
            </a:r>
            <a:r>
              <a:rPr lang="en-US" sz="1700" dirty="0"/>
              <a:t>w (3 shifts</a:t>
            </a:r>
            <a:r>
              <a:rPr lang="en-US" sz="1700" dirty="0" smtClean="0"/>
              <a:t>)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346240" y="3134092"/>
            <a:ext cx="361215" cy="652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68336" y="4300548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281414" y="4288898"/>
            <a:ext cx="173859" cy="569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/>
          <a:lstStyle/>
          <a:p>
            <a:r>
              <a:rPr lang="en-US" dirty="0" smtClean="0"/>
              <a:t>Year 2 – </a:t>
            </a:r>
            <a:r>
              <a:rPr lang="en-US" dirty="0" smtClean="0"/>
              <a:t>Tunneling FT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65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49677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3110787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grpSp>
        <p:nvGrpSpPr>
          <p:cNvPr id="179" name="Group 178"/>
          <p:cNvGrpSpPr/>
          <p:nvPr/>
        </p:nvGrpSpPr>
        <p:grpSpPr>
          <a:xfrm>
            <a:off x="99436" y="46603"/>
            <a:ext cx="1517344" cy="307777"/>
            <a:chOff x="99436" y="46603"/>
            <a:chExt cx="1517344" cy="307777"/>
          </a:xfrm>
        </p:grpSpPr>
        <p:sp>
          <p:nvSpPr>
            <p:cNvPr id="183" name="Rectangle 182"/>
            <p:cNvSpPr/>
            <p:nvPr/>
          </p:nvSpPr>
          <p:spPr>
            <a:xfrm>
              <a:off x="99436" y="129399"/>
              <a:ext cx="180000" cy="179997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33043" y="46603"/>
              <a:ext cx="1383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Shaft excavation</a:t>
              </a:r>
              <a:endParaRPr lang="en-US" sz="1400" dirty="0"/>
            </a:p>
          </p:txBody>
        </p:sp>
      </p:grpSp>
      <p:sp>
        <p:nvSpPr>
          <p:cNvPr id="219" name="Rectangle 218"/>
          <p:cNvSpPr/>
          <p:nvPr/>
        </p:nvSpPr>
        <p:spPr>
          <a:xfrm>
            <a:off x="100360" y="351705"/>
            <a:ext cx="180000" cy="179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" name="TextBox 224"/>
          <p:cNvSpPr txBox="1"/>
          <p:nvPr/>
        </p:nvSpPr>
        <p:spPr>
          <a:xfrm>
            <a:off x="233967" y="268909"/>
            <a:ext cx="1519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Cavern excavation</a:t>
            </a:r>
            <a:endParaRPr lang="en-US" sz="14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4869" y="699054"/>
            <a:ext cx="1910507" cy="307777"/>
            <a:chOff x="104869" y="932074"/>
            <a:chExt cx="1910507" cy="30777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56348" y="932074"/>
              <a:ext cx="17590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8m tunnel excavation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0358" y="490270"/>
            <a:ext cx="2328584" cy="307777"/>
            <a:chOff x="100358" y="711639"/>
            <a:chExt cx="2328584" cy="307777"/>
          </a:xfrm>
        </p:grpSpPr>
        <p:sp>
          <p:nvSpPr>
            <p:cNvPr id="229" name="TextBox 228"/>
            <p:cNvSpPr txBox="1"/>
            <p:nvPr/>
          </p:nvSpPr>
          <p:spPr>
            <a:xfrm>
              <a:off x="245619" y="711639"/>
              <a:ext cx="2183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TBM installation/extraction</a:t>
              </a:r>
              <a:endParaRPr lang="en-US" sz="1400" dirty="0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00358" y="794438"/>
              <a:ext cx="180000" cy="179997"/>
            </a:xfrm>
            <a:prstGeom prst="rect">
              <a:avLst/>
            </a:prstGeom>
            <a:solidFill>
              <a:schemeClr val="accent6">
                <a:lumMod val="75000"/>
                <a:alpha val="45098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E46C0A"/>
                </a:solidFill>
              </a:endParaRPr>
            </a:p>
          </p:txBody>
        </p:sp>
      </p:grp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117445" y="886407"/>
            <a:ext cx="2046825" cy="307777"/>
            <a:chOff x="104869" y="932074"/>
            <a:chExt cx="2046825" cy="307777"/>
          </a:xfrm>
        </p:grpSpPr>
        <p:cxnSp>
          <p:nvCxnSpPr>
            <p:cNvPr id="236" name="Straight Connector 235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256348" y="932074"/>
              <a:ext cx="1895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5.2m tunnel excavation</a:t>
              </a:r>
              <a:endParaRPr lang="en-US" sz="1400" dirty="0"/>
            </a:p>
          </p:txBody>
        </p:sp>
      </p:grp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6" y="3388505"/>
            <a:ext cx="572442" cy="95684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2971126" y="3389038"/>
            <a:ext cx="582384" cy="97346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0" name="Rectangle 249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1" name="Rectangle 250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885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63564"/>
            <a:ext cx="8229600" cy="5637847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Tunneling has to start in various parts of the facility</a:t>
            </a:r>
          </a:p>
          <a:p>
            <a:pPr lvl="1"/>
            <a:r>
              <a:rPr lang="en-US" sz="1600" dirty="0" smtClean="0"/>
              <a:t>8 Access</a:t>
            </a:r>
            <a:r>
              <a:rPr lang="en-US" sz="1600" dirty="0" smtClean="0"/>
              <a:t> halls </a:t>
            </a:r>
            <a:r>
              <a:rPr lang="en-US" sz="1600" dirty="0" smtClean="0"/>
              <a:t>have to be excavated </a:t>
            </a:r>
            <a:r>
              <a:rPr lang="en-US" sz="1600" dirty="0" smtClean="0"/>
              <a:t>(AH-4, </a:t>
            </a:r>
            <a:r>
              <a:rPr lang="en-US" sz="1600" dirty="0" smtClean="0"/>
              <a:t>AH-3, AH-2, AH-1, AH+1, AH+2, AH+3, AH+4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lvl="1"/>
            <a:r>
              <a:rPr lang="en-US" sz="1600" dirty="0" smtClean="0"/>
              <a:t>Tunneling crews are sent from access tunnels AH-3, AH-2, AH-1, AH+1, AH+2, AH+3</a:t>
            </a:r>
            <a:endParaRPr lang="en-US" sz="1600" dirty="0" smtClean="0"/>
          </a:p>
          <a:p>
            <a:pPr lvl="1"/>
            <a:r>
              <a:rPr lang="en-US" sz="1600" dirty="0" smtClean="0"/>
              <a:t>Excavation of IR Cavern started</a:t>
            </a:r>
          </a:p>
          <a:p>
            <a:pPr lvl="1"/>
            <a:r>
              <a:rPr lang="en-US" sz="1600" dirty="0" smtClean="0"/>
              <a:t>Start concrete lining in sectors IP-AH-1 and IP-AH+1</a:t>
            </a:r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1900" dirty="0" smtClean="0"/>
              <a:t>Progress </a:t>
            </a:r>
            <a:r>
              <a:rPr lang="en-US" sz="1900" dirty="0" smtClean="0"/>
              <a:t>rates:</a:t>
            </a:r>
            <a:endParaRPr lang="en-US" sz="1900" dirty="0" smtClean="0"/>
          </a:p>
          <a:p>
            <a:pPr lvl="1"/>
            <a:r>
              <a:rPr lang="en-US" sz="1700" dirty="0" smtClean="0">
                <a:solidFill>
                  <a:schemeClr val="tx2"/>
                </a:solidFill>
              </a:rPr>
              <a:t>Tunneling: 20m/week</a:t>
            </a:r>
            <a:endParaRPr lang="en-US" sz="17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346240" y="3134092"/>
            <a:ext cx="361215" cy="652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87508" y="4245325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411708" y="4275092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/>
          <a:lstStyle/>
          <a:p>
            <a:r>
              <a:rPr lang="en-US" dirty="0" smtClean="0"/>
              <a:t>Year 2 – </a:t>
            </a:r>
            <a:r>
              <a:rPr lang="en-US" dirty="0" smtClean="0"/>
              <a:t>Tunneling MR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 dirty="0"/>
          </a:p>
        </p:txBody>
      </p:sp>
      <p:pic>
        <p:nvPicPr>
          <p:cNvPr id="9" name="Picture 141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3" y="2924916"/>
            <a:ext cx="8622597" cy="15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2144298" y="4273473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414892" y="4301622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654692" y="4234212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939091" y="4220943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25421" y="4245862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588467" y="4235285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7951" y="3768969"/>
            <a:ext cx="546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AH-4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63526" y="3769503"/>
            <a:ext cx="546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AH-3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361741" y="3783843"/>
            <a:ext cx="546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AH-2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632346" y="3770571"/>
            <a:ext cx="546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AH-1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110014" y="3784914"/>
            <a:ext cx="580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AH+1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365699" y="3770572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AH+2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662799" y="375623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AH+3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311077" y="375570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AH+4</a:t>
            </a:r>
            <a:endParaRPr lang="en-GB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1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Aspect="1" noChangeShapeType="1"/>
          </p:cNvSpPr>
          <p:nvPr/>
        </p:nvSpPr>
        <p:spPr bwMode="auto">
          <a:xfrm>
            <a:off x="1270000" y="3255963"/>
            <a:ext cx="182061" cy="23688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Aspect="1" noChangeShapeType="1"/>
          </p:cNvSpPr>
          <p:nvPr/>
        </p:nvSpPr>
        <p:spPr bwMode="auto">
          <a:xfrm flipH="1">
            <a:off x="2468561" y="3255963"/>
            <a:ext cx="171451" cy="22308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Aspect="1" noChangeShapeType="1"/>
          </p:cNvSpPr>
          <p:nvPr/>
        </p:nvSpPr>
        <p:spPr bwMode="auto">
          <a:xfrm>
            <a:off x="2638425" y="3255963"/>
            <a:ext cx="182061" cy="23688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Aspect="1" noChangeShapeType="1"/>
          </p:cNvSpPr>
          <p:nvPr/>
        </p:nvSpPr>
        <p:spPr bwMode="auto">
          <a:xfrm flipH="1">
            <a:off x="3815766" y="3255964"/>
            <a:ext cx="192671" cy="25069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Aspect="1" noChangeShapeType="1"/>
          </p:cNvSpPr>
          <p:nvPr/>
        </p:nvSpPr>
        <p:spPr bwMode="auto">
          <a:xfrm>
            <a:off x="4003675" y="3255963"/>
            <a:ext cx="275834" cy="28416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Aspect="1" noChangeShapeType="1"/>
          </p:cNvSpPr>
          <p:nvPr/>
        </p:nvSpPr>
        <p:spPr bwMode="auto">
          <a:xfrm>
            <a:off x="4008438" y="3262313"/>
            <a:ext cx="133023" cy="213089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Aspect="1" noChangeShapeType="1"/>
          </p:cNvSpPr>
          <p:nvPr/>
        </p:nvSpPr>
        <p:spPr bwMode="auto">
          <a:xfrm flipH="1">
            <a:off x="5144517" y="3255963"/>
            <a:ext cx="459357" cy="416363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Aspect="1" noChangeShapeType="1"/>
          </p:cNvSpPr>
          <p:nvPr/>
        </p:nvSpPr>
        <p:spPr bwMode="auto">
          <a:xfrm flipH="1">
            <a:off x="5358402" y="3262314"/>
            <a:ext cx="243885" cy="382402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Aspect="1" noChangeShapeType="1"/>
          </p:cNvSpPr>
          <p:nvPr/>
        </p:nvSpPr>
        <p:spPr bwMode="auto">
          <a:xfrm>
            <a:off x="5607051" y="3255963"/>
            <a:ext cx="232410" cy="30392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Aspect="1" noChangeShapeType="1"/>
          </p:cNvSpPr>
          <p:nvPr/>
        </p:nvSpPr>
        <p:spPr bwMode="auto">
          <a:xfrm flipH="1">
            <a:off x="6709165" y="3255963"/>
            <a:ext cx="220272" cy="28660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Aspect="1" noChangeShapeType="1"/>
          </p:cNvSpPr>
          <p:nvPr/>
        </p:nvSpPr>
        <p:spPr bwMode="auto">
          <a:xfrm>
            <a:off x="6924676" y="3255963"/>
            <a:ext cx="212442" cy="27641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Aspect="1" noChangeShapeType="1"/>
          </p:cNvSpPr>
          <p:nvPr/>
        </p:nvSpPr>
        <p:spPr bwMode="auto">
          <a:xfrm flipH="1">
            <a:off x="8089652" y="3255963"/>
            <a:ext cx="205035" cy="26678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Aspect="1" noChangeShapeType="1"/>
          </p:cNvSpPr>
          <p:nvPr/>
        </p:nvSpPr>
        <p:spPr bwMode="auto">
          <a:xfrm flipH="1">
            <a:off x="1071480" y="3255963"/>
            <a:ext cx="203281" cy="26449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Aspect="1" noChangeShapeType="1"/>
          </p:cNvSpPr>
          <p:nvPr/>
        </p:nvSpPr>
        <p:spPr bwMode="auto">
          <a:xfrm>
            <a:off x="8293101" y="3255963"/>
            <a:ext cx="224504" cy="2921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Aspect="1" noChangeShapeType="1"/>
          </p:cNvSpPr>
          <p:nvPr/>
        </p:nvSpPr>
        <p:spPr bwMode="auto">
          <a:xfrm flipH="1">
            <a:off x="5273459" y="3325814"/>
            <a:ext cx="328828" cy="31278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Line 103"/>
          <p:cNvSpPr>
            <a:spLocks noChangeAspect="1" noChangeShapeType="1"/>
          </p:cNvSpPr>
          <p:nvPr/>
        </p:nvSpPr>
        <p:spPr bwMode="auto">
          <a:xfrm>
            <a:off x="4008438" y="3427414"/>
            <a:ext cx="174437" cy="160612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7" name="Rectangle 276"/>
          <p:cNvSpPr/>
          <p:nvPr/>
        </p:nvSpPr>
        <p:spPr>
          <a:xfrm>
            <a:off x="125131" y="3138469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18</a:t>
            </a:fld>
            <a:endParaRPr lang="en-US"/>
          </a:p>
        </p:txBody>
      </p:sp>
      <p:sp>
        <p:nvSpPr>
          <p:cNvPr id="280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61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1349338" y="-1059"/>
            <a:ext cx="6746691" cy="86782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Year 2 – FT </a:t>
            </a:r>
            <a:r>
              <a:rPr lang="en-US" dirty="0" err="1" smtClean="0"/>
              <a:t>vs</a:t>
            </a:r>
            <a:r>
              <a:rPr lang="en-US" dirty="0" smtClean="0"/>
              <a:t> MR</a:t>
            </a:r>
            <a:endParaRPr lang="en-US" dirty="0"/>
          </a:p>
        </p:txBody>
      </p:sp>
      <p:sp>
        <p:nvSpPr>
          <p:cNvPr id="4" name="Content Placeholder 123"/>
          <p:cNvSpPr txBox="1">
            <a:spLocks/>
          </p:cNvSpPr>
          <p:nvPr/>
        </p:nvSpPr>
        <p:spPr>
          <a:xfrm>
            <a:off x="457200" y="1049758"/>
            <a:ext cx="8229600" cy="563784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32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8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4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Lucida Grande"/>
              <a:buChar char="→"/>
              <a:defRPr sz="2000" kern="120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Tunneling effort is most significant in the Asian region</a:t>
            </a:r>
          </a:p>
          <a:p>
            <a:r>
              <a:rPr lang="en-US" sz="2400" dirty="0" smtClean="0"/>
              <a:t>During Year 2 the Flat topography regions would be still providing access to the underground worksite by excavating shafts</a:t>
            </a:r>
          </a:p>
          <a:p>
            <a:r>
              <a:rPr lang="en-US" sz="2400" dirty="0" smtClean="0"/>
              <a:t>The Asian worksite looks a lot more labor intensive with 8 access halls excavation proceeding in parallel with the IP cavern excavation.</a:t>
            </a:r>
          </a:p>
          <a:p>
            <a:r>
              <a:rPr lang="en-US" sz="2400" dirty="0" smtClean="0"/>
              <a:t> The Asian also foresees the construction of 14 tunnels in parallel</a:t>
            </a:r>
            <a:endParaRPr lang="en-US" sz="1800" dirty="0" smtClean="0"/>
          </a:p>
          <a:p>
            <a:pPr marL="0" indent="0">
              <a:buFont typeface="Lucida Grande"/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58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536253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To provide </a:t>
            </a:r>
            <a:r>
              <a:rPr lang="en-US" dirty="0" smtClean="0"/>
              <a:t>a consolidated </a:t>
            </a:r>
            <a:r>
              <a:rPr lang="en-US" dirty="0" smtClean="0"/>
              <a:t>project </a:t>
            </a:r>
            <a:r>
              <a:rPr lang="en-US" dirty="0" smtClean="0"/>
              <a:t>construction schedule</a:t>
            </a:r>
            <a:endParaRPr lang="en-US" dirty="0" smtClean="0"/>
          </a:p>
          <a:p>
            <a:pPr lvl="1"/>
            <a:r>
              <a:rPr lang="en-US" dirty="0" smtClean="0"/>
              <a:t>For flat topography sites (Americas, Europe)</a:t>
            </a:r>
          </a:p>
          <a:p>
            <a:pPr lvl="1"/>
            <a:r>
              <a:rPr lang="en-US" dirty="0" smtClean="0"/>
              <a:t>Mountainous region site  (Asia) </a:t>
            </a:r>
            <a:endParaRPr lang="en-US" dirty="0" smtClean="0"/>
          </a:p>
          <a:p>
            <a:r>
              <a:rPr lang="en-US" dirty="0"/>
              <a:t>European site </a:t>
            </a:r>
            <a:r>
              <a:rPr lang="en-US" dirty="0" smtClean="0"/>
              <a:t>primarily used </a:t>
            </a:r>
            <a:r>
              <a:rPr lang="en-US" dirty="0"/>
              <a:t>for flat topography</a:t>
            </a:r>
          </a:p>
          <a:p>
            <a:r>
              <a:rPr lang="en-US" dirty="0" smtClean="0"/>
              <a:t>Focus </a:t>
            </a:r>
            <a:r>
              <a:rPr lang="en-US" dirty="0" smtClean="0"/>
              <a:t>on the critical path</a:t>
            </a:r>
          </a:p>
          <a:p>
            <a:r>
              <a:rPr lang="en-US" dirty="0" smtClean="0"/>
              <a:t>From excavation to commissioning of the facility</a:t>
            </a:r>
          </a:p>
          <a:p>
            <a:r>
              <a:rPr lang="en-US" dirty="0" smtClean="0"/>
              <a:t>Using LHC and XFEL </a:t>
            </a:r>
            <a:r>
              <a:rPr lang="en-US" dirty="0" smtClean="0"/>
              <a:t>project construction </a:t>
            </a:r>
            <a:r>
              <a:rPr lang="en-US" dirty="0" smtClean="0"/>
              <a:t>data</a:t>
            </a:r>
          </a:p>
          <a:p>
            <a:endParaRPr lang="en-US" dirty="0" smtClean="0"/>
          </a:p>
          <a:p>
            <a:r>
              <a:rPr lang="en-US" dirty="0" smtClean="0"/>
              <a:t>To integrate new data</a:t>
            </a:r>
          </a:p>
          <a:p>
            <a:pPr lvl="1"/>
            <a:r>
              <a:rPr lang="en-US" dirty="0" smtClean="0"/>
              <a:t>ARUP </a:t>
            </a:r>
            <a:r>
              <a:rPr lang="en-US" dirty="0" smtClean="0"/>
              <a:t>studies for IR</a:t>
            </a:r>
          </a:p>
          <a:p>
            <a:pPr lvl="1"/>
            <a:r>
              <a:rPr lang="en-US" dirty="0" smtClean="0"/>
              <a:t>Granada 2011 workshop</a:t>
            </a:r>
          </a:p>
          <a:p>
            <a:pPr lvl="1"/>
            <a:r>
              <a:rPr lang="en-US" dirty="0" smtClean="0"/>
              <a:t>Draft ILC PIP (Project Implementation Planning)</a:t>
            </a:r>
          </a:p>
          <a:p>
            <a:pPr lvl="1"/>
            <a:r>
              <a:rPr lang="en-US" dirty="0" smtClean="0"/>
              <a:t>Commissioning </a:t>
            </a:r>
            <a:r>
              <a:rPr lang="en-US" dirty="0" smtClean="0"/>
              <a:t>priorities</a:t>
            </a:r>
          </a:p>
          <a:p>
            <a:pPr lvl="1"/>
            <a:r>
              <a:rPr lang="en-US" dirty="0" smtClean="0"/>
              <a:t>Output of KILC2012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Many parameters can be tuned and affect this draft </a:t>
            </a:r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Tolerance to co-activity, number of teams deployed…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10592"/>
            <a:ext cx="6746691" cy="768453"/>
          </a:xfrm>
        </p:spPr>
        <p:txBody>
          <a:bodyPr/>
          <a:lstStyle/>
          <a:p>
            <a:r>
              <a:rPr lang="en-US" dirty="0" smtClean="0"/>
              <a:t>Objectives and scope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9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120" descr="16490023 - ILC - Re-Baselining Proposals - KlyCluster Design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16" y="2539803"/>
            <a:ext cx="8892000" cy="2343294"/>
          </a:xfrm>
          <a:prstGeom prst="rect">
            <a:avLst/>
          </a:prstGeom>
        </p:spPr>
      </p:pic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Tunneling will proceed in BDS, ML and DR</a:t>
            </a:r>
          </a:p>
          <a:p>
            <a:pPr lvl="1"/>
            <a:r>
              <a:rPr lang="en-US" sz="1600" dirty="0" smtClean="0"/>
              <a:t>Spoil to be evacuated through PM8</a:t>
            </a:r>
          </a:p>
          <a:p>
            <a:r>
              <a:rPr lang="en-US" sz="2000" dirty="0" smtClean="0"/>
              <a:t>Invert concreting and tunnel finishing will start as soon as spoil management allows</a:t>
            </a:r>
          </a:p>
          <a:p>
            <a:pPr lvl="1"/>
            <a:r>
              <a:rPr lang="en-US" sz="1600" dirty="0" smtClean="0"/>
              <a:t>Progress rate: 50m/d for 3 shifts</a:t>
            </a:r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C</a:t>
            </a:r>
            <a:r>
              <a:rPr lang="en-US" sz="2000" dirty="0" smtClean="0"/>
              <a:t>eiling ducts for fire safety purposes</a:t>
            </a:r>
          </a:p>
          <a:p>
            <a:pPr lvl="1"/>
            <a:r>
              <a:rPr lang="en-US" sz="1600" dirty="0" smtClean="0"/>
              <a:t>Progress rate: 50m/d for 3 shifts</a:t>
            </a:r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346240" y="3134092"/>
            <a:ext cx="361215" cy="652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68336" y="4300548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281414" y="4288898"/>
            <a:ext cx="173859" cy="5695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Year 3 – Tunneling, finishing, ceiling </a:t>
            </a:r>
            <a:r>
              <a:rPr lang="en-US" dirty="0" smtClean="0"/>
              <a:t>ducts</a:t>
            </a:r>
            <a:br>
              <a:rPr lang="en-US" dirty="0" smtClean="0"/>
            </a:br>
            <a:r>
              <a:rPr lang="en-US" dirty="0" smtClean="0"/>
              <a:t>FT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0914" y="5649045"/>
            <a:ext cx="8382000" cy="962025"/>
            <a:chOff x="381000" y="3400425"/>
            <a:chExt cx="8382000" cy="962025"/>
          </a:xfrm>
        </p:grpSpPr>
        <p:sp>
          <p:nvSpPr>
            <p:cNvPr id="141" name="Rectangle 2"/>
            <p:cNvSpPr>
              <a:spLocks noChangeArrowheads="1"/>
            </p:cNvSpPr>
            <p:nvPr/>
          </p:nvSpPr>
          <p:spPr bwMode="auto">
            <a:xfrm>
              <a:off x="457200" y="3505200"/>
              <a:ext cx="8305800" cy="6858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Rectangle 3"/>
            <p:cNvSpPr>
              <a:spLocks noChangeArrowheads="1"/>
            </p:cNvSpPr>
            <p:nvPr/>
          </p:nvSpPr>
          <p:spPr bwMode="auto">
            <a:xfrm>
              <a:off x="457200" y="3400425"/>
              <a:ext cx="8305800" cy="180975"/>
            </a:xfrm>
            <a:prstGeom prst="rect">
              <a:avLst/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Rectangle 4"/>
            <p:cNvSpPr>
              <a:spLocks noChangeArrowheads="1"/>
            </p:cNvSpPr>
            <p:nvPr/>
          </p:nvSpPr>
          <p:spPr bwMode="auto">
            <a:xfrm>
              <a:off x="457200" y="4191000"/>
              <a:ext cx="8305800" cy="17145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Line 16"/>
            <p:cNvSpPr>
              <a:spLocks noChangeShapeType="1"/>
            </p:cNvSpPr>
            <p:nvPr/>
          </p:nvSpPr>
          <p:spPr bwMode="auto">
            <a:xfrm>
              <a:off x="381000" y="3429000"/>
              <a:ext cx="76200" cy="0"/>
            </a:xfrm>
            <a:prstGeom prst="line">
              <a:avLst/>
            </a:prstGeom>
            <a:noFill/>
            <a:ln w="28575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29"/>
            <p:cNvSpPr>
              <a:spLocks noChangeShapeType="1"/>
            </p:cNvSpPr>
            <p:nvPr/>
          </p:nvSpPr>
          <p:spPr bwMode="auto">
            <a:xfrm>
              <a:off x="381000" y="34290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AutoShape 34"/>
            <p:cNvSpPr>
              <a:spLocks noChangeArrowheads="1"/>
            </p:cNvSpPr>
            <p:nvPr/>
          </p:nvSpPr>
          <p:spPr bwMode="auto">
            <a:xfrm>
              <a:off x="7207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AutoShape 35"/>
            <p:cNvSpPr>
              <a:spLocks noChangeArrowheads="1"/>
            </p:cNvSpPr>
            <p:nvPr/>
          </p:nvSpPr>
          <p:spPr bwMode="auto">
            <a:xfrm>
              <a:off x="9048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Rectangle 36"/>
            <p:cNvSpPr>
              <a:spLocks noChangeArrowheads="1"/>
            </p:cNvSpPr>
            <p:nvPr/>
          </p:nvSpPr>
          <p:spPr bwMode="auto">
            <a:xfrm>
              <a:off x="6794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Line 37"/>
            <p:cNvSpPr>
              <a:spLocks noChangeShapeType="1"/>
            </p:cNvSpPr>
            <p:nvPr/>
          </p:nvSpPr>
          <p:spPr bwMode="auto">
            <a:xfrm>
              <a:off x="6794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Rectangle 38"/>
            <p:cNvSpPr>
              <a:spLocks noChangeArrowheads="1"/>
            </p:cNvSpPr>
            <p:nvPr/>
          </p:nvSpPr>
          <p:spPr bwMode="auto">
            <a:xfrm>
              <a:off x="8445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Line 39"/>
            <p:cNvSpPr>
              <a:spLocks noChangeShapeType="1"/>
            </p:cNvSpPr>
            <p:nvPr/>
          </p:nvSpPr>
          <p:spPr bwMode="auto">
            <a:xfrm>
              <a:off x="8445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AutoShape 40"/>
            <p:cNvSpPr>
              <a:spLocks noChangeArrowheads="1"/>
            </p:cNvSpPr>
            <p:nvPr/>
          </p:nvSpPr>
          <p:spPr bwMode="auto">
            <a:xfrm>
              <a:off x="1279525" y="3600450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AutoShape 41"/>
            <p:cNvSpPr>
              <a:spLocks noChangeArrowheads="1"/>
            </p:cNvSpPr>
            <p:nvPr/>
          </p:nvSpPr>
          <p:spPr bwMode="auto">
            <a:xfrm>
              <a:off x="1463675" y="4051300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Rectangle 42"/>
            <p:cNvSpPr>
              <a:spLocks noChangeArrowheads="1"/>
            </p:cNvSpPr>
            <p:nvPr/>
          </p:nvSpPr>
          <p:spPr bwMode="auto">
            <a:xfrm>
              <a:off x="1238250" y="3556000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Line 43"/>
            <p:cNvSpPr>
              <a:spLocks noChangeShapeType="1"/>
            </p:cNvSpPr>
            <p:nvPr/>
          </p:nvSpPr>
          <p:spPr bwMode="auto">
            <a:xfrm>
              <a:off x="1238250" y="3578225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Rectangle 44"/>
            <p:cNvSpPr>
              <a:spLocks noChangeArrowheads="1"/>
            </p:cNvSpPr>
            <p:nvPr/>
          </p:nvSpPr>
          <p:spPr bwMode="auto">
            <a:xfrm>
              <a:off x="1403350" y="4165600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Line 45"/>
            <p:cNvSpPr>
              <a:spLocks noChangeShapeType="1"/>
            </p:cNvSpPr>
            <p:nvPr/>
          </p:nvSpPr>
          <p:spPr bwMode="auto">
            <a:xfrm>
              <a:off x="1403350" y="4187825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AutoShape 46"/>
            <p:cNvSpPr>
              <a:spLocks noChangeArrowheads="1"/>
            </p:cNvSpPr>
            <p:nvPr/>
          </p:nvSpPr>
          <p:spPr bwMode="auto">
            <a:xfrm>
              <a:off x="1838325" y="35972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AutoShape 47"/>
            <p:cNvSpPr>
              <a:spLocks noChangeArrowheads="1"/>
            </p:cNvSpPr>
            <p:nvPr/>
          </p:nvSpPr>
          <p:spPr bwMode="auto">
            <a:xfrm>
              <a:off x="2022475" y="40481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Rectangle 48"/>
            <p:cNvSpPr>
              <a:spLocks noChangeArrowheads="1"/>
            </p:cNvSpPr>
            <p:nvPr/>
          </p:nvSpPr>
          <p:spPr bwMode="auto">
            <a:xfrm>
              <a:off x="1797050" y="355282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Line 49"/>
            <p:cNvSpPr>
              <a:spLocks noChangeShapeType="1"/>
            </p:cNvSpPr>
            <p:nvPr/>
          </p:nvSpPr>
          <p:spPr bwMode="auto">
            <a:xfrm>
              <a:off x="1797050" y="357505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Rectangle 50"/>
            <p:cNvSpPr>
              <a:spLocks noChangeArrowheads="1"/>
            </p:cNvSpPr>
            <p:nvPr/>
          </p:nvSpPr>
          <p:spPr bwMode="auto">
            <a:xfrm>
              <a:off x="1962150" y="416242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Line 51"/>
            <p:cNvSpPr>
              <a:spLocks noChangeShapeType="1"/>
            </p:cNvSpPr>
            <p:nvPr/>
          </p:nvSpPr>
          <p:spPr bwMode="auto">
            <a:xfrm>
              <a:off x="1962150" y="418465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AutoShape 52"/>
            <p:cNvSpPr>
              <a:spLocks noChangeArrowheads="1"/>
            </p:cNvSpPr>
            <p:nvPr/>
          </p:nvSpPr>
          <p:spPr bwMode="auto">
            <a:xfrm>
              <a:off x="2397125" y="3594100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AutoShape 53"/>
            <p:cNvSpPr>
              <a:spLocks noChangeArrowheads="1"/>
            </p:cNvSpPr>
            <p:nvPr/>
          </p:nvSpPr>
          <p:spPr bwMode="auto">
            <a:xfrm>
              <a:off x="2581275" y="4044950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Rectangle 54"/>
            <p:cNvSpPr>
              <a:spLocks noChangeArrowheads="1"/>
            </p:cNvSpPr>
            <p:nvPr/>
          </p:nvSpPr>
          <p:spPr bwMode="auto">
            <a:xfrm>
              <a:off x="2355850" y="3549650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Line 55"/>
            <p:cNvSpPr>
              <a:spLocks noChangeShapeType="1"/>
            </p:cNvSpPr>
            <p:nvPr/>
          </p:nvSpPr>
          <p:spPr bwMode="auto">
            <a:xfrm>
              <a:off x="2355850" y="3571875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Rectangle 56"/>
            <p:cNvSpPr>
              <a:spLocks noChangeArrowheads="1"/>
            </p:cNvSpPr>
            <p:nvPr/>
          </p:nvSpPr>
          <p:spPr bwMode="auto">
            <a:xfrm>
              <a:off x="2520950" y="4159250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Line 57"/>
            <p:cNvSpPr>
              <a:spLocks noChangeShapeType="1"/>
            </p:cNvSpPr>
            <p:nvPr/>
          </p:nvSpPr>
          <p:spPr bwMode="auto">
            <a:xfrm>
              <a:off x="2520950" y="4181475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AutoShape 58"/>
            <p:cNvSpPr>
              <a:spLocks noChangeArrowheads="1"/>
            </p:cNvSpPr>
            <p:nvPr/>
          </p:nvSpPr>
          <p:spPr bwMode="auto">
            <a:xfrm>
              <a:off x="29559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AutoShape 59"/>
            <p:cNvSpPr>
              <a:spLocks noChangeArrowheads="1"/>
            </p:cNvSpPr>
            <p:nvPr/>
          </p:nvSpPr>
          <p:spPr bwMode="auto">
            <a:xfrm>
              <a:off x="31400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Rectangle 60"/>
            <p:cNvSpPr>
              <a:spLocks noChangeArrowheads="1"/>
            </p:cNvSpPr>
            <p:nvPr/>
          </p:nvSpPr>
          <p:spPr bwMode="auto">
            <a:xfrm>
              <a:off x="29146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Line 61"/>
            <p:cNvSpPr>
              <a:spLocks noChangeShapeType="1"/>
            </p:cNvSpPr>
            <p:nvPr/>
          </p:nvSpPr>
          <p:spPr bwMode="auto">
            <a:xfrm>
              <a:off x="29146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Rectangle 62"/>
            <p:cNvSpPr>
              <a:spLocks noChangeArrowheads="1"/>
            </p:cNvSpPr>
            <p:nvPr/>
          </p:nvSpPr>
          <p:spPr bwMode="auto">
            <a:xfrm>
              <a:off x="30797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Line 63"/>
            <p:cNvSpPr>
              <a:spLocks noChangeShapeType="1"/>
            </p:cNvSpPr>
            <p:nvPr/>
          </p:nvSpPr>
          <p:spPr bwMode="auto">
            <a:xfrm>
              <a:off x="30797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AutoShape 64"/>
            <p:cNvSpPr>
              <a:spLocks noChangeArrowheads="1"/>
            </p:cNvSpPr>
            <p:nvPr/>
          </p:nvSpPr>
          <p:spPr bwMode="auto">
            <a:xfrm>
              <a:off x="35147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AutoShape 65"/>
            <p:cNvSpPr>
              <a:spLocks noChangeArrowheads="1"/>
            </p:cNvSpPr>
            <p:nvPr/>
          </p:nvSpPr>
          <p:spPr bwMode="auto">
            <a:xfrm>
              <a:off x="36988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Rectangle 66"/>
            <p:cNvSpPr>
              <a:spLocks noChangeArrowheads="1"/>
            </p:cNvSpPr>
            <p:nvPr/>
          </p:nvSpPr>
          <p:spPr bwMode="auto">
            <a:xfrm>
              <a:off x="34734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Line 67"/>
            <p:cNvSpPr>
              <a:spLocks noChangeShapeType="1"/>
            </p:cNvSpPr>
            <p:nvPr/>
          </p:nvSpPr>
          <p:spPr bwMode="auto">
            <a:xfrm>
              <a:off x="34734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Rectangle 68"/>
            <p:cNvSpPr>
              <a:spLocks noChangeArrowheads="1"/>
            </p:cNvSpPr>
            <p:nvPr/>
          </p:nvSpPr>
          <p:spPr bwMode="auto">
            <a:xfrm>
              <a:off x="36385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Line 69"/>
            <p:cNvSpPr>
              <a:spLocks noChangeShapeType="1"/>
            </p:cNvSpPr>
            <p:nvPr/>
          </p:nvSpPr>
          <p:spPr bwMode="auto">
            <a:xfrm>
              <a:off x="36385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AutoShape 70"/>
            <p:cNvSpPr>
              <a:spLocks noChangeArrowheads="1"/>
            </p:cNvSpPr>
            <p:nvPr/>
          </p:nvSpPr>
          <p:spPr bwMode="auto">
            <a:xfrm>
              <a:off x="51911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AutoShape 71"/>
            <p:cNvSpPr>
              <a:spLocks noChangeArrowheads="1"/>
            </p:cNvSpPr>
            <p:nvPr/>
          </p:nvSpPr>
          <p:spPr bwMode="auto">
            <a:xfrm>
              <a:off x="53752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Rectangle 72"/>
            <p:cNvSpPr>
              <a:spLocks noChangeArrowheads="1"/>
            </p:cNvSpPr>
            <p:nvPr/>
          </p:nvSpPr>
          <p:spPr bwMode="auto">
            <a:xfrm>
              <a:off x="51498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Line 73"/>
            <p:cNvSpPr>
              <a:spLocks noChangeShapeType="1"/>
            </p:cNvSpPr>
            <p:nvPr/>
          </p:nvSpPr>
          <p:spPr bwMode="auto">
            <a:xfrm>
              <a:off x="51498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Rectangle 74"/>
            <p:cNvSpPr>
              <a:spLocks noChangeArrowheads="1"/>
            </p:cNvSpPr>
            <p:nvPr/>
          </p:nvSpPr>
          <p:spPr bwMode="auto">
            <a:xfrm>
              <a:off x="53149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Line 75"/>
            <p:cNvSpPr>
              <a:spLocks noChangeShapeType="1"/>
            </p:cNvSpPr>
            <p:nvPr/>
          </p:nvSpPr>
          <p:spPr bwMode="auto">
            <a:xfrm>
              <a:off x="53149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AutoShape 76"/>
            <p:cNvSpPr>
              <a:spLocks noChangeArrowheads="1"/>
            </p:cNvSpPr>
            <p:nvPr/>
          </p:nvSpPr>
          <p:spPr bwMode="auto">
            <a:xfrm>
              <a:off x="57499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AutoShape 77"/>
            <p:cNvSpPr>
              <a:spLocks noChangeArrowheads="1"/>
            </p:cNvSpPr>
            <p:nvPr/>
          </p:nvSpPr>
          <p:spPr bwMode="auto">
            <a:xfrm>
              <a:off x="59340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Rectangle 78"/>
            <p:cNvSpPr>
              <a:spLocks noChangeArrowheads="1"/>
            </p:cNvSpPr>
            <p:nvPr/>
          </p:nvSpPr>
          <p:spPr bwMode="auto">
            <a:xfrm>
              <a:off x="57086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Line 79"/>
            <p:cNvSpPr>
              <a:spLocks noChangeShapeType="1"/>
            </p:cNvSpPr>
            <p:nvPr/>
          </p:nvSpPr>
          <p:spPr bwMode="auto">
            <a:xfrm>
              <a:off x="57086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Rectangle 80"/>
            <p:cNvSpPr>
              <a:spLocks noChangeArrowheads="1"/>
            </p:cNvSpPr>
            <p:nvPr/>
          </p:nvSpPr>
          <p:spPr bwMode="auto">
            <a:xfrm>
              <a:off x="58737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Line 81"/>
            <p:cNvSpPr>
              <a:spLocks noChangeShapeType="1"/>
            </p:cNvSpPr>
            <p:nvPr/>
          </p:nvSpPr>
          <p:spPr bwMode="auto">
            <a:xfrm>
              <a:off x="58737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AutoShape 82"/>
            <p:cNvSpPr>
              <a:spLocks noChangeArrowheads="1"/>
            </p:cNvSpPr>
            <p:nvPr/>
          </p:nvSpPr>
          <p:spPr bwMode="auto">
            <a:xfrm>
              <a:off x="63087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AutoShape 83"/>
            <p:cNvSpPr>
              <a:spLocks noChangeArrowheads="1"/>
            </p:cNvSpPr>
            <p:nvPr/>
          </p:nvSpPr>
          <p:spPr bwMode="auto">
            <a:xfrm>
              <a:off x="64928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Rectangle 84"/>
            <p:cNvSpPr>
              <a:spLocks noChangeArrowheads="1"/>
            </p:cNvSpPr>
            <p:nvPr/>
          </p:nvSpPr>
          <p:spPr bwMode="auto">
            <a:xfrm>
              <a:off x="62674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Line 85"/>
            <p:cNvSpPr>
              <a:spLocks noChangeShapeType="1"/>
            </p:cNvSpPr>
            <p:nvPr/>
          </p:nvSpPr>
          <p:spPr bwMode="auto">
            <a:xfrm>
              <a:off x="62674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Rectangle 86"/>
            <p:cNvSpPr>
              <a:spLocks noChangeArrowheads="1"/>
            </p:cNvSpPr>
            <p:nvPr/>
          </p:nvSpPr>
          <p:spPr bwMode="auto">
            <a:xfrm>
              <a:off x="64325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Line 87"/>
            <p:cNvSpPr>
              <a:spLocks noChangeShapeType="1"/>
            </p:cNvSpPr>
            <p:nvPr/>
          </p:nvSpPr>
          <p:spPr bwMode="auto">
            <a:xfrm>
              <a:off x="64325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AutoShape 88"/>
            <p:cNvSpPr>
              <a:spLocks noChangeArrowheads="1"/>
            </p:cNvSpPr>
            <p:nvPr/>
          </p:nvSpPr>
          <p:spPr bwMode="auto">
            <a:xfrm>
              <a:off x="68675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AutoShape 89"/>
            <p:cNvSpPr>
              <a:spLocks noChangeArrowheads="1"/>
            </p:cNvSpPr>
            <p:nvPr/>
          </p:nvSpPr>
          <p:spPr bwMode="auto">
            <a:xfrm>
              <a:off x="70516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Rectangle 90"/>
            <p:cNvSpPr>
              <a:spLocks noChangeArrowheads="1"/>
            </p:cNvSpPr>
            <p:nvPr/>
          </p:nvSpPr>
          <p:spPr bwMode="auto">
            <a:xfrm>
              <a:off x="68262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Line 91"/>
            <p:cNvSpPr>
              <a:spLocks noChangeShapeType="1"/>
            </p:cNvSpPr>
            <p:nvPr/>
          </p:nvSpPr>
          <p:spPr bwMode="auto">
            <a:xfrm>
              <a:off x="68262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Rectangle 92"/>
            <p:cNvSpPr>
              <a:spLocks noChangeArrowheads="1"/>
            </p:cNvSpPr>
            <p:nvPr/>
          </p:nvSpPr>
          <p:spPr bwMode="auto">
            <a:xfrm>
              <a:off x="69913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" name="Line 93"/>
            <p:cNvSpPr>
              <a:spLocks noChangeShapeType="1"/>
            </p:cNvSpPr>
            <p:nvPr/>
          </p:nvSpPr>
          <p:spPr bwMode="auto">
            <a:xfrm>
              <a:off x="69913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AutoShape 94"/>
            <p:cNvSpPr>
              <a:spLocks noChangeArrowheads="1"/>
            </p:cNvSpPr>
            <p:nvPr/>
          </p:nvSpPr>
          <p:spPr bwMode="auto">
            <a:xfrm>
              <a:off x="74263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AutoShape 95"/>
            <p:cNvSpPr>
              <a:spLocks noChangeArrowheads="1"/>
            </p:cNvSpPr>
            <p:nvPr/>
          </p:nvSpPr>
          <p:spPr bwMode="auto">
            <a:xfrm>
              <a:off x="76104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Rectangle 96"/>
            <p:cNvSpPr>
              <a:spLocks noChangeArrowheads="1"/>
            </p:cNvSpPr>
            <p:nvPr/>
          </p:nvSpPr>
          <p:spPr bwMode="auto">
            <a:xfrm>
              <a:off x="73850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Line 97"/>
            <p:cNvSpPr>
              <a:spLocks noChangeShapeType="1"/>
            </p:cNvSpPr>
            <p:nvPr/>
          </p:nvSpPr>
          <p:spPr bwMode="auto">
            <a:xfrm>
              <a:off x="73850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Rectangle 98"/>
            <p:cNvSpPr>
              <a:spLocks noChangeArrowheads="1"/>
            </p:cNvSpPr>
            <p:nvPr/>
          </p:nvSpPr>
          <p:spPr bwMode="auto">
            <a:xfrm>
              <a:off x="75501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Line 99"/>
            <p:cNvSpPr>
              <a:spLocks noChangeShapeType="1"/>
            </p:cNvSpPr>
            <p:nvPr/>
          </p:nvSpPr>
          <p:spPr bwMode="auto">
            <a:xfrm>
              <a:off x="75501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AutoShape 100"/>
            <p:cNvSpPr>
              <a:spLocks noChangeArrowheads="1"/>
            </p:cNvSpPr>
            <p:nvPr/>
          </p:nvSpPr>
          <p:spPr bwMode="auto">
            <a:xfrm>
              <a:off x="7985125" y="360362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AutoShape 101"/>
            <p:cNvSpPr>
              <a:spLocks noChangeArrowheads="1"/>
            </p:cNvSpPr>
            <p:nvPr/>
          </p:nvSpPr>
          <p:spPr bwMode="auto">
            <a:xfrm>
              <a:off x="8169275" y="4054475"/>
              <a:ext cx="104775" cy="1047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Rectangle 102"/>
            <p:cNvSpPr>
              <a:spLocks noChangeArrowheads="1"/>
            </p:cNvSpPr>
            <p:nvPr/>
          </p:nvSpPr>
          <p:spPr bwMode="auto">
            <a:xfrm>
              <a:off x="79438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Line 103"/>
            <p:cNvSpPr>
              <a:spLocks noChangeShapeType="1"/>
            </p:cNvSpPr>
            <p:nvPr/>
          </p:nvSpPr>
          <p:spPr bwMode="auto">
            <a:xfrm>
              <a:off x="79438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Rectangle 104"/>
            <p:cNvSpPr>
              <a:spLocks noChangeArrowheads="1"/>
            </p:cNvSpPr>
            <p:nvPr/>
          </p:nvSpPr>
          <p:spPr bwMode="auto">
            <a:xfrm>
              <a:off x="81089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Line 105"/>
            <p:cNvSpPr>
              <a:spLocks noChangeShapeType="1"/>
            </p:cNvSpPr>
            <p:nvPr/>
          </p:nvSpPr>
          <p:spPr bwMode="auto">
            <a:xfrm>
              <a:off x="81089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AutoShape 106"/>
            <p:cNvSpPr>
              <a:spLocks noChangeArrowheads="1"/>
            </p:cNvSpPr>
            <p:nvPr/>
          </p:nvSpPr>
          <p:spPr bwMode="auto">
            <a:xfrm rot="2652351">
              <a:off x="1339850" y="382905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" name="AutoShape 107"/>
            <p:cNvSpPr>
              <a:spLocks noChangeArrowheads="1"/>
            </p:cNvSpPr>
            <p:nvPr/>
          </p:nvSpPr>
          <p:spPr bwMode="auto">
            <a:xfrm rot="2652351">
              <a:off x="1920875" y="382270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" name="AutoShape 108"/>
            <p:cNvSpPr>
              <a:spLocks noChangeArrowheads="1"/>
            </p:cNvSpPr>
            <p:nvPr/>
          </p:nvSpPr>
          <p:spPr bwMode="auto">
            <a:xfrm rot="2652351">
              <a:off x="2501900" y="381635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AutoShape 109"/>
            <p:cNvSpPr>
              <a:spLocks noChangeArrowheads="1"/>
            </p:cNvSpPr>
            <p:nvPr/>
          </p:nvSpPr>
          <p:spPr bwMode="auto">
            <a:xfrm rot="2652351">
              <a:off x="3082925" y="381000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AutoShape 110"/>
            <p:cNvSpPr>
              <a:spLocks noChangeArrowheads="1"/>
            </p:cNvSpPr>
            <p:nvPr/>
          </p:nvSpPr>
          <p:spPr bwMode="auto">
            <a:xfrm rot="2652351">
              <a:off x="3584575" y="3832225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AutoShape 111"/>
            <p:cNvSpPr>
              <a:spLocks noChangeArrowheads="1"/>
            </p:cNvSpPr>
            <p:nvPr/>
          </p:nvSpPr>
          <p:spPr bwMode="auto">
            <a:xfrm rot="2652351">
              <a:off x="5257800" y="381635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" name="AutoShape 112"/>
            <p:cNvSpPr>
              <a:spLocks noChangeArrowheads="1"/>
            </p:cNvSpPr>
            <p:nvPr/>
          </p:nvSpPr>
          <p:spPr bwMode="auto">
            <a:xfrm rot="2652351">
              <a:off x="5794375" y="3819525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AutoShape 113"/>
            <p:cNvSpPr>
              <a:spLocks noChangeArrowheads="1"/>
            </p:cNvSpPr>
            <p:nvPr/>
          </p:nvSpPr>
          <p:spPr bwMode="auto">
            <a:xfrm rot="2652351">
              <a:off x="6365875" y="382270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AutoShape 114"/>
            <p:cNvSpPr>
              <a:spLocks noChangeArrowheads="1"/>
            </p:cNvSpPr>
            <p:nvPr/>
          </p:nvSpPr>
          <p:spPr bwMode="auto">
            <a:xfrm rot="2652351">
              <a:off x="6934200" y="3813175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AutoShape 115"/>
            <p:cNvSpPr>
              <a:spLocks noChangeArrowheads="1"/>
            </p:cNvSpPr>
            <p:nvPr/>
          </p:nvSpPr>
          <p:spPr bwMode="auto">
            <a:xfrm rot="2652351">
              <a:off x="7464425" y="3794125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AutoShape 116"/>
            <p:cNvSpPr>
              <a:spLocks noChangeArrowheads="1"/>
            </p:cNvSpPr>
            <p:nvPr/>
          </p:nvSpPr>
          <p:spPr bwMode="auto">
            <a:xfrm rot="2652351">
              <a:off x="8032750" y="380365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AutoShape 117"/>
            <p:cNvSpPr>
              <a:spLocks noChangeArrowheads="1"/>
            </p:cNvSpPr>
            <p:nvPr/>
          </p:nvSpPr>
          <p:spPr bwMode="auto">
            <a:xfrm rot="2652351">
              <a:off x="800100" y="3810000"/>
              <a:ext cx="133350" cy="10477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Rectangle 119"/>
            <p:cNvSpPr>
              <a:spLocks noChangeArrowheads="1"/>
            </p:cNvSpPr>
            <p:nvPr/>
          </p:nvSpPr>
          <p:spPr bwMode="auto">
            <a:xfrm>
              <a:off x="1670050" y="358140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Rectangle 120"/>
            <p:cNvSpPr>
              <a:spLocks noChangeArrowheads="1"/>
            </p:cNvSpPr>
            <p:nvPr/>
          </p:nvSpPr>
          <p:spPr bwMode="auto">
            <a:xfrm>
              <a:off x="2819400" y="358140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" name="Rectangle 121"/>
            <p:cNvSpPr>
              <a:spLocks noChangeArrowheads="1"/>
            </p:cNvSpPr>
            <p:nvPr/>
          </p:nvSpPr>
          <p:spPr bwMode="auto">
            <a:xfrm>
              <a:off x="3924300" y="357505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Rectangle 122"/>
            <p:cNvSpPr>
              <a:spLocks noChangeArrowheads="1"/>
            </p:cNvSpPr>
            <p:nvPr/>
          </p:nvSpPr>
          <p:spPr bwMode="auto">
            <a:xfrm>
              <a:off x="5073650" y="358140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Rectangle 123"/>
            <p:cNvSpPr>
              <a:spLocks noChangeArrowheads="1"/>
            </p:cNvSpPr>
            <p:nvPr/>
          </p:nvSpPr>
          <p:spPr bwMode="auto">
            <a:xfrm>
              <a:off x="6159500" y="358140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Rectangle 124"/>
            <p:cNvSpPr>
              <a:spLocks noChangeArrowheads="1"/>
            </p:cNvSpPr>
            <p:nvPr/>
          </p:nvSpPr>
          <p:spPr bwMode="auto">
            <a:xfrm>
              <a:off x="7283450" y="3581400"/>
              <a:ext cx="44450" cy="6159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36" name="Picture 125" descr="MCj0240855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12175" y="3935413"/>
              <a:ext cx="217488" cy="266700"/>
            </a:xfrm>
            <a:prstGeom prst="rect">
              <a:avLst/>
            </a:prstGeom>
            <a:noFill/>
          </p:spPr>
        </p:pic>
        <p:pic>
          <p:nvPicPr>
            <p:cNvPr id="237" name="Picture 126" descr="MCj0240855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84825" y="3913188"/>
              <a:ext cx="217488" cy="266700"/>
            </a:xfrm>
            <a:prstGeom prst="rect">
              <a:avLst/>
            </a:prstGeom>
            <a:noFill/>
          </p:spPr>
        </p:pic>
        <p:pic>
          <p:nvPicPr>
            <p:cNvPr id="238" name="Picture 127" descr="MCj0240855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367088" y="3925888"/>
              <a:ext cx="239712" cy="266700"/>
            </a:xfrm>
            <a:prstGeom prst="rect">
              <a:avLst/>
            </a:prstGeom>
            <a:noFill/>
          </p:spPr>
        </p:pic>
        <p:sp>
          <p:nvSpPr>
            <p:cNvPr id="239" name="Rectangle 128"/>
            <p:cNvSpPr>
              <a:spLocks noChangeArrowheads="1"/>
            </p:cNvSpPr>
            <p:nvPr/>
          </p:nvSpPr>
          <p:spPr bwMode="auto">
            <a:xfrm>
              <a:off x="3975100" y="3578225"/>
              <a:ext cx="1092200" cy="6064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Rectangle 129"/>
            <p:cNvSpPr>
              <a:spLocks noChangeArrowheads="1"/>
            </p:cNvSpPr>
            <p:nvPr/>
          </p:nvSpPr>
          <p:spPr bwMode="auto">
            <a:xfrm>
              <a:off x="40322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Line 130"/>
            <p:cNvSpPr>
              <a:spLocks noChangeShapeType="1"/>
            </p:cNvSpPr>
            <p:nvPr/>
          </p:nvSpPr>
          <p:spPr bwMode="auto">
            <a:xfrm>
              <a:off x="40322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Rectangle 131"/>
            <p:cNvSpPr>
              <a:spLocks noChangeArrowheads="1"/>
            </p:cNvSpPr>
            <p:nvPr/>
          </p:nvSpPr>
          <p:spPr bwMode="auto">
            <a:xfrm>
              <a:off x="41973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" name="Line 132"/>
            <p:cNvSpPr>
              <a:spLocks noChangeShapeType="1"/>
            </p:cNvSpPr>
            <p:nvPr/>
          </p:nvSpPr>
          <p:spPr bwMode="auto">
            <a:xfrm>
              <a:off x="41973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Rectangle 133"/>
            <p:cNvSpPr>
              <a:spLocks noChangeArrowheads="1"/>
            </p:cNvSpPr>
            <p:nvPr/>
          </p:nvSpPr>
          <p:spPr bwMode="auto">
            <a:xfrm>
              <a:off x="4591050" y="35591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Line 134"/>
            <p:cNvSpPr>
              <a:spLocks noChangeShapeType="1"/>
            </p:cNvSpPr>
            <p:nvPr/>
          </p:nvSpPr>
          <p:spPr bwMode="auto">
            <a:xfrm>
              <a:off x="4591050" y="35814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Rectangle 135"/>
            <p:cNvSpPr>
              <a:spLocks noChangeArrowheads="1"/>
            </p:cNvSpPr>
            <p:nvPr/>
          </p:nvSpPr>
          <p:spPr bwMode="auto">
            <a:xfrm>
              <a:off x="4756150" y="4168775"/>
              <a:ext cx="209550" cy="42863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Line 136"/>
            <p:cNvSpPr>
              <a:spLocks noChangeShapeType="1"/>
            </p:cNvSpPr>
            <p:nvPr/>
          </p:nvSpPr>
          <p:spPr bwMode="auto">
            <a:xfrm>
              <a:off x="4756150" y="4191000"/>
              <a:ext cx="2063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248" name="Picture 137" descr="MCj0434816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08475" y="3702050"/>
              <a:ext cx="406400" cy="406400"/>
            </a:xfrm>
            <a:prstGeom prst="rect">
              <a:avLst/>
            </a:prstGeom>
            <a:noFill/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249" name="Picture 4" descr="CAD000278632-couleu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7842" y="2278969"/>
            <a:ext cx="2309667" cy="163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7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a tunnel section, e.g. T-8, can only start once the conveyor belt evacuating the spoil produced by the TBM is redirected to the nearest shaft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Spoil </a:t>
            </a:r>
            <a:r>
              <a:rPr lang="en-US" dirty="0" smtClean="0"/>
              <a:t>Management - FT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84" y="3166797"/>
            <a:ext cx="5248780" cy="3501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746" y="3445613"/>
            <a:ext cx="1236959" cy="290996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46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49677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3483619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grpSp>
        <p:nvGrpSpPr>
          <p:cNvPr id="179" name="Group 178"/>
          <p:cNvGrpSpPr/>
          <p:nvPr/>
        </p:nvGrpSpPr>
        <p:grpSpPr>
          <a:xfrm>
            <a:off x="99436" y="46603"/>
            <a:ext cx="1517344" cy="307777"/>
            <a:chOff x="99436" y="46603"/>
            <a:chExt cx="1517344" cy="307777"/>
          </a:xfrm>
        </p:grpSpPr>
        <p:sp>
          <p:nvSpPr>
            <p:cNvPr id="183" name="Rectangle 182"/>
            <p:cNvSpPr/>
            <p:nvPr/>
          </p:nvSpPr>
          <p:spPr>
            <a:xfrm>
              <a:off x="99436" y="129399"/>
              <a:ext cx="180000" cy="179997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233043" y="46603"/>
              <a:ext cx="1383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Shaft excavation</a:t>
              </a:r>
              <a:endParaRPr lang="en-US" sz="1400" dirty="0"/>
            </a:p>
          </p:txBody>
        </p:sp>
      </p:grpSp>
      <p:sp>
        <p:nvSpPr>
          <p:cNvPr id="219" name="Rectangle 218"/>
          <p:cNvSpPr/>
          <p:nvPr/>
        </p:nvSpPr>
        <p:spPr>
          <a:xfrm>
            <a:off x="100360" y="351705"/>
            <a:ext cx="180000" cy="179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" name="TextBox 224"/>
          <p:cNvSpPr txBox="1"/>
          <p:nvPr/>
        </p:nvSpPr>
        <p:spPr>
          <a:xfrm>
            <a:off x="233967" y="268909"/>
            <a:ext cx="1519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Cavern excavation</a:t>
            </a:r>
            <a:endParaRPr lang="en-US" sz="14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4869" y="699054"/>
            <a:ext cx="1910507" cy="307777"/>
            <a:chOff x="104869" y="932074"/>
            <a:chExt cx="1910507" cy="30777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56348" y="932074"/>
              <a:ext cx="17590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8m tunnel excavation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0358" y="490270"/>
            <a:ext cx="2328584" cy="307777"/>
            <a:chOff x="100358" y="711639"/>
            <a:chExt cx="2328584" cy="307777"/>
          </a:xfrm>
        </p:grpSpPr>
        <p:sp>
          <p:nvSpPr>
            <p:cNvPr id="229" name="TextBox 228"/>
            <p:cNvSpPr txBox="1"/>
            <p:nvPr/>
          </p:nvSpPr>
          <p:spPr>
            <a:xfrm>
              <a:off x="245619" y="711639"/>
              <a:ext cx="2183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TBM installation/extraction</a:t>
              </a:r>
              <a:endParaRPr lang="en-US" sz="1400" dirty="0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00358" y="794438"/>
              <a:ext cx="180000" cy="179997"/>
            </a:xfrm>
            <a:prstGeom prst="rect">
              <a:avLst/>
            </a:prstGeom>
            <a:solidFill>
              <a:schemeClr val="accent6">
                <a:lumMod val="75000"/>
                <a:alpha val="45098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E46C0A"/>
                </a:solidFill>
              </a:endParaRPr>
            </a:p>
          </p:txBody>
        </p:sp>
      </p:grp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117445" y="886407"/>
            <a:ext cx="2046825" cy="307777"/>
            <a:chOff x="104869" y="932074"/>
            <a:chExt cx="2046825" cy="307777"/>
          </a:xfrm>
        </p:grpSpPr>
        <p:cxnSp>
          <p:nvCxnSpPr>
            <p:cNvPr id="236" name="Straight Connector 235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256348" y="932074"/>
              <a:ext cx="1895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5.2m tunnel excavation</a:t>
              </a:r>
              <a:endParaRPr lang="en-US" sz="1400" dirty="0"/>
            </a:p>
          </p:txBody>
        </p:sp>
      </p:grp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6" y="3388505"/>
            <a:ext cx="2701662" cy="451584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792344" y="3389038"/>
            <a:ext cx="2761166" cy="46153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41" name="Group 240"/>
          <p:cNvGrpSpPr/>
          <p:nvPr/>
        </p:nvGrpSpPr>
        <p:grpSpPr>
          <a:xfrm>
            <a:off x="7097175" y="0"/>
            <a:ext cx="1587639" cy="307777"/>
            <a:chOff x="104869" y="932074"/>
            <a:chExt cx="1587639" cy="307777"/>
          </a:xfrm>
        </p:grpSpPr>
        <p:cxnSp>
          <p:nvCxnSpPr>
            <p:cNvPr id="242" name="Straight Connector 241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242"/>
            <p:cNvSpPr txBox="1"/>
            <p:nvPr/>
          </p:nvSpPr>
          <p:spPr>
            <a:xfrm>
              <a:off x="256348" y="932074"/>
              <a:ext cx="1436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Invert &amp; finishing</a:t>
              </a:r>
              <a:endParaRPr lang="en-US" sz="1400" dirty="0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7098099" y="175702"/>
            <a:ext cx="1259475" cy="307777"/>
            <a:chOff x="104869" y="932074"/>
            <a:chExt cx="1259475" cy="307777"/>
          </a:xfrm>
        </p:grpSpPr>
        <p:cxnSp>
          <p:nvCxnSpPr>
            <p:cNvPr id="245" name="Straight Connector 244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TextBox 245"/>
            <p:cNvSpPr txBox="1"/>
            <p:nvPr/>
          </p:nvSpPr>
          <p:spPr>
            <a:xfrm>
              <a:off x="256348" y="932074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Ceiling ducts</a:t>
              </a:r>
              <a:endParaRPr lang="en-US" sz="14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91" name="Straight Connector 290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Connector 292"/>
          <p:cNvCxnSpPr>
            <a:cxnSpLocks noChangeAspect="1"/>
          </p:cNvCxnSpPr>
          <p:nvPr/>
        </p:nvCxnSpPr>
        <p:spPr>
          <a:xfrm flipH="1">
            <a:off x="1801653" y="3676843"/>
            <a:ext cx="1755567" cy="17492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cxnSpLocks noChangeAspect="1"/>
          </p:cNvCxnSpPr>
          <p:nvPr/>
        </p:nvCxnSpPr>
        <p:spPr>
          <a:xfrm>
            <a:off x="5916425" y="3687211"/>
            <a:ext cx="1651512" cy="164560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9" name="Rectangle 248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4" name="Rectangle 253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5" name="Rectangle 254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47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Excavation of IP cavern</a:t>
            </a:r>
          </a:p>
          <a:p>
            <a:r>
              <a:rPr lang="en-US" sz="2000" dirty="0" smtClean="0"/>
              <a:t>Tunneling </a:t>
            </a:r>
            <a:r>
              <a:rPr lang="en-US" sz="2000" dirty="0" smtClean="0"/>
              <a:t>will proceed in </a:t>
            </a:r>
            <a:r>
              <a:rPr lang="en-US" sz="2000" dirty="0" smtClean="0"/>
              <a:t>all 14 tunnels sections</a:t>
            </a:r>
          </a:p>
          <a:p>
            <a:r>
              <a:rPr lang="en-US" sz="2000" dirty="0" smtClean="0"/>
              <a:t>Concrete lining to follow </a:t>
            </a:r>
          </a:p>
          <a:p>
            <a:pPr lvl="1"/>
            <a:r>
              <a:rPr lang="en-US" sz="1600" dirty="0" smtClean="0"/>
              <a:t>Progress rate: 25m/week</a:t>
            </a:r>
            <a:endParaRPr lang="en-US" sz="1600" dirty="0" smtClean="0"/>
          </a:p>
          <a:p>
            <a:pPr lvl="1"/>
            <a:r>
              <a:rPr lang="en-US" sz="1600" dirty="0" smtClean="0"/>
              <a:t>Spoil </a:t>
            </a:r>
            <a:r>
              <a:rPr lang="en-US" sz="1600" dirty="0" smtClean="0"/>
              <a:t>to be carefully managed once concrete lining starts in the same tunnel section</a:t>
            </a:r>
            <a:endParaRPr lang="en-US" sz="16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Year 3 – Tunneling, </a:t>
            </a:r>
            <a:r>
              <a:rPr lang="en-US" dirty="0" smtClean="0"/>
              <a:t>and concrete lining</a:t>
            </a:r>
            <a:br>
              <a:rPr lang="en-US" dirty="0" smtClean="0"/>
            </a:br>
            <a:r>
              <a:rPr lang="en-US" dirty="0" smtClean="0"/>
              <a:t>MR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4346240" y="3134092"/>
            <a:ext cx="361215" cy="6524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V="1">
            <a:off x="611410" y="4190102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 flipV="1">
            <a:off x="5052781" y="4233674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3" name="Picture 141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3" y="2924916"/>
            <a:ext cx="8622597" cy="15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5" name="Straight Arrow Connector 124"/>
          <p:cNvCxnSpPr/>
          <p:nvPr/>
        </p:nvCxnSpPr>
        <p:spPr>
          <a:xfrm flipV="1">
            <a:off x="1592103" y="4204445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flipV="1">
            <a:off x="2945526" y="4218788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H="1" flipV="1">
            <a:off x="7206887" y="4192795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 flipV="1">
            <a:off x="8215188" y="4220943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V="1">
            <a:off x="114982" y="4218251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H="1" flipV="1">
            <a:off x="8726516" y="4235285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3912413" y="4233131"/>
            <a:ext cx="466084" cy="4646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H="1" flipV="1">
            <a:off x="6005863" y="4220405"/>
            <a:ext cx="275898" cy="515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5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83" name="Group 235"/>
          <p:cNvGrpSpPr>
            <a:grpSpLocks/>
          </p:cNvGrpSpPr>
          <p:nvPr/>
        </p:nvGrpSpPr>
        <p:grpSpPr bwMode="auto">
          <a:xfrm>
            <a:off x="6858000" y="0"/>
            <a:ext cx="2286000" cy="304800"/>
            <a:chOff x="4604" y="-30"/>
            <a:chExt cx="1440" cy="192"/>
          </a:xfrm>
        </p:grpSpPr>
        <p:sp>
          <p:nvSpPr>
            <p:cNvPr id="15555" name="Line 23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30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Survey &amp; supports set-out</a:t>
              </a:r>
            </a:p>
          </p:txBody>
        </p:sp>
      </p:grpSp>
      <p:grpSp>
        <p:nvGrpSpPr>
          <p:cNvPr id="15484" name="Group 238"/>
          <p:cNvGrpSpPr>
            <a:grpSpLocks/>
          </p:cNvGrpSpPr>
          <p:nvPr/>
        </p:nvGrpSpPr>
        <p:grpSpPr bwMode="auto">
          <a:xfrm>
            <a:off x="6858000" y="188913"/>
            <a:ext cx="2259013" cy="304800"/>
            <a:chOff x="4604" y="-30"/>
            <a:chExt cx="1423" cy="192"/>
          </a:xfrm>
        </p:grpSpPr>
        <p:sp>
          <p:nvSpPr>
            <p:cNvPr id="15553" name="Line 23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Electrical general services</a:t>
              </a:r>
            </a:p>
          </p:txBody>
        </p:sp>
      </p:grpSp>
      <p:grpSp>
        <p:nvGrpSpPr>
          <p:cNvPr id="15485" name="Group 241"/>
          <p:cNvGrpSpPr>
            <a:grpSpLocks/>
          </p:cNvGrpSpPr>
          <p:nvPr/>
        </p:nvGrpSpPr>
        <p:grpSpPr bwMode="auto">
          <a:xfrm>
            <a:off x="6858000" y="404813"/>
            <a:ext cx="1828800" cy="304800"/>
            <a:chOff x="4604" y="-30"/>
            <a:chExt cx="1152" cy="192"/>
          </a:xfrm>
        </p:grpSpPr>
        <p:sp>
          <p:nvSpPr>
            <p:cNvPr id="15551" name="Line 242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Piping &amp; ventilation</a:t>
              </a:r>
            </a:p>
          </p:txBody>
        </p:sp>
      </p:grpSp>
      <p:grpSp>
        <p:nvGrpSpPr>
          <p:cNvPr id="15486" name="Group 244"/>
          <p:cNvGrpSpPr>
            <a:grpSpLocks/>
          </p:cNvGrpSpPr>
          <p:nvPr/>
        </p:nvGrpSpPr>
        <p:grpSpPr bwMode="auto">
          <a:xfrm>
            <a:off x="6858000" y="612775"/>
            <a:ext cx="936625" cy="304800"/>
            <a:chOff x="4604" y="-30"/>
            <a:chExt cx="590" cy="192"/>
          </a:xfrm>
        </p:grpSpPr>
        <p:sp>
          <p:nvSpPr>
            <p:cNvPr id="15549" name="Line 245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4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Cabling</a:t>
              </a:r>
            </a:p>
          </p:txBody>
        </p:sp>
      </p:grpSp>
      <p:grpSp>
        <p:nvGrpSpPr>
          <p:cNvPr id="15487" name="Group 247"/>
          <p:cNvGrpSpPr>
            <a:grpSpLocks/>
          </p:cNvGrpSpPr>
          <p:nvPr/>
        </p:nvGrpSpPr>
        <p:grpSpPr bwMode="auto">
          <a:xfrm>
            <a:off x="6858000" y="800100"/>
            <a:ext cx="1049338" cy="304800"/>
            <a:chOff x="4604" y="-30"/>
            <a:chExt cx="661" cy="192"/>
          </a:xfrm>
        </p:grpSpPr>
        <p:sp>
          <p:nvSpPr>
            <p:cNvPr id="15547" name="Line 248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5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Supports</a:t>
              </a:r>
            </a:p>
          </p:txBody>
        </p:sp>
      </p:grpSp>
      <p:grpSp>
        <p:nvGrpSpPr>
          <p:cNvPr id="15488" name="Group 250"/>
          <p:cNvGrpSpPr>
            <a:grpSpLocks/>
          </p:cNvGrpSpPr>
          <p:nvPr/>
        </p:nvGrpSpPr>
        <p:grpSpPr bwMode="auto">
          <a:xfrm>
            <a:off x="6858000" y="984250"/>
            <a:ext cx="1879600" cy="304800"/>
            <a:chOff x="4604" y="-30"/>
            <a:chExt cx="1184" cy="192"/>
          </a:xfrm>
        </p:grpSpPr>
        <p:sp>
          <p:nvSpPr>
            <p:cNvPr id="15545" name="Line 251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Machine installation</a:t>
              </a: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Rectangle 275"/>
          <p:cNvSpPr/>
          <p:nvPr/>
        </p:nvSpPr>
        <p:spPr>
          <a:xfrm>
            <a:off x="125131" y="3497425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24</a:t>
            </a:fld>
            <a:endParaRPr lang="en-US"/>
          </a:p>
        </p:txBody>
      </p:sp>
      <p:sp>
        <p:nvSpPr>
          <p:cNvPr id="279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96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  <a:noFill/>
        </p:spPr>
        <p:txBody>
          <a:bodyPr>
            <a:normAutofit/>
          </a:bodyPr>
          <a:lstStyle/>
          <a:p>
            <a:r>
              <a:rPr lang="en-US" sz="2400" dirty="0" smtClean="0"/>
              <a:t>Thanks to a higher progress rate the tunneling in the FT site is catching up with the MR. </a:t>
            </a:r>
          </a:p>
          <a:p>
            <a:r>
              <a:rPr lang="en-US" sz="2400" dirty="0" smtClean="0"/>
              <a:t>Spoil management will be a critical challenge 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Year 3 – </a:t>
            </a:r>
            <a:r>
              <a:rPr lang="en-US" dirty="0" smtClean="0"/>
              <a:t>FT </a:t>
            </a:r>
            <a:r>
              <a:rPr lang="en-US" dirty="0" err="1" smtClean="0"/>
              <a:t>vs</a:t>
            </a:r>
            <a:r>
              <a:rPr lang="en-US" dirty="0" smtClean="0"/>
              <a:t> MR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99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End of CE phase</a:t>
            </a:r>
          </a:p>
          <a:p>
            <a:pPr lvl="1"/>
            <a:r>
              <a:rPr lang="en-US" sz="1200" dirty="0" smtClean="0"/>
              <a:t>BDS: Q2 ; ML: Q4 ; RTML: Q4</a:t>
            </a:r>
          </a:p>
          <a:p>
            <a:r>
              <a:rPr lang="en-US" sz="2000" dirty="0" smtClean="0"/>
              <a:t>Start of infrastructure installation</a:t>
            </a:r>
          </a:p>
          <a:p>
            <a:pPr lvl="1"/>
            <a:r>
              <a:rPr lang="en-US" sz="1200" b="1" dirty="0" smtClean="0"/>
              <a:t>Survey and set out of components supports</a:t>
            </a:r>
          </a:p>
          <a:p>
            <a:pPr lvl="1"/>
            <a:r>
              <a:rPr lang="en-US" sz="1200" dirty="0" smtClean="0"/>
              <a:t>Electrics General Services</a:t>
            </a:r>
          </a:p>
          <a:p>
            <a:pPr lvl="1"/>
            <a:r>
              <a:rPr lang="en-US" sz="1200" dirty="0" smtClean="0"/>
              <a:t>Piping and ventilation</a:t>
            </a:r>
          </a:p>
          <a:p>
            <a:pPr lvl="1"/>
            <a:r>
              <a:rPr lang="en-US" sz="1200" dirty="0" smtClean="0"/>
              <a:t>Cabling</a:t>
            </a:r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Year </a:t>
            </a:r>
            <a:r>
              <a:rPr lang="en-US" sz="2800" dirty="0"/>
              <a:t>4</a:t>
            </a:r>
            <a:r>
              <a:rPr lang="en-US" sz="2800" dirty="0" smtClean="0"/>
              <a:t> – End of CE, </a:t>
            </a:r>
            <a:r>
              <a:rPr lang="en-US" sz="2800" dirty="0" smtClean="0"/>
              <a:t>infrastructure installation</a:t>
            </a:r>
            <a:br>
              <a:rPr lang="en-US" sz="2800" dirty="0" smtClean="0"/>
            </a:br>
            <a:r>
              <a:rPr lang="en-US" sz="2800" dirty="0" smtClean="0"/>
              <a:t>FT</a:t>
            </a:r>
            <a:endParaRPr lang="en-US" sz="2800" dirty="0"/>
          </a:p>
        </p:txBody>
      </p:sp>
      <p:sp>
        <p:nvSpPr>
          <p:cNvPr id="2" name="Right Brace 1"/>
          <p:cNvSpPr/>
          <p:nvPr/>
        </p:nvSpPr>
        <p:spPr>
          <a:xfrm>
            <a:off x="4745527" y="2037834"/>
            <a:ext cx="155448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19655" y="2313475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 rate 120m/w for 1 shift </a:t>
            </a:r>
            <a:endParaRPr lang="en-US" dirty="0"/>
          </a:p>
        </p:txBody>
      </p:sp>
      <p:grpSp>
        <p:nvGrpSpPr>
          <p:cNvPr id="16" name="Group 6"/>
          <p:cNvGrpSpPr>
            <a:grpSpLocks noChangeAspect="1"/>
          </p:cNvGrpSpPr>
          <p:nvPr/>
        </p:nvGrpSpPr>
        <p:grpSpPr bwMode="auto">
          <a:xfrm>
            <a:off x="330930" y="3189652"/>
            <a:ext cx="4207841" cy="2904528"/>
            <a:chOff x="0" y="217"/>
            <a:chExt cx="5760" cy="4103"/>
          </a:xfrm>
        </p:grpSpPr>
        <p:pic>
          <p:nvPicPr>
            <p:cNvPr id="17" name="Picture 7" descr="su_02_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7"/>
              <a:ext cx="5760" cy="4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8" name="Object 8"/>
            <p:cNvGraphicFramePr>
              <a:graphicFrameLocks noChangeAspect="1"/>
            </p:cNvGraphicFramePr>
            <p:nvPr/>
          </p:nvGraphicFramePr>
          <p:xfrm>
            <a:off x="2832" y="1920"/>
            <a:ext cx="348" cy="4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" name="Photo Editor Photo" r:id="rId4" imgW="2619048" imgH="3247619" progId="MSPhotoEd.3">
                    <p:embed/>
                  </p:oleObj>
                </mc:Choice>
                <mc:Fallback>
                  <p:oleObj name="Photo Editor Photo" r:id="rId4" imgW="2619048" imgH="3247619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920"/>
                          <a:ext cx="348" cy="4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9"/>
            <p:cNvGraphicFramePr>
              <a:graphicFrameLocks noChangeAspect="1"/>
            </p:cNvGraphicFramePr>
            <p:nvPr/>
          </p:nvGraphicFramePr>
          <p:xfrm>
            <a:off x="3168" y="2304"/>
            <a:ext cx="92" cy="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" name="Photo Editor Photo" r:id="rId6" imgW="3742857" imgH="4371429" progId="MSPhotoEd.3">
                    <p:embed/>
                  </p:oleObj>
                </mc:Choice>
                <mc:Fallback>
                  <p:oleObj name="Photo Editor Photo" r:id="rId6" imgW="3742857" imgH="4371429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2304"/>
                          <a:ext cx="92" cy="1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0" name="Picture 6" descr="0202023_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70" y="3199497"/>
            <a:ext cx="4456220" cy="290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8987" y="6133190"/>
            <a:ext cx="1493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Courtesy </a:t>
            </a:r>
            <a:r>
              <a:rPr lang="en-US" sz="1100" dirty="0"/>
              <a:t>of BE-ABP-SU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3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3838039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6" name="Diamond 315"/>
          <p:cNvSpPr/>
          <p:nvPr/>
        </p:nvSpPr>
        <p:spPr>
          <a:xfrm>
            <a:off x="639957" y="4124892"/>
            <a:ext cx="147683" cy="216582"/>
          </a:xfrm>
          <a:prstGeom prst="diamond">
            <a:avLst/>
          </a:prstGeom>
          <a:solidFill>
            <a:srgbClr val="33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TextBox 316"/>
          <p:cNvSpPr txBox="1"/>
          <p:nvPr/>
        </p:nvSpPr>
        <p:spPr>
          <a:xfrm>
            <a:off x="718732" y="4174110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of civil engineering: Y4 Q4</a:t>
            </a:r>
            <a:endParaRPr lang="en-US" dirty="0"/>
          </a:p>
        </p:txBody>
      </p:sp>
      <p:sp>
        <p:nvSpPr>
          <p:cNvPr id="318" name="Rectangle 317"/>
          <p:cNvSpPr/>
          <p:nvPr/>
        </p:nvSpPr>
        <p:spPr>
          <a:xfrm>
            <a:off x="100360" y="351705"/>
            <a:ext cx="180000" cy="179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9" name="TextBox 318"/>
          <p:cNvSpPr txBox="1"/>
          <p:nvPr/>
        </p:nvSpPr>
        <p:spPr>
          <a:xfrm>
            <a:off x="233967" y="268909"/>
            <a:ext cx="1519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Cavern excavation</a:t>
            </a:r>
            <a:endParaRPr lang="en-US" sz="1400" dirty="0"/>
          </a:p>
        </p:txBody>
      </p:sp>
      <p:grpSp>
        <p:nvGrpSpPr>
          <p:cNvPr id="320" name="Group 319"/>
          <p:cNvGrpSpPr/>
          <p:nvPr/>
        </p:nvGrpSpPr>
        <p:grpSpPr>
          <a:xfrm>
            <a:off x="104869" y="699054"/>
            <a:ext cx="1910507" cy="307777"/>
            <a:chOff x="104869" y="932074"/>
            <a:chExt cx="1910507" cy="307777"/>
          </a:xfrm>
        </p:grpSpPr>
        <p:cxnSp>
          <p:nvCxnSpPr>
            <p:cNvPr id="321" name="Straight Connector 320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2" name="TextBox 321"/>
            <p:cNvSpPr txBox="1"/>
            <p:nvPr/>
          </p:nvSpPr>
          <p:spPr>
            <a:xfrm>
              <a:off x="256348" y="932074"/>
              <a:ext cx="17590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8m tunnel excavation</a:t>
              </a:r>
              <a:endParaRPr lang="en-US" sz="1400" dirty="0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100358" y="490270"/>
            <a:ext cx="2328584" cy="307777"/>
            <a:chOff x="100358" y="711639"/>
            <a:chExt cx="2328584" cy="307777"/>
          </a:xfrm>
        </p:grpSpPr>
        <p:sp>
          <p:nvSpPr>
            <p:cNvPr id="324" name="TextBox 323"/>
            <p:cNvSpPr txBox="1"/>
            <p:nvPr/>
          </p:nvSpPr>
          <p:spPr>
            <a:xfrm>
              <a:off x="245619" y="711639"/>
              <a:ext cx="21833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TBM installation/extraction</a:t>
              </a:r>
              <a:endParaRPr lang="en-US" sz="1400" dirty="0"/>
            </a:p>
          </p:txBody>
        </p:sp>
        <p:sp>
          <p:nvSpPr>
            <p:cNvPr id="325" name="Rectangle 324"/>
            <p:cNvSpPr/>
            <p:nvPr/>
          </p:nvSpPr>
          <p:spPr>
            <a:xfrm>
              <a:off x="100358" y="794438"/>
              <a:ext cx="180000" cy="179997"/>
            </a:xfrm>
            <a:prstGeom prst="rect">
              <a:avLst/>
            </a:prstGeom>
            <a:solidFill>
              <a:schemeClr val="accent6">
                <a:lumMod val="75000"/>
                <a:alpha val="45098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E46C0A"/>
                </a:solidFill>
              </a:endParaRP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117445" y="886407"/>
            <a:ext cx="2046825" cy="307777"/>
            <a:chOff x="104869" y="932074"/>
            <a:chExt cx="2046825" cy="307777"/>
          </a:xfrm>
        </p:grpSpPr>
        <p:cxnSp>
          <p:nvCxnSpPr>
            <p:cNvPr id="327" name="Straight Connector 326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TextBox 327"/>
            <p:cNvSpPr txBox="1"/>
            <p:nvPr/>
          </p:nvSpPr>
          <p:spPr>
            <a:xfrm>
              <a:off x="256348" y="932074"/>
              <a:ext cx="1895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5.2m tunnel excavation</a:t>
              </a:r>
              <a:endParaRPr lang="en-US" sz="1400" dirty="0"/>
            </a:p>
          </p:txBody>
        </p:sp>
      </p:grpSp>
      <p:grpSp>
        <p:nvGrpSpPr>
          <p:cNvPr id="329" name="Group 328"/>
          <p:cNvGrpSpPr/>
          <p:nvPr/>
        </p:nvGrpSpPr>
        <p:grpSpPr>
          <a:xfrm>
            <a:off x="99436" y="46603"/>
            <a:ext cx="1517344" cy="307777"/>
            <a:chOff x="99436" y="46603"/>
            <a:chExt cx="1517344" cy="307777"/>
          </a:xfrm>
        </p:grpSpPr>
        <p:sp>
          <p:nvSpPr>
            <p:cNvPr id="330" name="Rectangle 329"/>
            <p:cNvSpPr/>
            <p:nvPr/>
          </p:nvSpPr>
          <p:spPr>
            <a:xfrm>
              <a:off x="99436" y="129399"/>
              <a:ext cx="180000" cy="179997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233043" y="46603"/>
              <a:ext cx="1383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Shaft excavation</a:t>
              </a:r>
              <a:endParaRPr lang="en-US" sz="1400" dirty="0"/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7097175" y="0"/>
            <a:ext cx="1587639" cy="307777"/>
            <a:chOff x="104869" y="932074"/>
            <a:chExt cx="1587639" cy="307777"/>
          </a:xfrm>
        </p:grpSpPr>
        <p:cxnSp>
          <p:nvCxnSpPr>
            <p:cNvPr id="333" name="Straight Connector 332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TextBox 333"/>
            <p:cNvSpPr txBox="1"/>
            <p:nvPr/>
          </p:nvSpPr>
          <p:spPr>
            <a:xfrm>
              <a:off x="256348" y="932074"/>
              <a:ext cx="1436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Invert &amp; finishing</a:t>
              </a:r>
              <a:endParaRPr lang="en-US" sz="1400" dirty="0"/>
            </a:p>
          </p:txBody>
        </p:sp>
      </p:grpSp>
      <p:grpSp>
        <p:nvGrpSpPr>
          <p:cNvPr id="335" name="Group 334"/>
          <p:cNvGrpSpPr/>
          <p:nvPr/>
        </p:nvGrpSpPr>
        <p:grpSpPr>
          <a:xfrm>
            <a:off x="7098099" y="175702"/>
            <a:ext cx="1259475" cy="307777"/>
            <a:chOff x="104869" y="932074"/>
            <a:chExt cx="1259475" cy="307777"/>
          </a:xfrm>
        </p:grpSpPr>
        <p:cxnSp>
          <p:nvCxnSpPr>
            <p:cNvPr id="336" name="Straight Connector 335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TextBox 336"/>
            <p:cNvSpPr txBox="1"/>
            <p:nvPr/>
          </p:nvSpPr>
          <p:spPr>
            <a:xfrm>
              <a:off x="256348" y="932074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Ceiling </a:t>
              </a:r>
              <a:r>
                <a:rPr lang="en-US" sz="1400" dirty="0" smtClean="0"/>
                <a:t>ducts</a:t>
              </a:r>
              <a:endParaRPr lang="en-US" sz="1400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4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3838039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 smtClean="0">
                <a:latin typeface="Calibri" charset="0"/>
              </a:rPr>
              <a:t>Electrics general </a:t>
            </a:r>
            <a:r>
              <a:rPr lang="en-GB" sz="1400" dirty="0">
                <a:latin typeface="Calibri" charset="0"/>
              </a:rPr>
              <a:t>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B0043">
                <a:alpha val="74902"/>
              </a:srgbClr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00B050">
                <a:alpha val="78039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rgbClr val="DC8006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3547993" y="402416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reeform 235"/>
          <p:cNvSpPr>
            <a:spLocks noChangeAspect="1"/>
          </p:cNvSpPr>
          <p:nvPr/>
        </p:nvSpPr>
        <p:spPr>
          <a:xfrm>
            <a:off x="4738674" y="402505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Freeform 236"/>
          <p:cNvSpPr>
            <a:spLocks noChangeAspect="1"/>
          </p:cNvSpPr>
          <p:nvPr/>
        </p:nvSpPr>
        <p:spPr>
          <a:xfrm>
            <a:off x="5920443" y="4271033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Freeform 240"/>
          <p:cNvSpPr>
            <a:spLocks noChangeAspect="1"/>
          </p:cNvSpPr>
          <p:nvPr/>
        </p:nvSpPr>
        <p:spPr>
          <a:xfrm flipH="1">
            <a:off x="2971370" y="427192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Freeform 241"/>
          <p:cNvSpPr>
            <a:spLocks noChangeAspect="1"/>
          </p:cNvSpPr>
          <p:nvPr/>
        </p:nvSpPr>
        <p:spPr>
          <a:xfrm flipH="1">
            <a:off x="2401875" y="439313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Freeform 242"/>
          <p:cNvSpPr>
            <a:spLocks noChangeAspect="1"/>
          </p:cNvSpPr>
          <p:nvPr/>
        </p:nvSpPr>
        <p:spPr>
          <a:xfrm>
            <a:off x="6491721" y="439224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Freeform 243"/>
          <p:cNvSpPr>
            <a:spLocks noChangeAspect="1"/>
          </p:cNvSpPr>
          <p:nvPr/>
        </p:nvSpPr>
        <p:spPr>
          <a:xfrm flipH="1">
            <a:off x="1832381" y="451433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Freeform 244"/>
          <p:cNvSpPr>
            <a:spLocks noChangeAspect="1"/>
          </p:cNvSpPr>
          <p:nvPr/>
        </p:nvSpPr>
        <p:spPr>
          <a:xfrm>
            <a:off x="7036262" y="451344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Freeform 245"/>
          <p:cNvSpPr>
            <a:spLocks noChangeAspect="1"/>
          </p:cNvSpPr>
          <p:nvPr/>
        </p:nvSpPr>
        <p:spPr>
          <a:xfrm>
            <a:off x="7625363" y="463465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Freeform 265"/>
          <p:cNvSpPr>
            <a:spLocks noChangeAspect="1"/>
          </p:cNvSpPr>
          <p:nvPr/>
        </p:nvSpPr>
        <p:spPr>
          <a:xfrm flipH="1">
            <a:off x="1262886" y="463109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reeform 266"/>
          <p:cNvSpPr>
            <a:spLocks noChangeAspect="1"/>
          </p:cNvSpPr>
          <p:nvPr/>
        </p:nvSpPr>
        <p:spPr>
          <a:xfrm flipH="1">
            <a:off x="476898" y="4758589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Freeform 267"/>
          <p:cNvSpPr>
            <a:spLocks noChangeAspect="1"/>
          </p:cNvSpPr>
          <p:nvPr/>
        </p:nvSpPr>
        <p:spPr>
          <a:xfrm>
            <a:off x="8197641" y="4761135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16" name="Rectangle 215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End of </a:t>
            </a:r>
            <a:r>
              <a:rPr lang="en-US" sz="2400" dirty="0" smtClean="0"/>
              <a:t>tunneling</a:t>
            </a:r>
            <a:r>
              <a:rPr lang="en-US" sz="2400" dirty="0" smtClean="0"/>
              <a:t> phase in Beam Tunnel and BDS</a:t>
            </a:r>
          </a:p>
          <a:p>
            <a:r>
              <a:rPr lang="en-US" sz="2400" dirty="0" smtClean="0"/>
              <a:t>Tunneling to proceed in BDS service tunnel</a:t>
            </a:r>
            <a:endParaRPr lang="en-US" sz="2400" dirty="0" smtClean="0"/>
          </a:p>
          <a:p>
            <a:r>
              <a:rPr lang="en-US" sz="2400" dirty="0" smtClean="0"/>
              <a:t>Concrete lining to proceed in Beam Tunnel</a:t>
            </a:r>
          </a:p>
          <a:p>
            <a:r>
              <a:rPr lang="en-US" sz="2400" dirty="0" smtClean="0"/>
              <a:t>Invert and drainage work to start</a:t>
            </a:r>
          </a:p>
          <a:p>
            <a:pPr lvl="1"/>
            <a:r>
              <a:rPr lang="en-US" sz="2000" dirty="0" smtClean="0"/>
              <a:t>Progress rate: 45m/week</a:t>
            </a:r>
            <a:endParaRPr lang="en-US" sz="2000" dirty="0" smtClean="0"/>
          </a:p>
          <a:p>
            <a:pPr lvl="1"/>
            <a:endParaRPr lang="en-US" sz="1400" dirty="0" smtClean="0"/>
          </a:p>
          <a:p>
            <a:pPr lvl="1"/>
            <a:endParaRPr lang="en-US" sz="1800" dirty="0" smtClean="0"/>
          </a:p>
          <a:p>
            <a:pPr lvl="1"/>
            <a:endParaRPr lang="en-US" sz="14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Year </a:t>
            </a:r>
            <a:r>
              <a:rPr lang="en-US" sz="2800" dirty="0"/>
              <a:t>4</a:t>
            </a:r>
            <a:r>
              <a:rPr lang="en-US" sz="2800" dirty="0" smtClean="0"/>
              <a:t> – End </a:t>
            </a:r>
            <a:r>
              <a:rPr lang="en-US" sz="2800" dirty="0" smtClean="0"/>
              <a:t>of </a:t>
            </a:r>
            <a:r>
              <a:rPr lang="en-US" sz="2800" dirty="0" smtClean="0"/>
              <a:t>tunneling in Main </a:t>
            </a:r>
            <a:r>
              <a:rPr lang="en-US" sz="2800" dirty="0" err="1" smtClean="0"/>
              <a:t>Linac</a:t>
            </a:r>
            <a:r>
              <a:rPr lang="en-US" sz="2800" dirty="0" smtClean="0"/>
              <a:t>, finishing</a:t>
            </a:r>
            <a:br>
              <a:rPr lang="en-US" sz="2800" dirty="0" smtClean="0"/>
            </a:br>
            <a:r>
              <a:rPr lang="en-US" sz="2800" dirty="0" smtClean="0"/>
              <a:t>MR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6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709523"/>
          </a:xfrm>
        </p:spPr>
        <p:txBody>
          <a:bodyPr/>
          <a:lstStyle/>
          <a:p>
            <a:r>
              <a:rPr lang="en-US" dirty="0" smtClean="0"/>
              <a:t>To follow work progress in time and space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171" y="1625041"/>
            <a:ext cx="6371372" cy="44769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</a:t>
            </a:r>
            <a:r>
              <a:rPr lang="en-US" dirty="0" smtClean="0"/>
              <a:t>Format – Flat Topography (FT)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-57346" y="2098906"/>
            <a:ext cx="1414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ILC layout</a:t>
            </a:r>
          </a:p>
          <a:p>
            <a:pPr algn="ctr"/>
            <a:r>
              <a:rPr lang="en-US" dirty="0" smtClean="0"/>
              <a:t>(not to scale)</a:t>
            </a:r>
            <a:endParaRPr lang="en-US" dirty="0"/>
          </a:p>
        </p:txBody>
      </p:sp>
      <p:sp>
        <p:nvSpPr>
          <p:cNvPr id="2" name="Left Brace 1"/>
          <p:cNvSpPr/>
          <p:nvPr/>
        </p:nvSpPr>
        <p:spPr>
          <a:xfrm>
            <a:off x="1241718" y="1746564"/>
            <a:ext cx="155448" cy="131761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29" y="6089664"/>
            <a:ext cx="179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Distances (to scale)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98471" y="6188381"/>
            <a:ext cx="5810362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20525" y="6190143"/>
            <a:ext cx="87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30km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96029" y="4206906"/>
            <a:ext cx="942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Shafts</a:t>
            </a:r>
          </a:p>
          <a:p>
            <a:pPr algn="ctr"/>
            <a:r>
              <a:rPr lang="en-US" dirty="0" smtClean="0"/>
              <a:t>position</a:t>
            </a:r>
            <a:endParaRPr lang="en-US" dirty="0"/>
          </a:p>
        </p:txBody>
      </p:sp>
      <p:cxnSp>
        <p:nvCxnSpPr>
          <p:cNvPr id="6" name="Straight Arrow Connector 5"/>
          <p:cNvCxnSpPr>
            <a:stCxn id="12" idx="1"/>
          </p:cNvCxnSpPr>
          <p:nvPr/>
        </p:nvCxnSpPr>
        <p:spPr>
          <a:xfrm flipH="1" flipV="1">
            <a:off x="6711620" y="4206906"/>
            <a:ext cx="1384409" cy="323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>
            <a:off x="5919276" y="4530072"/>
            <a:ext cx="2176753" cy="8642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7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9" name="Line 105"/>
          <p:cNvSpPr>
            <a:spLocks noChangeShapeType="1"/>
          </p:cNvSpPr>
          <p:nvPr/>
        </p:nvSpPr>
        <p:spPr bwMode="auto">
          <a:xfrm flipH="1">
            <a:off x="5842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0" name="Line 106"/>
          <p:cNvSpPr>
            <a:spLocks noChangeShapeType="1"/>
          </p:cNvSpPr>
          <p:nvPr/>
        </p:nvSpPr>
        <p:spPr bwMode="auto">
          <a:xfrm flipH="1">
            <a:off x="19494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1" name="Line 107"/>
          <p:cNvSpPr>
            <a:spLocks noChangeShapeType="1"/>
          </p:cNvSpPr>
          <p:nvPr/>
        </p:nvSpPr>
        <p:spPr bwMode="auto">
          <a:xfrm>
            <a:off x="126682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2" name="Line 108"/>
          <p:cNvSpPr>
            <a:spLocks noChangeShapeType="1"/>
          </p:cNvSpPr>
          <p:nvPr/>
        </p:nvSpPr>
        <p:spPr bwMode="auto">
          <a:xfrm flipH="1">
            <a:off x="33147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3" name="Line 109"/>
          <p:cNvSpPr>
            <a:spLocks noChangeShapeType="1"/>
          </p:cNvSpPr>
          <p:nvPr/>
        </p:nvSpPr>
        <p:spPr bwMode="auto">
          <a:xfrm>
            <a:off x="26320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4" name="Line 110"/>
          <p:cNvSpPr>
            <a:spLocks noChangeShapeType="1"/>
          </p:cNvSpPr>
          <p:nvPr/>
        </p:nvSpPr>
        <p:spPr bwMode="auto">
          <a:xfrm flipH="1">
            <a:off x="76104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5" name="Line 111"/>
          <p:cNvSpPr>
            <a:spLocks noChangeShapeType="1"/>
          </p:cNvSpPr>
          <p:nvPr/>
        </p:nvSpPr>
        <p:spPr bwMode="auto">
          <a:xfrm>
            <a:off x="69278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6" name="Line 112"/>
          <p:cNvSpPr>
            <a:spLocks noChangeShapeType="1"/>
          </p:cNvSpPr>
          <p:nvPr/>
        </p:nvSpPr>
        <p:spPr bwMode="auto">
          <a:xfrm>
            <a:off x="82931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7" name="Line 113"/>
          <p:cNvSpPr>
            <a:spLocks noChangeShapeType="1"/>
          </p:cNvSpPr>
          <p:nvPr/>
        </p:nvSpPr>
        <p:spPr bwMode="auto">
          <a:xfrm flipH="1">
            <a:off x="62388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7" name="Line 133"/>
          <p:cNvSpPr>
            <a:spLocks noChangeShapeType="1"/>
          </p:cNvSpPr>
          <p:nvPr/>
        </p:nvSpPr>
        <p:spPr bwMode="auto">
          <a:xfrm>
            <a:off x="3998913" y="4084638"/>
            <a:ext cx="685800" cy="3810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8" name="Line 134"/>
          <p:cNvSpPr>
            <a:spLocks noChangeShapeType="1"/>
          </p:cNvSpPr>
          <p:nvPr/>
        </p:nvSpPr>
        <p:spPr bwMode="auto">
          <a:xfrm flipH="1">
            <a:off x="4948238" y="407035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83" name="Group 235"/>
          <p:cNvGrpSpPr>
            <a:grpSpLocks/>
          </p:cNvGrpSpPr>
          <p:nvPr/>
        </p:nvGrpSpPr>
        <p:grpSpPr bwMode="auto">
          <a:xfrm>
            <a:off x="6858000" y="0"/>
            <a:ext cx="2286000" cy="304800"/>
            <a:chOff x="4604" y="-30"/>
            <a:chExt cx="1440" cy="192"/>
          </a:xfrm>
        </p:grpSpPr>
        <p:sp>
          <p:nvSpPr>
            <p:cNvPr id="15555" name="Line 23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30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Survey &amp; supports set-out</a:t>
              </a:r>
            </a:p>
          </p:txBody>
        </p:sp>
      </p:grpSp>
      <p:grpSp>
        <p:nvGrpSpPr>
          <p:cNvPr id="15484" name="Group 238"/>
          <p:cNvGrpSpPr>
            <a:grpSpLocks/>
          </p:cNvGrpSpPr>
          <p:nvPr/>
        </p:nvGrpSpPr>
        <p:grpSpPr bwMode="auto">
          <a:xfrm>
            <a:off x="6858000" y="188913"/>
            <a:ext cx="2259013" cy="304800"/>
            <a:chOff x="4604" y="-30"/>
            <a:chExt cx="1423" cy="192"/>
          </a:xfrm>
        </p:grpSpPr>
        <p:sp>
          <p:nvSpPr>
            <p:cNvPr id="15553" name="Line 23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Electrical general services</a:t>
              </a:r>
            </a:p>
          </p:txBody>
        </p:sp>
      </p:grpSp>
      <p:grpSp>
        <p:nvGrpSpPr>
          <p:cNvPr id="15485" name="Group 241"/>
          <p:cNvGrpSpPr>
            <a:grpSpLocks/>
          </p:cNvGrpSpPr>
          <p:nvPr/>
        </p:nvGrpSpPr>
        <p:grpSpPr bwMode="auto">
          <a:xfrm>
            <a:off x="6858000" y="404813"/>
            <a:ext cx="1828800" cy="304800"/>
            <a:chOff x="4604" y="-30"/>
            <a:chExt cx="1152" cy="192"/>
          </a:xfrm>
        </p:grpSpPr>
        <p:sp>
          <p:nvSpPr>
            <p:cNvPr id="15551" name="Line 242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Piping &amp; ventilation</a:t>
              </a:r>
            </a:p>
          </p:txBody>
        </p:sp>
      </p:grpSp>
      <p:grpSp>
        <p:nvGrpSpPr>
          <p:cNvPr id="15486" name="Group 244"/>
          <p:cNvGrpSpPr>
            <a:grpSpLocks/>
          </p:cNvGrpSpPr>
          <p:nvPr/>
        </p:nvGrpSpPr>
        <p:grpSpPr bwMode="auto">
          <a:xfrm>
            <a:off x="6858000" y="612775"/>
            <a:ext cx="936625" cy="304800"/>
            <a:chOff x="4604" y="-30"/>
            <a:chExt cx="590" cy="192"/>
          </a:xfrm>
        </p:grpSpPr>
        <p:sp>
          <p:nvSpPr>
            <p:cNvPr id="15549" name="Line 245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4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Cabling</a:t>
              </a:r>
            </a:p>
          </p:txBody>
        </p:sp>
      </p:grpSp>
      <p:grpSp>
        <p:nvGrpSpPr>
          <p:cNvPr id="15487" name="Group 247"/>
          <p:cNvGrpSpPr>
            <a:grpSpLocks/>
          </p:cNvGrpSpPr>
          <p:nvPr/>
        </p:nvGrpSpPr>
        <p:grpSpPr bwMode="auto">
          <a:xfrm>
            <a:off x="6858000" y="800100"/>
            <a:ext cx="1049338" cy="304800"/>
            <a:chOff x="4604" y="-30"/>
            <a:chExt cx="661" cy="192"/>
          </a:xfrm>
        </p:grpSpPr>
        <p:sp>
          <p:nvSpPr>
            <p:cNvPr id="15547" name="Line 248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5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Supports</a:t>
              </a:r>
            </a:p>
          </p:txBody>
        </p:sp>
      </p:grpSp>
      <p:grpSp>
        <p:nvGrpSpPr>
          <p:cNvPr id="15488" name="Group 250"/>
          <p:cNvGrpSpPr>
            <a:grpSpLocks/>
          </p:cNvGrpSpPr>
          <p:nvPr/>
        </p:nvGrpSpPr>
        <p:grpSpPr bwMode="auto">
          <a:xfrm>
            <a:off x="6858000" y="984250"/>
            <a:ext cx="1879600" cy="304800"/>
            <a:chOff x="4604" y="-30"/>
            <a:chExt cx="1184" cy="192"/>
          </a:xfrm>
        </p:grpSpPr>
        <p:sp>
          <p:nvSpPr>
            <p:cNvPr id="15545" name="Line 251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Machine installation</a:t>
              </a: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Rectangle 275"/>
          <p:cNvSpPr/>
          <p:nvPr/>
        </p:nvSpPr>
        <p:spPr>
          <a:xfrm>
            <a:off x="125131" y="3851845"/>
            <a:ext cx="324000" cy="360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3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civil engineering work reaches completion during Year 4 in the flat topography site</a:t>
            </a:r>
          </a:p>
          <a:p>
            <a:r>
              <a:rPr lang="en-US" sz="2400" dirty="0" smtClean="0"/>
              <a:t>Due to slower tunneling progress rates the MR civil engineering work will need one more year to reach completion</a:t>
            </a:r>
          </a:p>
          <a:p>
            <a:r>
              <a:rPr lang="en-US" sz="2400" dirty="0" smtClean="0"/>
              <a:t>Year 5 for MR is dominated by the construction of the Shield wall</a:t>
            </a:r>
          </a:p>
          <a:p>
            <a:pPr lvl="1"/>
            <a:r>
              <a:rPr lang="en-US" sz="2000" dirty="0" smtClean="0"/>
              <a:t>Progress rate: 45m/week</a:t>
            </a:r>
          </a:p>
          <a:p>
            <a:r>
              <a:rPr lang="en-US" sz="2400" dirty="0" smtClean="0"/>
              <a:t>Milestones: Civil engineering work complete</a:t>
            </a:r>
          </a:p>
          <a:p>
            <a:pPr lvl="1"/>
            <a:r>
              <a:rPr lang="en-US" sz="2000" dirty="0" smtClean="0"/>
              <a:t>FT: Y4 Q4</a:t>
            </a:r>
          </a:p>
          <a:p>
            <a:pPr lvl="1"/>
            <a:r>
              <a:rPr lang="en-US" sz="2000" dirty="0" smtClean="0"/>
              <a:t>MR: Y5 Q1</a:t>
            </a:r>
            <a:endParaRPr lang="en-US" sz="2000" dirty="0" smtClean="0"/>
          </a:p>
          <a:p>
            <a:pPr lvl="1"/>
            <a:endParaRPr lang="en-US" sz="1400" dirty="0" smtClean="0"/>
          </a:p>
          <a:p>
            <a:pPr lvl="1"/>
            <a:endParaRPr lang="en-US" sz="1800" dirty="0" smtClean="0"/>
          </a:p>
          <a:p>
            <a:pPr lvl="1"/>
            <a:endParaRPr lang="en-US" sz="14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Year </a:t>
            </a:r>
            <a:r>
              <a:rPr lang="en-US" sz="2800" dirty="0"/>
              <a:t>4</a:t>
            </a:r>
            <a:r>
              <a:rPr lang="en-US" sz="2800" dirty="0" smtClean="0"/>
              <a:t> – </a:t>
            </a:r>
            <a:r>
              <a:rPr lang="en-US" sz="2800" dirty="0" smtClean="0"/>
              <a:t>FT </a:t>
            </a:r>
            <a:r>
              <a:rPr lang="en-US" sz="2800" dirty="0" err="1" smtClean="0"/>
              <a:t>vs</a:t>
            </a:r>
            <a:r>
              <a:rPr lang="en-US" sz="2800" dirty="0" smtClean="0"/>
              <a:t> MR</a:t>
            </a:r>
            <a:endParaRPr lang="en-US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94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9" name="Line 105"/>
          <p:cNvSpPr>
            <a:spLocks noChangeShapeType="1"/>
          </p:cNvSpPr>
          <p:nvPr/>
        </p:nvSpPr>
        <p:spPr bwMode="auto">
          <a:xfrm flipH="1">
            <a:off x="5842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0" name="Line 106"/>
          <p:cNvSpPr>
            <a:spLocks noChangeShapeType="1"/>
          </p:cNvSpPr>
          <p:nvPr/>
        </p:nvSpPr>
        <p:spPr bwMode="auto">
          <a:xfrm flipH="1">
            <a:off x="19494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1" name="Line 107"/>
          <p:cNvSpPr>
            <a:spLocks noChangeShapeType="1"/>
          </p:cNvSpPr>
          <p:nvPr/>
        </p:nvSpPr>
        <p:spPr bwMode="auto">
          <a:xfrm>
            <a:off x="126682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2" name="Line 108"/>
          <p:cNvSpPr>
            <a:spLocks noChangeShapeType="1"/>
          </p:cNvSpPr>
          <p:nvPr/>
        </p:nvSpPr>
        <p:spPr bwMode="auto">
          <a:xfrm flipH="1">
            <a:off x="33147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3" name="Line 109"/>
          <p:cNvSpPr>
            <a:spLocks noChangeShapeType="1"/>
          </p:cNvSpPr>
          <p:nvPr/>
        </p:nvSpPr>
        <p:spPr bwMode="auto">
          <a:xfrm>
            <a:off x="26320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4" name="Line 110"/>
          <p:cNvSpPr>
            <a:spLocks noChangeShapeType="1"/>
          </p:cNvSpPr>
          <p:nvPr/>
        </p:nvSpPr>
        <p:spPr bwMode="auto">
          <a:xfrm flipH="1">
            <a:off x="76104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5" name="Line 111"/>
          <p:cNvSpPr>
            <a:spLocks noChangeShapeType="1"/>
          </p:cNvSpPr>
          <p:nvPr/>
        </p:nvSpPr>
        <p:spPr bwMode="auto">
          <a:xfrm>
            <a:off x="69278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6" name="Line 112"/>
          <p:cNvSpPr>
            <a:spLocks noChangeShapeType="1"/>
          </p:cNvSpPr>
          <p:nvPr/>
        </p:nvSpPr>
        <p:spPr bwMode="auto">
          <a:xfrm>
            <a:off x="82931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7" name="Line 113"/>
          <p:cNvSpPr>
            <a:spLocks noChangeShapeType="1"/>
          </p:cNvSpPr>
          <p:nvPr/>
        </p:nvSpPr>
        <p:spPr bwMode="auto">
          <a:xfrm flipH="1">
            <a:off x="62388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8" name="Line 114"/>
          <p:cNvSpPr>
            <a:spLocks noChangeShapeType="1"/>
          </p:cNvSpPr>
          <p:nvPr/>
        </p:nvSpPr>
        <p:spPr bwMode="auto">
          <a:xfrm>
            <a:off x="587375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9" name="Line 115"/>
          <p:cNvSpPr>
            <a:spLocks noChangeShapeType="1"/>
          </p:cNvSpPr>
          <p:nvPr/>
        </p:nvSpPr>
        <p:spPr bwMode="auto">
          <a:xfrm flipH="1">
            <a:off x="1266825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0" name="Line 116"/>
          <p:cNvSpPr>
            <a:spLocks noChangeShapeType="1"/>
          </p:cNvSpPr>
          <p:nvPr/>
        </p:nvSpPr>
        <p:spPr bwMode="auto">
          <a:xfrm>
            <a:off x="19494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1" name="Line 117"/>
          <p:cNvSpPr>
            <a:spLocks noChangeShapeType="1"/>
          </p:cNvSpPr>
          <p:nvPr/>
        </p:nvSpPr>
        <p:spPr bwMode="auto">
          <a:xfrm flipH="1">
            <a:off x="26289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2" name="Line 118"/>
          <p:cNvSpPr>
            <a:spLocks noChangeShapeType="1"/>
          </p:cNvSpPr>
          <p:nvPr/>
        </p:nvSpPr>
        <p:spPr bwMode="auto">
          <a:xfrm>
            <a:off x="3311525" y="426085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3" name="Line 119"/>
          <p:cNvSpPr>
            <a:spLocks noChangeShapeType="1"/>
          </p:cNvSpPr>
          <p:nvPr/>
        </p:nvSpPr>
        <p:spPr bwMode="auto">
          <a:xfrm>
            <a:off x="62420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4" name="Line 120"/>
          <p:cNvSpPr>
            <a:spLocks noChangeShapeType="1"/>
          </p:cNvSpPr>
          <p:nvPr/>
        </p:nvSpPr>
        <p:spPr bwMode="auto">
          <a:xfrm flipH="1">
            <a:off x="69215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5" name="Line 121"/>
          <p:cNvSpPr>
            <a:spLocks noChangeShapeType="1"/>
          </p:cNvSpPr>
          <p:nvPr/>
        </p:nvSpPr>
        <p:spPr bwMode="auto">
          <a:xfrm>
            <a:off x="760730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6" name="Line 122"/>
          <p:cNvSpPr>
            <a:spLocks noChangeShapeType="1"/>
          </p:cNvSpPr>
          <p:nvPr/>
        </p:nvSpPr>
        <p:spPr bwMode="auto">
          <a:xfrm flipH="1">
            <a:off x="828675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8" name="Text Box 124"/>
          <p:cNvSpPr txBox="1">
            <a:spLocks noChangeArrowheads="1"/>
          </p:cNvSpPr>
          <p:nvPr/>
        </p:nvSpPr>
        <p:spPr bwMode="auto">
          <a:xfrm>
            <a:off x="3851275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62.0</a:t>
            </a:r>
          </a:p>
        </p:txBody>
      </p:sp>
      <p:sp>
        <p:nvSpPr>
          <p:cNvPr id="15419" name="Text Box 125"/>
          <p:cNvSpPr txBox="1">
            <a:spLocks noChangeArrowheads="1"/>
          </p:cNvSpPr>
          <p:nvPr/>
        </p:nvSpPr>
        <p:spPr bwMode="auto">
          <a:xfrm>
            <a:off x="1403350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0" name="Text Box 126"/>
          <p:cNvSpPr txBox="1">
            <a:spLocks noChangeArrowheads="1"/>
          </p:cNvSpPr>
          <p:nvPr/>
        </p:nvSpPr>
        <p:spPr bwMode="auto">
          <a:xfrm>
            <a:off x="2771775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1" name="Text Box 127"/>
          <p:cNvSpPr txBox="1">
            <a:spLocks noChangeArrowheads="1"/>
          </p:cNvSpPr>
          <p:nvPr/>
        </p:nvSpPr>
        <p:spPr bwMode="auto">
          <a:xfrm>
            <a:off x="6443663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2" name="Text Box 128"/>
          <p:cNvSpPr txBox="1">
            <a:spLocks noChangeArrowheads="1"/>
          </p:cNvSpPr>
          <p:nvPr/>
        </p:nvSpPr>
        <p:spPr bwMode="auto">
          <a:xfrm>
            <a:off x="7812088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3" name="Line 129"/>
          <p:cNvSpPr>
            <a:spLocks noChangeShapeType="1"/>
          </p:cNvSpPr>
          <p:nvPr/>
        </p:nvSpPr>
        <p:spPr bwMode="auto">
          <a:xfrm flipH="1">
            <a:off x="5599113" y="4230688"/>
            <a:ext cx="647700" cy="379412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4" name="Text Box 130"/>
          <p:cNvSpPr txBox="1">
            <a:spLocks noChangeArrowheads="1"/>
          </p:cNvSpPr>
          <p:nvPr/>
        </p:nvSpPr>
        <p:spPr bwMode="auto">
          <a:xfrm>
            <a:off x="5291138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60.3</a:t>
            </a: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7" name="Line 133"/>
          <p:cNvSpPr>
            <a:spLocks noChangeShapeType="1"/>
          </p:cNvSpPr>
          <p:nvPr/>
        </p:nvSpPr>
        <p:spPr bwMode="auto">
          <a:xfrm>
            <a:off x="3998913" y="4084638"/>
            <a:ext cx="685800" cy="3810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8" name="Line 134"/>
          <p:cNvSpPr>
            <a:spLocks noChangeShapeType="1"/>
          </p:cNvSpPr>
          <p:nvPr/>
        </p:nvSpPr>
        <p:spPr bwMode="auto">
          <a:xfrm flipH="1">
            <a:off x="4948238" y="407035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450" name="Line 179"/>
          <p:cNvSpPr>
            <a:spLocks noChangeShapeType="1"/>
          </p:cNvSpPr>
          <p:nvPr/>
        </p:nvSpPr>
        <p:spPr bwMode="auto">
          <a:xfrm flipH="1" flipV="1">
            <a:off x="4940300" y="4487863"/>
            <a:ext cx="658813" cy="138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1" name="Line 180"/>
          <p:cNvSpPr>
            <a:spLocks noChangeShapeType="1"/>
          </p:cNvSpPr>
          <p:nvPr/>
        </p:nvSpPr>
        <p:spPr bwMode="auto">
          <a:xfrm flipV="1">
            <a:off x="4005263" y="4487863"/>
            <a:ext cx="942975" cy="1889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4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Installation of infrastructure</a:t>
            </a:r>
          </a:p>
          <a:p>
            <a:pPr lvl="1"/>
            <a:r>
              <a:rPr lang="en-US" sz="1200" dirty="0" smtClean="0"/>
              <a:t>Survey and set out of components supports</a:t>
            </a:r>
          </a:p>
          <a:p>
            <a:pPr lvl="1"/>
            <a:r>
              <a:rPr lang="en-US" sz="1200" dirty="0" smtClean="0"/>
              <a:t>Electrics General services</a:t>
            </a:r>
          </a:p>
          <a:p>
            <a:pPr lvl="1"/>
            <a:r>
              <a:rPr lang="en-US" sz="1200" dirty="0" smtClean="0"/>
              <a:t>Piping and ventilation</a:t>
            </a:r>
          </a:p>
          <a:p>
            <a:pPr lvl="1"/>
            <a:r>
              <a:rPr lang="en-US" sz="1200" dirty="0" smtClean="0"/>
              <a:t>Cabling</a:t>
            </a:r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Impact of the number of teams deployed is significant</a:t>
            </a:r>
          </a:p>
          <a:p>
            <a:pPr lvl="1"/>
            <a:r>
              <a:rPr lang="en-US" sz="1600" dirty="0" smtClean="0"/>
              <a:t>Baseline: 2 teams</a:t>
            </a:r>
          </a:p>
          <a:p>
            <a:pPr lvl="1"/>
            <a:r>
              <a:rPr lang="en-US" sz="1600" dirty="0" smtClean="0"/>
              <a:t>Option:  4 teams</a:t>
            </a:r>
          </a:p>
          <a:p>
            <a:pPr marL="457200" lvl="1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Year 5 6 7 8– Getting ready for machine components </a:t>
            </a:r>
            <a:r>
              <a:rPr lang="en-US" dirty="0" smtClean="0"/>
              <a:t>installation FT</a:t>
            </a:r>
            <a:endParaRPr lang="en-US" dirty="0"/>
          </a:p>
        </p:txBody>
      </p:sp>
      <p:sp>
        <p:nvSpPr>
          <p:cNvPr id="2" name="Right Brace 1"/>
          <p:cNvSpPr/>
          <p:nvPr/>
        </p:nvSpPr>
        <p:spPr>
          <a:xfrm>
            <a:off x="4302480" y="1437309"/>
            <a:ext cx="155448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76608" y="171295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 rate 120m/w for 1 shift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10" name="Picture 9" descr="16490023 - ILC - Re-Baselining Proposals - KlyCluster Design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72089"/>
            <a:ext cx="8892000" cy="234329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79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4202303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 smtClean="0">
                <a:latin typeface="Calibri" charset="0"/>
              </a:rPr>
              <a:t>Electrics </a:t>
            </a:r>
            <a:r>
              <a:rPr lang="en-GB" sz="1400" dirty="0">
                <a:latin typeface="Calibri" charset="0"/>
              </a:rPr>
              <a:t>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3547993" y="402416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reeform 235"/>
          <p:cNvSpPr>
            <a:spLocks noChangeAspect="1"/>
          </p:cNvSpPr>
          <p:nvPr/>
        </p:nvSpPr>
        <p:spPr>
          <a:xfrm>
            <a:off x="4738674" y="402505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Freeform 236"/>
          <p:cNvSpPr>
            <a:spLocks noChangeAspect="1"/>
          </p:cNvSpPr>
          <p:nvPr/>
        </p:nvSpPr>
        <p:spPr>
          <a:xfrm>
            <a:off x="5920443" y="4271033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Freeform 240"/>
          <p:cNvSpPr>
            <a:spLocks noChangeAspect="1"/>
          </p:cNvSpPr>
          <p:nvPr/>
        </p:nvSpPr>
        <p:spPr>
          <a:xfrm flipH="1">
            <a:off x="2971370" y="427192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Freeform 241"/>
          <p:cNvSpPr>
            <a:spLocks noChangeAspect="1"/>
          </p:cNvSpPr>
          <p:nvPr/>
        </p:nvSpPr>
        <p:spPr>
          <a:xfrm flipH="1">
            <a:off x="2401875" y="439313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Freeform 242"/>
          <p:cNvSpPr>
            <a:spLocks noChangeAspect="1"/>
          </p:cNvSpPr>
          <p:nvPr/>
        </p:nvSpPr>
        <p:spPr>
          <a:xfrm>
            <a:off x="6491721" y="439224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Freeform 243"/>
          <p:cNvSpPr>
            <a:spLocks noChangeAspect="1"/>
          </p:cNvSpPr>
          <p:nvPr/>
        </p:nvSpPr>
        <p:spPr>
          <a:xfrm flipH="1">
            <a:off x="1832381" y="451433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Freeform 244"/>
          <p:cNvSpPr>
            <a:spLocks noChangeAspect="1"/>
          </p:cNvSpPr>
          <p:nvPr/>
        </p:nvSpPr>
        <p:spPr>
          <a:xfrm>
            <a:off x="7036262" y="451344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Freeform 245"/>
          <p:cNvSpPr>
            <a:spLocks noChangeAspect="1"/>
          </p:cNvSpPr>
          <p:nvPr/>
        </p:nvSpPr>
        <p:spPr>
          <a:xfrm>
            <a:off x="7625363" y="463465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Freeform 265"/>
          <p:cNvSpPr>
            <a:spLocks noChangeAspect="1"/>
          </p:cNvSpPr>
          <p:nvPr/>
        </p:nvSpPr>
        <p:spPr>
          <a:xfrm flipH="1">
            <a:off x="1262886" y="463109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reeform 266"/>
          <p:cNvSpPr>
            <a:spLocks noChangeAspect="1"/>
          </p:cNvSpPr>
          <p:nvPr/>
        </p:nvSpPr>
        <p:spPr>
          <a:xfrm flipH="1">
            <a:off x="476898" y="4758589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Freeform 267"/>
          <p:cNvSpPr>
            <a:spLocks noChangeAspect="1"/>
          </p:cNvSpPr>
          <p:nvPr/>
        </p:nvSpPr>
        <p:spPr>
          <a:xfrm>
            <a:off x="8197641" y="4761135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 215"/>
          <p:cNvSpPr>
            <a:spLocks noChangeAspect="1"/>
          </p:cNvSpPr>
          <p:nvPr/>
        </p:nvSpPr>
        <p:spPr>
          <a:xfrm flipH="1">
            <a:off x="3552718" y="427501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Freeform 218"/>
          <p:cNvSpPr>
            <a:spLocks noChangeAspect="1"/>
          </p:cNvSpPr>
          <p:nvPr/>
        </p:nvSpPr>
        <p:spPr>
          <a:xfrm>
            <a:off x="4743399" y="427590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Freeform 224"/>
          <p:cNvSpPr>
            <a:spLocks noChangeAspect="1"/>
          </p:cNvSpPr>
          <p:nvPr/>
        </p:nvSpPr>
        <p:spPr>
          <a:xfrm>
            <a:off x="5925168" y="4521883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reeform 228"/>
          <p:cNvSpPr>
            <a:spLocks noChangeAspect="1"/>
          </p:cNvSpPr>
          <p:nvPr/>
        </p:nvSpPr>
        <p:spPr>
          <a:xfrm flipH="1">
            <a:off x="2976095" y="452277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Freeform 229"/>
          <p:cNvSpPr>
            <a:spLocks noChangeAspect="1"/>
          </p:cNvSpPr>
          <p:nvPr/>
        </p:nvSpPr>
        <p:spPr>
          <a:xfrm flipH="1">
            <a:off x="2406600" y="464398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Freeform 268"/>
          <p:cNvSpPr>
            <a:spLocks noChangeAspect="1"/>
          </p:cNvSpPr>
          <p:nvPr/>
        </p:nvSpPr>
        <p:spPr>
          <a:xfrm>
            <a:off x="6496446" y="464309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reeform 277"/>
          <p:cNvSpPr>
            <a:spLocks noChangeAspect="1"/>
          </p:cNvSpPr>
          <p:nvPr/>
        </p:nvSpPr>
        <p:spPr>
          <a:xfrm flipH="1">
            <a:off x="1837106" y="476518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reeform 278"/>
          <p:cNvSpPr>
            <a:spLocks noChangeAspect="1"/>
          </p:cNvSpPr>
          <p:nvPr/>
        </p:nvSpPr>
        <p:spPr>
          <a:xfrm>
            <a:off x="7040987" y="476429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reeform 279"/>
          <p:cNvSpPr>
            <a:spLocks noChangeAspect="1"/>
          </p:cNvSpPr>
          <p:nvPr/>
        </p:nvSpPr>
        <p:spPr>
          <a:xfrm>
            <a:off x="7630088" y="488550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reeform 280"/>
          <p:cNvSpPr>
            <a:spLocks noChangeAspect="1"/>
          </p:cNvSpPr>
          <p:nvPr/>
        </p:nvSpPr>
        <p:spPr>
          <a:xfrm flipH="1">
            <a:off x="1267611" y="488194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reeform 281"/>
          <p:cNvSpPr>
            <a:spLocks noChangeAspect="1"/>
          </p:cNvSpPr>
          <p:nvPr/>
        </p:nvSpPr>
        <p:spPr>
          <a:xfrm flipH="1">
            <a:off x="481623" y="5009439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reeform 282"/>
          <p:cNvSpPr>
            <a:spLocks noChangeAspect="1"/>
          </p:cNvSpPr>
          <p:nvPr/>
        </p:nvSpPr>
        <p:spPr>
          <a:xfrm>
            <a:off x="8202366" y="5011985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reeform 283"/>
          <p:cNvSpPr>
            <a:spLocks noChangeAspect="1"/>
          </p:cNvSpPr>
          <p:nvPr/>
        </p:nvSpPr>
        <p:spPr>
          <a:xfrm flipH="1">
            <a:off x="3557443" y="4516019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Freeform 284"/>
          <p:cNvSpPr>
            <a:spLocks noChangeAspect="1"/>
          </p:cNvSpPr>
          <p:nvPr/>
        </p:nvSpPr>
        <p:spPr>
          <a:xfrm>
            <a:off x="4748124" y="4516909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Freeform 293"/>
          <p:cNvSpPr>
            <a:spLocks noChangeAspect="1"/>
          </p:cNvSpPr>
          <p:nvPr/>
        </p:nvSpPr>
        <p:spPr>
          <a:xfrm>
            <a:off x="5929893" y="4762888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Freeform 294"/>
          <p:cNvSpPr>
            <a:spLocks noChangeAspect="1"/>
          </p:cNvSpPr>
          <p:nvPr/>
        </p:nvSpPr>
        <p:spPr>
          <a:xfrm flipH="1">
            <a:off x="2980820" y="476378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reeform 295"/>
          <p:cNvSpPr>
            <a:spLocks noChangeAspect="1"/>
          </p:cNvSpPr>
          <p:nvPr/>
        </p:nvSpPr>
        <p:spPr>
          <a:xfrm flipH="1">
            <a:off x="2411325" y="488498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Freeform 296"/>
          <p:cNvSpPr>
            <a:spLocks noChangeAspect="1"/>
          </p:cNvSpPr>
          <p:nvPr/>
        </p:nvSpPr>
        <p:spPr>
          <a:xfrm>
            <a:off x="6501171" y="488409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reeform 297"/>
          <p:cNvSpPr>
            <a:spLocks noChangeAspect="1"/>
          </p:cNvSpPr>
          <p:nvPr/>
        </p:nvSpPr>
        <p:spPr>
          <a:xfrm flipH="1">
            <a:off x="1841831" y="500619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Freeform 298"/>
          <p:cNvSpPr>
            <a:spLocks noChangeAspect="1"/>
          </p:cNvSpPr>
          <p:nvPr/>
        </p:nvSpPr>
        <p:spPr>
          <a:xfrm>
            <a:off x="7045712" y="500530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Freeform 310"/>
          <p:cNvSpPr>
            <a:spLocks noChangeAspect="1"/>
          </p:cNvSpPr>
          <p:nvPr/>
        </p:nvSpPr>
        <p:spPr>
          <a:xfrm>
            <a:off x="7634813" y="512650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Freeform 311"/>
          <p:cNvSpPr>
            <a:spLocks noChangeAspect="1"/>
          </p:cNvSpPr>
          <p:nvPr/>
        </p:nvSpPr>
        <p:spPr>
          <a:xfrm flipH="1">
            <a:off x="1272336" y="512294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Freeform 312"/>
          <p:cNvSpPr>
            <a:spLocks noChangeAspect="1"/>
          </p:cNvSpPr>
          <p:nvPr/>
        </p:nvSpPr>
        <p:spPr>
          <a:xfrm flipH="1">
            <a:off x="486348" y="5250444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Freeform 313"/>
          <p:cNvSpPr>
            <a:spLocks noChangeAspect="1"/>
          </p:cNvSpPr>
          <p:nvPr/>
        </p:nvSpPr>
        <p:spPr>
          <a:xfrm>
            <a:off x="8207091" y="5252990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Freeform 314"/>
          <p:cNvSpPr>
            <a:spLocks noChangeAspect="1"/>
          </p:cNvSpPr>
          <p:nvPr/>
        </p:nvSpPr>
        <p:spPr>
          <a:xfrm flipH="1">
            <a:off x="3557436" y="4771976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Freeform 315"/>
          <p:cNvSpPr>
            <a:spLocks noChangeAspect="1"/>
          </p:cNvSpPr>
          <p:nvPr/>
        </p:nvSpPr>
        <p:spPr>
          <a:xfrm>
            <a:off x="4748117" y="4772866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Freeform 316"/>
          <p:cNvSpPr>
            <a:spLocks noChangeAspect="1"/>
          </p:cNvSpPr>
          <p:nvPr/>
        </p:nvSpPr>
        <p:spPr>
          <a:xfrm>
            <a:off x="5929886" y="501884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Freeform 317"/>
          <p:cNvSpPr>
            <a:spLocks noChangeAspect="1"/>
          </p:cNvSpPr>
          <p:nvPr/>
        </p:nvSpPr>
        <p:spPr>
          <a:xfrm flipH="1">
            <a:off x="2980813" y="501973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Freeform 318"/>
          <p:cNvSpPr>
            <a:spLocks noChangeAspect="1"/>
          </p:cNvSpPr>
          <p:nvPr/>
        </p:nvSpPr>
        <p:spPr>
          <a:xfrm flipH="1">
            <a:off x="2411318" y="514094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Freeform 319"/>
          <p:cNvSpPr>
            <a:spLocks noChangeAspect="1"/>
          </p:cNvSpPr>
          <p:nvPr/>
        </p:nvSpPr>
        <p:spPr>
          <a:xfrm>
            <a:off x="6501164" y="514005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Freeform 320"/>
          <p:cNvSpPr>
            <a:spLocks noChangeAspect="1"/>
          </p:cNvSpPr>
          <p:nvPr/>
        </p:nvSpPr>
        <p:spPr>
          <a:xfrm flipH="1">
            <a:off x="1841824" y="5262151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Freeform 321"/>
          <p:cNvSpPr>
            <a:spLocks noChangeAspect="1"/>
          </p:cNvSpPr>
          <p:nvPr/>
        </p:nvSpPr>
        <p:spPr>
          <a:xfrm>
            <a:off x="7045705" y="526125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Freeform 322"/>
          <p:cNvSpPr>
            <a:spLocks noChangeAspect="1"/>
          </p:cNvSpPr>
          <p:nvPr/>
        </p:nvSpPr>
        <p:spPr>
          <a:xfrm>
            <a:off x="7634806" y="5382466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Freeform 323"/>
          <p:cNvSpPr>
            <a:spLocks noChangeAspect="1"/>
          </p:cNvSpPr>
          <p:nvPr/>
        </p:nvSpPr>
        <p:spPr>
          <a:xfrm flipH="1">
            <a:off x="1272329" y="537890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Freeform 324"/>
          <p:cNvSpPr>
            <a:spLocks noChangeAspect="1"/>
          </p:cNvSpPr>
          <p:nvPr/>
        </p:nvSpPr>
        <p:spPr>
          <a:xfrm flipH="1">
            <a:off x="486341" y="5506401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Freeform 325"/>
          <p:cNvSpPr>
            <a:spLocks noChangeAspect="1"/>
          </p:cNvSpPr>
          <p:nvPr/>
        </p:nvSpPr>
        <p:spPr>
          <a:xfrm>
            <a:off x="8207084" y="5508947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69278" y="5631116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Assumption: 2 teams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28" name="Rectangle 327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9" name="Rectangle 328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0" name="Rectangle 329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1" name="Rectangle 330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2" name="Rectangle 331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3" name="Rectangle 332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7" name="Freeform 326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01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 smtClean="0">
                <a:latin typeface="Calibri" charset="0"/>
              </a:rPr>
              <a:t>Electrics </a:t>
            </a:r>
            <a:r>
              <a:rPr lang="en-GB" sz="1400" dirty="0">
                <a:latin typeface="Calibri" charset="0"/>
              </a:rPr>
              <a:t>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4017842" y="402416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76898" y="4169556"/>
            <a:ext cx="3089709" cy="959420"/>
            <a:chOff x="476898" y="4169556"/>
            <a:chExt cx="3089709" cy="959420"/>
          </a:xfrm>
        </p:grpSpPr>
        <p:sp>
          <p:nvSpPr>
            <p:cNvPr id="241" name="Freeform 240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Freeform 243"/>
            <p:cNvSpPr>
              <a:spLocks noChangeAspect="1"/>
            </p:cNvSpPr>
            <p:nvPr/>
          </p:nvSpPr>
          <p:spPr>
            <a:xfrm flipH="1">
              <a:off x="1832381" y="430134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Freeform 266"/>
            <p:cNvSpPr>
              <a:spLocks noChangeAspect="1"/>
            </p:cNvSpPr>
            <p:nvPr/>
          </p:nvSpPr>
          <p:spPr>
            <a:xfrm flipH="1">
              <a:off x="476898" y="4439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Freeform 277"/>
            <p:cNvSpPr>
              <a:spLocks noChangeAspect="1"/>
            </p:cNvSpPr>
            <p:nvPr/>
          </p:nvSpPr>
          <p:spPr>
            <a:xfrm flipH="1">
              <a:off x="1837106" y="447010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Freeform 281"/>
            <p:cNvSpPr>
              <a:spLocks noChangeAspect="1"/>
            </p:cNvSpPr>
            <p:nvPr/>
          </p:nvSpPr>
          <p:spPr>
            <a:xfrm flipH="1">
              <a:off x="481623" y="4608523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Freeform 294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reeform 297"/>
            <p:cNvSpPr>
              <a:spLocks noChangeAspect="1"/>
            </p:cNvSpPr>
            <p:nvPr/>
          </p:nvSpPr>
          <p:spPr>
            <a:xfrm flipH="1">
              <a:off x="1841831" y="46435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Freeform 312"/>
            <p:cNvSpPr>
              <a:spLocks noChangeAspect="1"/>
            </p:cNvSpPr>
            <p:nvPr/>
          </p:nvSpPr>
          <p:spPr>
            <a:xfrm flipH="1">
              <a:off x="486348" y="4781922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Freeform 317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Freeform 241"/>
            <p:cNvSpPr>
              <a:spLocks noChangeAspect="1"/>
            </p:cNvSpPr>
            <p:nvPr/>
          </p:nvSpPr>
          <p:spPr>
            <a:xfrm>
              <a:off x="2421908" y="416955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Freeform 229"/>
            <p:cNvSpPr>
              <a:spLocks noChangeAspect="1"/>
            </p:cNvSpPr>
            <p:nvPr/>
          </p:nvSpPr>
          <p:spPr>
            <a:xfrm>
              <a:off x="2427766" y="433831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Freeform 295"/>
            <p:cNvSpPr>
              <a:spLocks noChangeAspect="1"/>
            </p:cNvSpPr>
            <p:nvPr/>
          </p:nvSpPr>
          <p:spPr>
            <a:xfrm>
              <a:off x="2433624" y="451171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Freeform 318"/>
            <p:cNvSpPr>
              <a:spLocks noChangeAspect="1"/>
            </p:cNvSpPr>
            <p:nvPr/>
          </p:nvSpPr>
          <p:spPr>
            <a:xfrm>
              <a:off x="2423048" y="469040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Freeform 320"/>
            <p:cNvSpPr>
              <a:spLocks noChangeAspect="1"/>
            </p:cNvSpPr>
            <p:nvPr/>
          </p:nvSpPr>
          <p:spPr>
            <a:xfrm flipH="1">
              <a:off x="1841824" y="482219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Freeform 265"/>
            <p:cNvSpPr>
              <a:spLocks noChangeAspect="1"/>
            </p:cNvSpPr>
            <p:nvPr/>
          </p:nvSpPr>
          <p:spPr>
            <a:xfrm>
              <a:off x="1282919" y="430168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Freeform 280"/>
            <p:cNvSpPr>
              <a:spLocks noChangeAspect="1"/>
            </p:cNvSpPr>
            <p:nvPr/>
          </p:nvSpPr>
          <p:spPr>
            <a:xfrm>
              <a:off x="1278194" y="447044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Freeform 311"/>
            <p:cNvSpPr>
              <a:spLocks noChangeAspect="1"/>
            </p:cNvSpPr>
            <p:nvPr/>
          </p:nvSpPr>
          <p:spPr>
            <a:xfrm>
              <a:off x="1284052" y="464384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Freeform 323"/>
            <p:cNvSpPr>
              <a:spLocks noChangeAspect="1"/>
            </p:cNvSpPr>
            <p:nvPr/>
          </p:nvSpPr>
          <p:spPr>
            <a:xfrm>
              <a:off x="1273476" y="482253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Freeform 324"/>
            <p:cNvSpPr>
              <a:spLocks noChangeAspect="1"/>
            </p:cNvSpPr>
            <p:nvPr/>
          </p:nvSpPr>
          <p:spPr>
            <a:xfrm flipH="1">
              <a:off x="486341" y="496061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15565" y="5600876"/>
            <a:ext cx="27828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Assumption: 4 teams</a:t>
            </a:r>
          </a:p>
          <a:p>
            <a:r>
              <a:rPr lang="en-US" dirty="0" smtClean="0"/>
              <a:t>End of RTML 1.5year earlier</a:t>
            </a:r>
            <a:endParaRPr lang="en-US" dirty="0"/>
          </a:p>
        </p:txBody>
      </p:sp>
      <p:sp>
        <p:nvSpPr>
          <p:cNvPr id="327" name="Freeform 326"/>
          <p:cNvSpPr>
            <a:spLocks noChangeAspect="1"/>
          </p:cNvSpPr>
          <p:nvPr/>
        </p:nvSpPr>
        <p:spPr>
          <a:xfrm>
            <a:off x="3549976" y="402387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Freeform 327"/>
          <p:cNvSpPr>
            <a:spLocks noChangeAspect="1"/>
          </p:cNvSpPr>
          <p:nvPr/>
        </p:nvSpPr>
        <p:spPr>
          <a:xfrm flipH="1">
            <a:off x="5208441" y="402204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Freeform 328"/>
          <p:cNvSpPr>
            <a:spLocks noChangeAspect="1"/>
          </p:cNvSpPr>
          <p:nvPr/>
        </p:nvSpPr>
        <p:spPr>
          <a:xfrm>
            <a:off x="4740575" y="402175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Freeform 329"/>
          <p:cNvSpPr>
            <a:spLocks noChangeAspect="1"/>
          </p:cNvSpPr>
          <p:nvPr/>
        </p:nvSpPr>
        <p:spPr>
          <a:xfrm flipH="1">
            <a:off x="4015714" y="417173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Freeform 330"/>
          <p:cNvSpPr>
            <a:spLocks noChangeAspect="1"/>
          </p:cNvSpPr>
          <p:nvPr/>
        </p:nvSpPr>
        <p:spPr>
          <a:xfrm>
            <a:off x="3547848" y="417144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Freeform 331"/>
          <p:cNvSpPr>
            <a:spLocks noChangeAspect="1"/>
          </p:cNvSpPr>
          <p:nvPr/>
        </p:nvSpPr>
        <p:spPr>
          <a:xfrm flipH="1">
            <a:off x="5206313" y="416961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Freeform 332"/>
          <p:cNvSpPr>
            <a:spLocks noChangeAspect="1"/>
          </p:cNvSpPr>
          <p:nvPr/>
        </p:nvSpPr>
        <p:spPr>
          <a:xfrm>
            <a:off x="4738447" y="416932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Freeform 333"/>
          <p:cNvSpPr>
            <a:spLocks noChangeAspect="1"/>
          </p:cNvSpPr>
          <p:nvPr/>
        </p:nvSpPr>
        <p:spPr>
          <a:xfrm flipH="1">
            <a:off x="4015719" y="432142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Freeform 334"/>
          <p:cNvSpPr>
            <a:spLocks noChangeAspect="1"/>
          </p:cNvSpPr>
          <p:nvPr/>
        </p:nvSpPr>
        <p:spPr>
          <a:xfrm>
            <a:off x="3547853" y="432114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Freeform 335"/>
          <p:cNvSpPr>
            <a:spLocks noChangeAspect="1"/>
          </p:cNvSpPr>
          <p:nvPr/>
        </p:nvSpPr>
        <p:spPr>
          <a:xfrm flipH="1">
            <a:off x="5206318" y="431930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Freeform 336"/>
          <p:cNvSpPr>
            <a:spLocks noChangeAspect="1"/>
          </p:cNvSpPr>
          <p:nvPr/>
        </p:nvSpPr>
        <p:spPr>
          <a:xfrm>
            <a:off x="4738452" y="431902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Freeform 337"/>
          <p:cNvSpPr>
            <a:spLocks noChangeAspect="1"/>
          </p:cNvSpPr>
          <p:nvPr/>
        </p:nvSpPr>
        <p:spPr>
          <a:xfrm flipH="1">
            <a:off x="4020548" y="447111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Freeform 338"/>
          <p:cNvSpPr>
            <a:spLocks noChangeAspect="1"/>
          </p:cNvSpPr>
          <p:nvPr/>
        </p:nvSpPr>
        <p:spPr>
          <a:xfrm>
            <a:off x="3552682" y="447083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Freeform 339"/>
          <p:cNvSpPr>
            <a:spLocks noChangeAspect="1"/>
          </p:cNvSpPr>
          <p:nvPr/>
        </p:nvSpPr>
        <p:spPr>
          <a:xfrm flipH="1">
            <a:off x="5211147" y="446899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Freeform 340"/>
          <p:cNvSpPr>
            <a:spLocks noChangeAspect="1"/>
          </p:cNvSpPr>
          <p:nvPr/>
        </p:nvSpPr>
        <p:spPr>
          <a:xfrm>
            <a:off x="4743281" y="446871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916871" y="4141920"/>
            <a:ext cx="3089709" cy="980109"/>
            <a:chOff x="5916871" y="4141920"/>
            <a:chExt cx="3089709" cy="980109"/>
          </a:xfrm>
        </p:grpSpPr>
        <p:cxnSp>
          <p:nvCxnSpPr>
            <p:cNvPr id="303" name="Straight Connector 302"/>
            <p:cNvCxnSpPr>
              <a:cxnSpLocks noChangeAspect="1"/>
            </p:cNvCxnSpPr>
            <p:nvPr/>
          </p:nvCxnSpPr>
          <p:spPr>
            <a:xfrm flipH="1">
              <a:off x="8836909" y="4141920"/>
              <a:ext cx="143996" cy="14349"/>
            </a:xfrm>
            <a:prstGeom prst="line">
              <a:avLst/>
            </a:prstGeom>
            <a:ln w="38100" cmpd="sng">
              <a:solidFill>
                <a:srgbClr val="77933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Freeform 342"/>
            <p:cNvSpPr>
              <a:spLocks noChangeAspect="1"/>
            </p:cNvSpPr>
            <p:nvPr/>
          </p:nvSpPr>
          <p:spPr>
            <a:xfrm>
              <a:off x="5926314" y="416839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Freeform 346"/>
            <p:cNvSpPr>
              <a:spLocks noChangeAspect="1"/>
            </p:cNvSpPr>
            <p:nvPr/>
          </p:nvSpPr>
          <p:spPr>
            <a:xfrm>
              <a:off x="8202929" y="443281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Freeform 347"/>
            <p:cNvSpPr>
              <a:spLocks noChangeAspect="1"/>
            </p:cNvSpPr>
            <p:nvPr/>
          </p:nvSpPr>
          <p:spPr>
            <a:xfrm>
              <a:off x="5921589" y="433715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Freeform 351"/>
            <p:cNvSpPr>
              <a:spLocks noChangeAspect="1"/>
            </p:cNvSpPr>
            <p:nvPr/>
          </p:nvSpPr>
          <p:spPr>
            <a:xfrm>
              <a:off x="8198204" y="460157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Freeform 352"/>
            <p:cNvSpPr>
              <a:spLocks noChangeAspect="1"/>
            </p:cNvSpPr>
            <p:nvPr/>
          </p:nvSpPr>
          <p:spPr>
            <a:xfrm>
              <a:off x="5926522" y="451055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Freeform 356"/>
            <p:cNvSpPr>
              <a:spLocks noChangeAspect="1"/>
            </p:cNvSpPr>
            <p:nvPr/>
          </p:nvSpPr>
          <p:spPr>
            <a:xfrm>
              <a:off x="8193479" y="477497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Freeform 357"/>
            <p:cNvSpPr>
              <a:spLocks noChangeAspect="1"/>
            </p:cNvSpPr>
            <p:nvPr/>
          </p:nvSpPr>
          <p:spPr>
            <a:xfrm>
              <a:off x="5916871" y="468924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 flipH="1">
              <a:off x="6454610" y="4173192"/>
              <a:ext cx="595244" cy="643570"/>
              <a:chOff x="6486359" y="4289605"/>
              <a:chExt cx="595244" cy="643570"/>
            </a:xfrm>
          </p:grpSpPr>
          <p:sp>
            <p:nvSpPr>
              <p:cNvPr id="344" name="Freeform 343"/>
              <p:cNvSpPr>
                <a:spLocks noChangeAspect="1"/>
              </p:cNvSpPr>
              <p:nvPr/>
            </p:nvSpPr>
            <p:spPr>
              <a:xfrm>
                <a:off x="6495809" y="4289605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Freeform 348"/>
              <p:cNvSpPr>
                <a:spLocks noChangeAspect="1"/>
              </p:cNvSpPr>
              <p:nvPr/>
            </p:nvSpPr>
            <p:spPr>
              <a:xfrm>
                <a:off x="6491084" y="445836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4" name="Freeform 353"/>
              <p:cNvSpPr>
                <a:spLocks noChangeAspect="1"/>
              </p:cNvSpPr>
              <p:nvPr/>
            </p:nvSpPr>
            <p:spPr>
              <a:xfrm>
                <a:off x="6486359" y="4631761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9" name="Freeform 358"/>
              <p:cNvSpPr>
                <a:spLocks noChangeAspect="1"/>
              </p:cNvSpPr>
              <p:nvPr/>
            </p:nvSpPr>
            <p:spPr>
              <a:xfrm>
                <a:off x="6486366" y="4810454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034687" y="4304982"/>
              <a:ext cx="595244" cy="643570"/>
              <a:chOff x="7055853" y="4410812"/>
              <a:chExt cx="595244" cy="643570"/>
            </a:xfrm>
          </p:grpSpPr>
          <p:sp>
            <p:nvSpPr>
              <p:cNvPr id="345" name="Freeform 344"/>
              <p:cNvSpPr>
                <a:spLocks noChangeAspect="1"/>
              </p:cNvSpPr>
              <p:nvPr/>
            </p:nvSpPr>
            <p:spPr>
              <a:xfrm>
                <a:off x="7065303" y="441081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0" name="Freeform 349"/>
              <p:cNvSpPr>
                <a:spLocks noChangeAspect="1"/>
              </p:cNvSpPr>
              <p:nvPr/>
            </p:nvSpPr>
            <p:spPr>
              <a:xfrm>
                <a:off x="7060578" y="4579569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5" name="Freeform 354"/>
              <p:cNvSpPr>
                <a:spLocks noChangeAspect="1"/>
              </p:cNvSpPr>
              <p:nvPr/>
            </p:nvSpPr>
            <p:spPr>
              <a:xfrm>
                <a:off x="7055853" y="4752968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0" name="Freeform 359"/>
              <p:cNvSpPr>
                <a:spLocks noChangeAspect="1"/>
              </p:cNvSpPr>
              <p:nvPr/>
            </p:nvSpPr>
            <p:spPr>
              <a:xfrm>
                <a:off x="7055860" y="4931661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flipH="1">
              <a:off x="7614765" y="4305320"/>
              <a:ext cx="595244" cy="643570"/>
              <a:chOff x="7625348" y="4527563"/>
              <a:chExt cx="595244" cy="643570"/>
            </a:xfrm>
          </p:grpSpPr>
          <p:sp>
            <p:nvSpPr>
              <p:cNvPr id="346" name="Freeform 345"/>
              <p:cNvSpPr>
                <a:spLocks noChangeAspect="1"/>
              </p:cNvSpPr>
              <p:nvPr/>
            </p:nvSpPr>
            <p:spPr>
              <a:xfrm>
                <a:off x="7634798" y="4527563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Freeform 350"/>
              <p:cNvSpPr>
                <a:spLocks noChangeAspect="1"/>
              </p:cNvSpPr>
              <p:nvPr/>
            </p:nvSpPr>
            <p:spPr>
              <a:xfrm>
                <a:off x="7630073" y="4696320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6" name="Freeform 355"/>
              <p:cNvSpPr>
                <a:spLocks noChangeAspect="1"/>
              </p:cNvSpPr>
              <p:nvPr/>
            </p:nvSpPr>
            <p:spPr>
              <a:xfrm>
                <a:off x="7625348" y="4869719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1" name="Freeform 360"/>
              <p:cNvSpPr>
                <a:spLocks noChangeAspect="1"/>
              </p:cNvSpPr>
              <p:nvPr/>
            </p:nvSpPr>
            <p:spPr>
              <a:xfrm>
                <a:off x="7625355" y="504841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2" name="Freeform 361"/>
            <p:cNvSpPr>
              <a:spLocks noChangeAspect="1"/>
            </p:cNvSpPr>
            <p:nvPr/>
          </p:nvSpPr>
          <p:spPr>
            <a:xfrm>
              <a:off x="8193486" y="495366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4" name="Rectangle 363"/>
          <p:cNvSpPr/>
          <p:nvPr/>
        </p:nvSpPr>
        <p:spPr>
          <a:xfrm>
            <a:off x="69911" y="4202303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68" name="Rectangle 267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0" name="Rectangle 279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3" name="Rectangle 282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3" name="Freeform 362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6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8"/>
            <a:ext cx="8229600" cy="567363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Installation of infrastructure</a:t>
            </a:r>
          </a:p>
          <a:p>
            <a:pPr lvl="1"/>
            <a:r>
              <a:rPr lang="en-US" sz="1200" dirty="0" smtClean="0"/>
              <a:t>Survey and set out of components supports</a:t>
            </a:r>
          </a:p>
          <a:p>
            <a:pPr lvl="1"/>
            <a:r>
              <a:rPr lang="en-US" sz="1200" dirty="0" smtClean="0"/>
              <a:t>Electrics General services</a:t>
            </a:r>
          </a:p>
          <a:p>
            <a:pPr lvl="1"/>
            <a:r>
              <a:rPr lang="en-US" sz="1200" dirty="0" smtClean="0"/>
              <a:t>Piping and ventilation</a:t>
            </a:r>
          </a:p>
          <a:p>
            <a:pPr lvl="1"/>
            <a:r>
              <a:rPr lang="en-US" sz="1200" dirty="0" smtClean="0"/>
              <a:t>Cabling</a:t>
            </a:r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4 teams deployed</a:t>
            </a:r>
            <a:endParaRPr lang="en-US" sz="2000" dirty="0" smtClean="0"/>
          </a:p>
          <a:p>
            <a:pPr lvl="1"/>
            <a:r>
              <a:rPr lang="en-US" sz="1600" dirty="0" smtClean="0"/>
              <a:t>In the Asian schedule, teams from different activities are allowed to work in one same sector ex in e-BDS between electrical teams and piping teams</a:t>
            </a:r>
          </a:p>
          <a:p>
            <a:pPr lvl="1"/>
            <a:r>
              <a:rPr lang="en-US" sz="1600" dirty="0" smtClean="0"/>
              <a:t>Having shield wall might make this possible</a:t>
            </a:r>
            <a:endParaRPr lang="en-US" sz="1600" dirty="0" smtClean="0"/>
          </a:p>
          <a:p>
            <a:pPr marL="457200" lvl="1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Year </a:t>
            </a:r>
            <a:r>
              <a:rPr lang="en-US" dirty="0" smtClean="0"/>
              <a:t>6 </a:t>
            </a:r>
            <a:r>
              <a:rPr lang="en-US" dirty="0" smtClean="0"/>
              <a:t>7 8– Getting ready for machine components </a:t>
            </a:r>
            <a:r>
              <a:rPr lang="en-US" dirty="0" smtClean="0"/>
              <a:t>installation MR</a:t>
            </a:r>
            <a:endParaRPr lang="en-US" dirty="0"/>
          </a:p>
        </p:txBody>
      </p:sp>
      <p:sp>
        <p:nvSpPr>
          <p:cNvPr id="2" name="Right Brace 1"/>
          <p:cNvSpPr/>
          <p:nvPr/>
        </p:nvSpPr>
        <p:spPr>
          <a:xfrm>
            <a:off x="4302480" y="1437309"/>
            <a:ext cx="155448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76608" y="1712950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Progress rate 120m/w for 1 shift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8" name="Picture 141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13" y="2924916"/>
            <a:ext cx="8622597" cy="15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8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9" name="Line 105"/>
          <p:cNvSpPr>
            <a:spLocks noChangeShapeType="1"/>
          </p:cNvSpPr>
          <p:nvPr/>
        </p:nvSpPr>
        <p:spPr bwMode="auto">
          <a:xfrm flipH="1">
            <a:off x="5842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0" name="Line 106"/>
          <p:cNvSpPr>
            <a:spLocks noChangeShapeType="1"/>
          </p:cNvSpPr>
          <p:nvPr/>
        </p:nvSpPr>
        <p:spPr bwMode="auto">
          <a:xfrm flipH="1">
            <a:off x="19494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1" name="Line 107"/>
          <p:cNvSpPr>
            <a:spLocks noChangeShapeType="1"/>
          </p:cNvSpPr>
          <p:nvPr/>
        </p:nvSpPr>
        <p:spPr bwMode="auto">
          <a:xfrm>
            <a:off x="126682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2" name="Line 108"/>
          <p:cNvSpPr>
            <a:spLocks noChangeShapeType="1"/>
          </p:cNvSpPr>
          <p:nvPr/>
        </p:nvSpPr>
        <p:spPr bwMode="auto">
          <a:xfrm flipH="1">
            <a:off x="33147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3" name="Line 109"/>
          <p:cNvSpPr>
            <a:spLocks noChangeShapeType="1"/>
          </p:cNvSpPr>
          <p:nvPr/>
        </p:nvSpPr>
        <p:spPr bwMode="auto">
          <a:xfrm>
            <a:off x="26320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4" name="Line 110"/>
          <p:cNvSpPr>
            <a:spLocks noChangeShapeType="1"/>
          </p:cNvSpPr>
          <p:nvPr/>
        </p:nvSpPr>
        <p:spPr bwMode="auto">
          <a:xfrm flipH="1">
            <a:off x="76104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5" name="Line 111"/>
          <p:cNvSpPr>
            <a:spLocks noChangeShapeType="1"/>
          </p:cNvSpPr>
          <p:nvPr/>
        </p:nvSpPr>
        <p:spPr bwMode="auto">
          <a:xfrm>
            <a:off x="69278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6" name="Line 112"/>
          <p:cNvSpPr>
            <a:spLocks noChangeShapeType="1"/>
          </p:cNvSpPr>
          <p:nvPr/>
        </p:nvSpPr>
        <p:spPr bwMode="auto">
          <a:xfrm>
            <a:off x="82931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7" name="Line 113"/>
          <p:cNvSpPr>
            <a:spLocks noChangeShapeType="1"/>
          </p:cNvSpPr>
          <p:nvPr/>
        </p:nvSpPr>
        <p:spPr bwMode="auto">
          <a:xfrm flipH="1">
            <a:off x="62388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8" name="Line 114"/>
          <p:cNvSpPr>
            <a:spLocks noChangeShapeType="1"/>
          </p:cNvSpPr>
          <p:nvPr/>
        </p:nvSpPr>
        <p:spPr bwMode="auto">
          <a:xfrm>
            <a:off x="587375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9" name="Line 115"/>
          <p:cNvSpPr>
            <a:spLocks noChangeShapeType="1"/>
          </p:cNvSpPr>
          <p:nvPr/>
        </p:nvSpPr>
        <p:spPr bwMode="auto">
          <a:xfrm flipH="1">
            <a:off x="1266825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0" name="Line 116"/>
          <p:cNvSpPr>
            <a:spLocks noChangeShapeType="1"/>
          </p:cNvSpPr>
          <p:nvPr/>
        </p:nvSpPr>
        <p:spPr bwMode="auto">
          <a:xfrm>
            <a:off x="19494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1" name="Line 117"/>
          <p:cNvSpPr>
            <a:spLocks noChangeShapeType="1"/>
          </p:cNvSpPr>
          <p:nvPr/>
        </p:nvSpPr>
        <p:spPr bwMode="auto">
          <a:xfrm flipH="1">
            <a:off x="26289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2" name="Line 118"/>
          <p:cNvSpPr>
            <a:spLocks noChangeShapeType="1"/>
          </p:cNvSpPr>
          <p:nvPr/>
        </p:nvSpPr>
        <p:spPr bwMode="auto">
          <a:xfrm>
            <a:off x="3311525" y="426085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3" name="Line 119"/>
          <p:cNvSpPr>
            <a:spLocks noChangeShapeType="1"/>
          </p:cNvSpPr>
          <p:nvPr/>
        </p:nvSpPr>
        <p:spPr bwMode="auto">
          <a:xfrm>
            <a:off x="62420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4" name="Line 120"/>
          <p:cNvSpPr>
            <a:spLocks noChangeShapeType="1"/>
          </p:cNvSpPr>
          <p:nvPr/>
        </p:nvSpPr>
        <p:spPr bwMode="auto">
          <a:xfrm flipH="1">
            <a:off x="69215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5" name="Line 121"/>
          <p:cNvSpPr>
            <a:spLocks noChangeShapeType="1"/>
          </p:cNvSpPr>
          <p:nvPr/>
        </p:nvSpPr>
        <p:spPr bwMode="auto">
          <a:xfrm>
            <a:off x="760730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6" name="Line 122"/>
          <p:cNvSpPr>
            <a:spLocks noChangeShapeType="1"/>
          </p:cNvSpPr>
          <p:nvPr/>
        </p:nvSpPr>
        <p:spPr bwMode="auto">
          <a:xfrm flipH="1">
            <a:off x="828675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8" name="Text Box 124"/>
          <p:cNvSpPr txBox="1">
            <a:spLocks noChangeArrowheads="1"/>
          </p:cNvSpPr>
          <p:nvPr/>
        </p:nvSpPr>
        <p:spPr bwMode="auto">
          <a:xfrm>
            <a:off x="3851275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62.0</a:t>
            </a:r>
          </a:p>
        </p:txBody>
      </p:sp>
      <p:sp>
        <p:nvSpPr>
          <p:cNvPr id="15419" name="Text Box 125"/>
          <p:cNvSpPr txBox="1">
            <a:spLocks noChangeArrowheads="1"/>
          </p:cNvSpPr>
          <p:nvPr/>
        </p:nvSpPr>
        <p:spPr bwMode="auto">
          <a:xfrm>
            <a:off x="1403350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0" name="Text Box 126"/>
          <p:cNvSpPr txBox="1">
            <a:spLocks noChangeArrowheads="1"/>
          </p:cNvSpPr>
          <p:nvPr/>
        </p:nvSpPr>
        <p:spPr bwMode="auto">
          <a:xfrm>
            <a:off x="2771775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1" name="Text Box 127"/>
          <p:cNvSpPr txBox="1">
            <a:spLocks noChangeArrowheads="1"/>
          </p:cNvSpPr>
          <p:nvPr/>
        </p:nvSpPr>
        <p:spPr bwMode="auto">
          <a:xfrm>
            <a:off x="6443663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2" name="Text Box 128"/>
          <p:cNvSpPr txBox="1">
            <a:spLocks noChangeArrowheads="1"/>
          </p:cNvSpPr>
          <p:nvPr/>
        </p:nvSpPr>
        <p:spPr bwMode="auto">
          <a:xfrm>
            <a:off x="7812088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3" name="Line 129"/>
          <p:cNvSpPr>
            <a:spLocks noChangeShapeType="1"/>
          </p:cNvSpPr>
          <p:nvPr/>
        </p:nvSpPr>
        <p:spPr bwMode="auto">
          <a:xfrm flipH="1">
            <a:off x="5599113" y="4230688"/>
            <a:ext cx="647700" cy="379412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4" name="Text Box 130"/>
          <p:cNvSpPr txBox="1">
            <a:spLocks noChangeArrowheads="1"/>
          </p:cNvSpPr>
          <p:nvPr/>
        </p:nvSpPr>
        <p:spPr bwMode="auto">
          <a:xfrm>
            <a:off x="5291138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60.3</a:t>
            </a: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7" name="Line 133"/>
          <p:cNvSpPr>
            <a:spLocks noChangeShapeType="1"/>
          </p:cNvSpPr>
          <p:nvPr/>
        </p:nvSpPr>
        <p:spPr bwMode="auto">
          <a:xfrm>
            <a:off x="3998913" y="4084638"/>
            <a:ext cx="685800" cy="3810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8" name="Line 134"/>
          <p:cNvSpPr>
            <a:spLocks noChangeShapeType="1"/>
          </p:cNvSpPr>
          <p:nvPr/>
        </p:nvSpPr>
        <p:spPr bwMode="auto">
          <a:xfrm flipH="1">
            <a:off x="4948238" y="407035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448" name="Line 176"/>
          <p:cNvSpPr>
            <a:spLocks noChangeShapeType="1"/>
          </p:cNvSpPr>
          <p:nvPr/>
        </p:nvSpPr>
        <p:spPr bwMode="auto">
          <a:xfrm>
            <a:off x="581025" y="4524375"/>
            <a:ext cx="2058988" cy="427038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49" name="Line 177"/>
          <p:cNvSpPr>
            <a:spLocks noChangeShapeType="1"/>
          </p:cNvSpPr>
          <p:nvPr/>
        </p:nvSpPr>
        <p:spPr bwMode="auto">
          <a:xfrm flipH="1">
            <a:off x="2647950" y="4667250"/>
            <a:ext cx="1343025" cy="27781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0" name="Line 179"/>
          <p:cNvSpPr>
            <a:spLocks noChangeShapeType="1"/>
          </p:cNvSpPr>
          <p:nvPr/>
        </p:nvSpPr>
        <p:spPr bwMode="auto">
          <a:xfrm flipH="1" flipV="1">
            <a:off x="4940300" y="4487863"/>
            <a:ext cx="658813" cy="138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1" name="Line 180"/>
          <p:cNvSpPr>
            <a:spLocks noChangeShapeType="1"/>
          </p:cNvSpPr>
          <p:nvPr/>
        </p:nvSpPr>
        <p:spPr bwMode="auto">
          <a:xfrm flipV="1">
            <a:off x="4005263" y="4487863"/>
            <a:ext cx="942975" cy="1889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2" name="Line 182"/>
          <p:cNvSpPr>
            <a:spLocks noChangeShapeType="1"/>
          </p:cNvSpPr>
          <p:nvPr/>
        </p:nvSpPr>
        <p:spPr bwMode="auto">
          <a:xfrm>
            <a:off x="5594350" y="4629150"/>
            <a:ext cx="1347788" cy="30797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3" name="Line 183"/>
          <p:cNvSpPr>
            <a:spLocks noChangeShapeType="1"/>
          </p:cNvSpPr>
          <p:nvPr/>
        </p:nvSpPr>
        <p:spPr bwMode="auto">
          <a:xfrm flipH="1">
            <a:off x="6948488" y="4521200"/>
            <a:ext cx="2044700" cy="42386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4" name="Line 188"/>
          <p:cNvSpPr>
            <a:spLocks noChangeShapeType="1"/>
          </p:cNvSpPr>
          <p:nvPr/>
        </p:nvSpPr>
        <p:spPr bwMode="auto">
          <a:xfrm>
            <a:off x="581025" y="4672013"/>
            <a:ext cx="2058988" cy="42703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5" name="Line 189"/>
          <p:cNvSpPr>
            <a:spLocks noChangeShapeType="1"/>
          </p:cNvSpPr>
          <p:nvPr/>
        </p:nvSpPr>
        <p:spPr bwMode="auto">
          <a:xfrm flipH="1">
            <a:off x="2640013" y="4814888"/>
            <a:ext cx="1350962" cy="279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6" name="Line 191"/>
          <p:cNvSpPr>
            <a:spLocks noChangeShapeType="1"/>
          </p:cNvSpPr>
          <p:nvPr/>
        </p:nvSpPr>
        <p:spPr bwMode="auto">
          <a:xfrm flipH="1" flipV="1">
            <a:off x="4940300" y="4635500"/>
            <a:ext cx="665163" cy="13176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7" name="Line 192"/>
          <p:cNvSpPr>
            <a:spLocks noChangeShapeType="1"/>
          </p:cNvSpPr>
          <p:nvPr/>
        </p:nvSpPr>
        <p:spPr bwMode="auto">
          <a:xfrm flipV="1">
            <a:off x="4011613" y="4635500"/>
            <a:ext cx="936625" cy="18415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8" name="Line 194"/>
          <p:cNvSpPr>
            <a:spLocks noChangeShapeType="1"/>
          </p:cNvSpPr>
          <p:nvPr/>
        </p:nvSpPr>
        <p:spPr bwMode="auto">
          <a:xfrm>
            <a:off x="5594350" y="4776788"/>
            <a:ext cx="1339850" cy="32067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9" name="Line 195"/>
          <p:cNvSpPr>
            <a:spLocks noChangeShapeType="1"/>
          </p:cNvSpPr>
          <p:nvPr/>
        </p:nvSpPr>
        <p:spPr bwMode="auto">
          <a:xfrm flipH="1">
            <a:off x="6934200" y="4667250"/>
            <a:ext cx="2070100" cy="4286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0" name="Line 200"/>
          <p:cNvSpPr>
            <a:spLocks noChangeShapeType="1"/>
          </p:cNvSpPr>
          <p:nvPr/>
        </p:nvSpPr>
        <p:spPr bwMode="auto">
          <a:xfrm>
            <a:off x="581025" y="4810125"/>
            <a:ext cx="2058988" cy="42703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1" name="Line 201"/>
          <p:cNvSpPr>
            <a:spLocks noChangeShapeType="1"/>
          </p:cNvSpPr>
          <p:nvPr/>
        </p:nvSpPr>
        <p:spPr bwMode="auto">
          <a:xfrm flipH="1">
            <a:off x="2640013" y="4953000"/>
            <a:ext cx="1350962" cy="2794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2" name="Line 203"/>
          <p:cNvSpPr>
            <a:spLocks noChangeShapeType="1"/>
          </p:cNvSpPr>
          <p:nvPr/>
        </p:nvSpPr>
        <p:spPr bwMode="auto">
          <a:xfrm flipH="1" flipV="1">
            <a:off x="4940300" y="4773613"/>
            <a:ext cx="658813" cy="138112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3" name="Line 204"/>
          <p:cNvSpPr>
            <a:spLocks noChangeShapeType="1"/>
          </p:cNvSpPr>
          <p:nvPr/>
        </p:nvSpPr>
        <p:spPr bwMode="auto">
          <a:xfrm flipV="1">
            <a:off x="3992563" y="4773613"/>
            <a:ext cx="955675" cy="1920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4" name="Line 206"/>
          <p:cNvSpPr>
            <a:spLocks noChangeShapeType="1"/>
          </p:cNvSpPr>
          <p:nvPr/>
        </p:nvSpPr>
        <p:spPr bwMode="auto">
          <a:xfrm>
            <a:off x="5594350" y="4914900"/>
            <a:ext cx="1354138" cy="3143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5" name="Line 207"/>
          <p:cNvSpPr>
            <a:spLocks noChangeShapeType="1"/>
          </p:cNvSpPr>
          <p:nvPr/>
        </p:nvSpPr>
        <p:spPr bwMode="auto">
          <a:xfrm flipH="1">
            <a:off x="6942138" y="4805363"/>
            <a:ext cx="2062162" cy="42703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6" name="Line 212"/>
          <p:cNvSpPr>
            <a:spLocks noChangeShapeType="1"/>
          </p:cNvSpPr>
          <p:nvPr/>
        </p:nvSpPr>
        <p:spPr bwMode="auto">
          <a:xfrm>
            <a:off x="592138" y="4960938"/>
            <a:ext cx="2055812" cy="42545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7" name="Line 213"/>
          <p:cNvSpPr>
            <a:spLocks noChangeShapeType="1"/>
          </p:cNvSpPr>
          <p:nvPr/>
        </p:nvSpPr>
        <p:spPr bwMode="auto">
          <a:xfrm flipH="1">
            <a:off x="2640013" y="5100638"/>
            <a:ext cx="1350962" cy="2794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8" name="Line 215"/>
          <p:cNvSpPr>
            <a:spLocks noChangeShapeType="1"/>
          </p:cNvSpPr>
          <p:nvPr/>
        </p:nvSpPr>
        <p:spPr bwMode="auto">
          <a:xfrm flipH="1" flipV="1">
            <a:off x="4940300" y="4921250"/>
            <a:ext cx="671513" cy="144463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9" name="Line 216"/>
          <p:cNvSpPr>
            <a:spLocks noChangeShapeType="1"/>
          </p:cNvSpPr>
          <p:nvPr/>
        </p:nvSpPr>
        <p:spPr bwMode="auto">
          <a:xfrm flipV="1">
            <a:off x="4011613" y="4921250"/>
            <a:ext cx="936625" cy="185738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0" name="Line 218"/>
          <p:cNvSpPr>
            <a:spLocks noChangeShapeType="1"/>
          </p:cNvSpPr>
          <p:nvPr/>
        </p:nvSpPr>
        <p:spPr bwMode="auto">
          <a:xfrm>
            <a:off x="5594350" y="5062538"/>
            <a:ext cx="1339850" cy="3206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1" name="Line 219"/>
          <p:cNvSpPr>
            <a:spLocks noChangeShapeType="1"/>
          </p:cNvSpPr>
          <p:nvPr/>
        </p:nvSpPr>
        <p:spPr bwMode="auto">
          <a:xfrm flipH="1">
            <a:off x="6942138" y="4957763"/>
            <a:ext cx="2039937" cy="422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2" name="Text Box 222"/>
          <p:cNvSpPr txBox="1">
            <a:spLocks noChangeArrowheads="1"/>
          </p:cNvSpPr>
          <p:nvPr/>
        </p:nvSpPr>
        <p:spPr bwMode="auto">
          <a:xfrm>
            <a:off x="4500563" y="4899025"/>
            <a:ext cx="936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120m/week</a:t>
            </a:r>
          </a:p>
        </p:txBody>
      </p:sp>
      <p:grpSp>
        <p:nvGrpSpPr>
          <p:cNvPr id="15483" name="Group 235"/>
          <p:cNvGrpSpPr>
            <a:grpSpLocks/>
          </p:cNvGrpSpPr>
          <p:nvPr/>
        </p:nvGrpSpPr>
        <p:grpSpPr bwMode="auto">
          <a:xfrm>
            <a:off x="6858000" y="0"/>
            <a:ext cx="2286000" cy="304800"/>
            <a:chOff x="4604" y="-30"/>
            <a:chExt cx="1440" cy="192"/>
          </a:xfrm>
        </p:grpSpPr>
        <p:sp>
          <p:nvSpPr>
            <p:cNvPr id="15555" name="Line 23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30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Survey &amp; supports set-out</a:t>
              </a:r>
            </a:p>
          </p:txBody>
        </p:sp>
      </p:grpSp>
      <p:grpSp>
        <p:nvGrpSpPr>
          <p:cNvPr id="15484" name="Group 238"/>
          <p:cNvGrpSpPr>
            <a:grpSpLocks/>
          </p:cNvGrpSpPr>
          <p:nvPr/>
        </p:nvGrpSpPr>
        <p:grpSpPr bwMode="auto">
          <a:xfrm>
            <a:off x="6858000" y="188913"/>
            <a:ext cx="2259013" cy="304800"/>
            <a:chOff x="4604" y="-30"/>
            <a:chExt cx="1423" cy="192"/>
          </a:xfrm>
        </p:grpSpPr>
        <p:sp>
          <p:nvSpPr>
            <p:cNvPr id="15553" name="Line 23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Electrical general services</a:t>
              </a:r>
            </a:p>
          </p:txBody>
        </p:sp>
      </p:grpSp>
      <p:grpSp>
        <p:nvGrpSpPr>
          <p:cNvPr id="15485" name="Group 241"/>
          <p:cNvGrpSpPr>
            <a:grpSpLocks/>
          </p:cNvGrpSpPr>
          <p:nvPr/>
        </p:nvGrpSpPr>
        <p:grpSpPr bwMode="auto">
          <a:xfrm>
            <a:off x="6858000" y="404813"/>
            <a:ext cx="1828800" cy="304800"/>
            <a:chOff x="4604" y="-30"/>
            <a:chExt cx="1152" cy="192"/>
          </a:xfrm>
        </p:grpSpPr>
        <p:sp>
          <p:nvSpPr>
            <p:cNvPr id="15551" name="Line 242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Piping &amp; ventilation</a:t>
              </a:r>
            </a:p>
          </p:txBody>
        </p:sp>
      </p:grpSp>
      <p:grpSp>
        <p:nvGrpSpPr>
          <p:cNvPr id="15486" name="Group 244"/>
          <p:cNvGrpSpPr>
            <a:grpSpLocks/>
          </p:cNvGrpSpPr>
          <p:nvPr/>
        </p:nvGrpSpPr>
        <p:grpSpPr bwMode="auto">
          <a:xfrm>
            <a:off x="6858000" y="612775"/>
            <a:ext cx="936625" cy="304800"/>
            <a:chOff x="4604" y="-30"/>
            <a:chExt cx="590" cy="192"/>
          </a:xfrm>
        </p:grpSpPr>
        <p:sp>
          <p:nvSpPr>
            <p:cNvPr id="15549" name="Line 245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4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Cabling</a:t>
              </a: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Freeform 275"/>
          <p:cNvSpPr/>
          <p:nvPr/>
        </p:nvSpPr>
        <p:spPr>
          <a:xfrm>
            <a:off x="482429" y="2756489"/>
            <a:ext cx="8496659" cy="1730375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6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8"/>
            <a:ext cx="8229600" cy="567363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Progress </a:t>
            </a:r>
            <a:r>
              <a:rPr lang="en-US" sz="2000" dirty="0" smtClean="0"/>
              <a:t>rates used for the </a:t>
            </a:r>
            <a:r>
              <a:rPr lang="en-US" sz="2000" dirty="0" smtClean="0"/>
              <a:t>Installation </a:t>
            </a:r>
            <a:r>
              <a:rPr lang="en-US" sz="2000" dirty="0" smtClean="0"/>
              <a:t>of </a:t>
            </a:r>
            <a:r>
              <a:rPr lang="en-US" sz="2000" dirty="0" smtClean="0"/>
              <a:t>infrastructure are the same for both regions</a:t>
            </a:r>
            <a:endParaRPr lang="en-US" sz="2000" dirty="0" smtClean="0"/>
          </a:p>
          <a:p>
            <a:pPr lvl="1"/>
            <a:r>
              <a:rPr lang="en-US" sz="1200" dirty="0" smtClean="0"/>
              <a:t>Survey and set out of components supports</a:t>
            </a:r>
          </a:p>
          <a:p>
            <a:pPr lvl="1"/>
            <a:r>
              <a:rPr lang="en-US" sz="1200" dirty="0" smtClean="0"/>
              <a:t>Electrics General services</a:t>
            </a:r>
          </a:p>
          <a:p>
            <a:pPr lvl="1"/>
            <a:r>
              <a:rPr lang="en-US" sz="1200" dirty="0" smtClean="0"/>
              <a:t>Piping and ventilation</a:t>
            </a:r>
          </a:p>
          <a:p>
            <a:pPr lvl="1"/>
            <a:r>
              <a:rPr lang="en-US" sz="1200" dirty="0" smtClean="0"/>
              <a:t>Cabling</a:t>
            </a:r>
          </a:p>
          <a:p>
            <a:r>
              <a:rPr lang="en-US" sz="2000" dirty="0" smtClean="0"/>
              <a:t>Allowing multiple types of activities in a same tunnel section allows the MR schedule to catch up slightly with the FT one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Milestones: Installation of infrastructure complete</a:t>
            </a:r>
          </a:p>
          <a:p>
            <a:pPr lvl="1"/>
            <a:r>
              <a:rPr lang="en-US" sz="1800" dirty="0" smtClean="0"/>
              <a:t>FT: Y7 Q3</a:t>
            </a:r>
          </a:p>
          <a:p>
            <a:pPr lvl="1"/>
            <a:r>
              <a:rPr lang="en-US" sz="1800" dirty="0" smtClean="0"/>
              <a:t>MR: Y8 Q1</a:t>
            </a:r>
          </a:p>
          <a:p>
            <a:pPr lvl="1"/>
            <a:endParaRPr lang="en-US" sz="1800" dirty="0"/>
          </a:p>
          <a:p>
            <a:r>
              <a:rPr lang="en-US" sz="2200" dirty="0" smtClean="0"/>
              <a:t>Milestone: Installation of machine components </a:t>
            </a:r>
            <a:r>
              <a:rPr lang="en-US" sz="2200" dirty="0" smtClean="0"/>
              <a:t>in BDS started</a:t>
            </a:r>
            <a:endParaRPr lang="en-US" sz="2200" dirty="0" smtClean="0"/>
          </a:p>
          <a:p>
            <a:pPr lvl="1"/>
            <a:r>
              <a:rPr lang="en-US" sz="1800" dirty="0" smtClean="0"/>
              <a:t>FT: Y6 Q1</a:t>
            </a:r>
          </a:p>
          <a:p>
            <a:pPr lvl="1"/>
            <a:r>
              <a:rPr lang="en-US" sz="1800" dirty="0" smtClean="0"/>
              <a:t>MR: Y7 Q2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Year </a:t>
            </a:r>
            <a:r>
              <a:rPr lang="en-US" dirty="0" smtClean="0"/>
              <a:t>5 6 </a:t>
            </a:r>
            <a:r>
              <a:rPr lang="en-US" dirty="0" smtClean="0"/>
              <a:t>7 8– </a:t>
            </a:r>
            <a:r>
              <a:rPr lang="en-US" dirty="0" smtClean="0"/>
              <a:t>FT </a:t>
            </a:r>
            <a:r>
              <a:rPr lang="en-US" dirty="0" err="1" smtClean="0"/>
              <a:t>vs</a:t>
            </a:r>
            <a:r>
              <a:rPr lang="en-US" dirty="0" smtClean="0"/>
              <a:t> MR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58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920615"/>
            <a:ext cx="8229600" cy="53582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Installation of supports for machine components </a:t>
            </a:r>
          </a:p>
          <a:p>
            <a:pPr lvl="1"/>
            <a:r>
              <a:rPr lang="en-US" sz="1800" dirty="0" smtClean="0"/>
              <a:t>Progress rate: 250m/w for 1 shift</a:t>
            </a:r>
          </a:p>
          <a:p>
            <a:r>
              <a:rPr lang="en-US" sz="2200" dirty="0" smtClean="0"/>
              <a:t>Installation of machine components</a:t>
            </a:r>
          </a:p>
          <a:p>
            <a:pPr lvl="1"/>
            <a:r>
              <a:rPr lang="en-US" sz="1800" dirty="0" smtClean="0"/>
              <a:t>Transport</a:t>
            </a:r>
          </a:p>
          <a:p>
            <a:pPr lvl="1"/>
            <a:r>
              <a:rPr lang="en-US" sz="1800" dirty="0" smtClean="0"/>
              <a:t>Interconnections</a:t>
            </a:r>
          </a:p>
          <a:p>
            <a:pPr lvl="1"/>
            <a:r>
              <a:rPr lang="en-US" sz="1800" dirty="0" smtClean="0"/>
              <a:t>Alignment</a:t>
            </a:r>
          </a:p>
          <a:p>
            <a:pPr lvl="1"/>
            <a:r>
              <a:rPr lang="en-US" sz="1800" dirty="0" smtClean="0"/>
              <a:t>Progress rate: 100m/w for 1 shift (Average value from LHC, to be further defined…)</a:t>
            </a:r>
          </a:p>
          <a:p>
            <a:r>
              <a:rPr lang="en-US" sz="2200" dirty="0" smtClean="0"/>
              <a:t>2 teams for each </a:t>
            </a:r>
            <a:r>
              <a:rPr lang="en-US" sz="2200" dirty="0" smtClean="0"/>
              <a:t>activity for FT; 4 teams for each activity for MR</a:t>
            </a:r>
            <a:endParaRPr lang="en-US" sz="2200" dirty="0" smtClean="0"/>
          </a:p>
          <a:p>
            <a:pPr lvl="1"/>
            <a:endParaRPr lang="en-US" sz="1800" dirty="0" smtClean="0"/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Year 7 8 9 10– Installing machine components</a:t>
            </a:r>
            <a:endParaRPr lang="en-US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807450" y="4246092"/>
            <a:ext cx="3089028" cy="2200267"/>
            <a:chOff x="0" y="0"/>
            <a:chExt cx="8839200" cy="6296025"/>
          </a:xfrm>
        </p:grpSpPr>
        <p:grpSp>
          <p:nvGrpSpPr>
            <p:cNvPr id="16" name="Group 6"/>
            <p:cNvGrpSpPr>
              <a:grpSpLocks/>
            </p:cNvGrpSpPr>
            <p:nvPr/>
          </p:nvGrpSpPr>
          <p:grpSpPr bwMode="auto">
            <a:xfrm>
              <a:off x="0" y="0"/>
              <a:ext cx="8839200" cy="6296025"/>
              <a:chOff x="0" y="0"/>
              <a:chExt cx="5568" cy="3966"/>
            </a:xfrm>
          </p:grpSpPr>
          <p:pic>
            <p:nvPicPr>
              <p:cNvPr id="17" name="Picture 7" descr="su_mires_0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568" cy="396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 flipV="1">
                <a:off x="480" y="288"/>
                <a:ext cx="3504" cy="24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9"/>
              <p:cNvSpPr>
                <a:spLocks noChangeShapeType="1"/>
              </p:cNvSpPr>
              <p:nvPr/>
            </p:nvSpPr>
            <p:spPr bwMode="auto">
              <a:xfrm>
                <a:off x="576" y="1536"/>
                <a:ext cx="1584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0"/>
              <p:cNvSpPr>
                <a:spLocks noChangeShapeType="1"/>
              </p:cNvSpPr>
              <p:nvPr/>
            </p:nvSpPr>
            <p:spPr bwMode="auto">
              <a:xfrm>
                <a:off x="1872" y="1008"/>
                <a:ext cx="1056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11"/>
              <p:cNvSpPr>
                <a:spLocks noChangeShapeType="1"/>
              </p:cNvSpPr>
              <p:nvPr/>
            </p:nvSpPr>
            <p:spPr bwMode="auto">
              <a:xfrm>
                <a:off x="2448" y="816"/>
                <a:ext cx="76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2"/>
              <p:cNvSpPr>
                <a:spLocks noChangeShapeType="1"/>
              </p:cNvSpPr>
              <p:nvPr/>
            </p:nvSpPr>
            <p:spPr bwMode="auto">
              <a:xfrm>
                <a:off x="2736" y="672"/>
                <a:ext cx="672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3"/>
              <p:cNvSpPr>
                <a:spLocks noChangeShapeType="1"/>
              </p:cNvSpPr>
              <p:nvPr/>
            </p:nvSpPr>
            <p:spPr bwMode="auto">
              <a:xfrm>
                <a:off x="2976" y="624"/>
                <a:ext cx="52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4"/>
              <p:cNvSpPr>
                <a:spLocks noChangeShapeType="1"/>
              </p:cNvSpPr>
              <p:nvPr/>
            </p:nvSpPr>
            <p:spPr bwMode="auto">
              <a:xfrm>
                <a:off x="3120" y="528"/>
                <a:ext cx="48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5"/>
              <p:cNvSpPr>
                <a:spLocks noChangeShapeType="1"/>
              </p:cNvSpPr>
              <p:nvPr/>
            </p:nvSpPr>
            <p:spPr bwMode="auto">
              <a:xfrm>
                <a:off x="3552" y="432"/>
                <a:ext cx="24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" name="Group 28"/>
            <p:cNvGrpSpPr>
              <a:grpSpLocks/>
            </p:cNvGrpSpPr>
            <p:nvPr/>
          </p:nvGrpSpPr>
          <p:grpSpPr bwMode="auto">
            <a:xfrm>
              <a:off x="838200" y="1066800"/>
              <a:ext cx="3810000" cy="1423988"/>
              <a:chOff x="528" y="672"/>
              <a:chExt cx="2400" cy="897"/>
            </a:xfrm>
          </p:grpSpPr>
          <p:graphicFrame>
            <p:nvGraphicFramePr>
              <p:cNvPr id="27" name="Object 29"/>
              <p:cNvGraphicFramePr>
                <a:graphicFrameLocks noChangeAspect="1"/>
              </p:cNvGraphicFramePr>
              <p:nvPr/>
            </p:nvGraphicFramePr>
            <p:xfrm>
              <a:off x="2304" y="672"/>
              <a:ext cx="152" cy="1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2" name="Photo Editor Photo" r:id="rId4" imgW="3742857" imgH="4371429" progId="MSPhotoEd.3">
                      <p:embed/>
                    </p:oleObj>
                  </mc:Choice>
                  <mc:Fallback>
                    <p:oleObj name="Photo Editor Photo" r:id="rId4" imgW="3742857" imgH="4371429" progId="MSPhotoEd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04" y="672"/>
                            <a:ext cx="152" cy="1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rgbClr val="000000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 flipH="1" flipV="1">
                <a:off x="2400" y="768"/>
                <a:ext cx="528" cy="43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29" name="Object 31"/>
              <p:cNvGraphicFramePr>
                <a:graphicFrameLocks noChangeAspect="1"/>
              </p:cNvGraphicFramePr>
              <p:nvPr/>
            </p:nvGraphicFramePr>
            <p:xfrm>
              <a:off x="528" y="1392"/>
              <a:ext cx="152" cy="1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3" name="Photo Editor Photo" r:id="rId6" imgW="3742857" imgH="4371429" progId="MSPhotoEd.3">
                      <p:embed/>
                    </p:oleObj>
                  </mc:Choice>
                  <mc:Fallback>
                    <p:oleObj name="Photo Editor Photo" r:id="rId6" imgW="3742857" imgH="4371429" progId="MSPhotoEd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8" y="1392"/>
                            <a:ext cx="152" cy="17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rgbClr val="000000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" name="Line 32"/>
              <p:cNvSpPr>
                <a:spLocks noChangeShapeType="1"/>
              </p:cNvSpPr>
              <p:nvPr/>
            </p:nvSpPr>
            <p:spPr bwMode="auto">
              <a:xfrm flipH="1">
                <a:off x="624" y="1200"/>
                <a:ext cx="2256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1" name="Picture 4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1371600"/>
              <a:ext cx="2095500" cy="409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" name="Picture 6" descr="ecarto_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445" y="4007495"/>
            <a:ext cx="3722873" cy="2481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91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949" y="1700643"/>
            <a:ext cx="6522452" cy="4434123"/>
          </a:xfrm>
          <a:prstGeom prst="rect">
            <a:avLst/>
          </a:prstGeom>
        </p:spPr>
      </p:pic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709523"/>
          </a:xfrm>
        </p:spPr>
        <p:txBody>
          <a:bodyPr/>
          <a:lstStyle/>
          <a:p>
            <a:r>
              <a:rPr lang="en-US" dirty="0" smtClean="0"/>
              <a:t>To follow work progress in time and space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</a:t>
            </a:r>
            <a:r>
              <a:rPr lang="en-US" dirty="0" smtClean="0"/>
              <a:t>Format – Mountainous Region (MR)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-57346" y="2098906"/>
            <a:ext cx="1414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ILC layout</a:t>
            </a:r>
          </a:p>
          <a:p>
            <a:pPr algn="ctr"/>
            <a:r>
              <a:rPr lang="en-US" dirty="0" smtClean="0"/>
              <a:t>(not to scale)</a:t>
            </a:r>
            <a:endParaRPr lang="en-US" dirty="0"/>
          </a:p>
        </p:txBody>
      </p:sp>
      <p:sp>
        <p:nvSpPr>
          <p:cNvPr id="2" name="Left Brace 1"/>
          <p:cNvSpPr/>
          <p:nvPr/>
        </p:nvSpPr>
        <p:spPr>
          <a:xfrm>
            <a:off x="1241718" y="1746564"/>
            <a:ext cx="135229" cy="170248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29" y="6089664"/>
            <a:ext cx="1790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Distances (to scale)</a:t>
            </a:r>
            <a:endParaRPr lang="en-US" sz="1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98471" y="6188381"/>
            <a:ext cx="5810362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20525" y="6190143"/>
            <a:ext cx="87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30km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96029" y="4206906"/>
            <a:ext cx="9425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Access</a:t>
            </a:r>
          </a:p>
          <a:p>
            <a:pPr algn="ctr"/>
            <a:r>
              <a:rPr lang="en-US" dirty="0" smtClean="0"/>
              <a:t>tunnels</a:t>
            </a:r>
            <a:endParaRPr lang="en-US" dirty="0" smtClean="0"/>
          </a:p>
          <a:p>
            <a:pPr algn="ctr"/>
            <a:r>
              <a:rPr lang="en-US" dirty="0" smtClean="0"/>
              <a:t>position</a:t>
            </a:r>
            <a:endParaRPr lang="en-US" dirty="0"/>
          </a:p>
        </p:txBody>
      </p:sp>
      <p:cxnSp>
        <p:nvCxnSpPr>
          <p:cNvPr id="6" name="Straight Arrow Connector 5"/>
          <p:cNvCxnSpPr>
            <a:stCxn id="12" idx="1"/>
          </p:cNvCxnSpPr>
          <p:nvPr/>
        </p:nvCxnSpPr>
        <p:spPr>
          <a:xfrm flipH="1" flipV="1">
            <a:off x="6243053" y="3930316"/>
            <a:ext cx="1852976" cy="738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>
            <a:off x="5347369" y="4668571"/>
            <a:ext cx="2748660" cy="8124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69911" y="4922303"/>
            <a:ext cx="324000" cy="144715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>
                <a:latin typeface="Calibri" charset="0"/>
              </a:rPr>
              <a:t>Electrical 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3547993" y="402416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reeform 235"/>
          <p:cNvSpPr>
            <a:spLocks noChangeAspect="1"/>
          </p:cNvSpPr>
          <p:nvPr/>
        </p:nvSpPr>
        <p:spPr>
          <a:xfrm>
            <a:off x="4738674" y="402505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Freeform 236"/>
          <p:cNvSpPr>
            <a:spLocks noChangeAspect="1"/>
          </p:cNvSpPr>
          <p:nvPr/>
        </p:nvSpPr>
        <p:spPr>
          <a:xfrm>
            <a:off x="5920443" y="4271033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Freeform 240"/>
          <p:cNvSpPr>
            <a:spLocks noChangeAspect="1"/>
          </p:cNvSpPr>
          <p:nvPr/>
        </p:nvSpPr>
        <p:spPr>
          <a:xfrm flipH="1">
            <a:off x="2971370" y="427192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Freeform 241"/>
          <p:cNvSpPr>
            <a:spLocks noChangeAspect="1"/>
          </p:cNvSpPr>
          <p:nvPr/>
        </p:nvSpPr>
        <p:spPr>
          <a:xfrm flipH="1">
            <a:off x="2401875" y="439313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Freeform 242"/>
          <p:cNvSpPr>
            <a:spLocks noChangeAspect="1"/>
          </p:cNvSpPr>
          <p:nvPr/>
        </p:nvSpPr>
        <p:spPr>
          <a:xfrm>
            <a:off x="6491721" y="439224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Freeform 243"/>
          <p:cNvSpPr>
            <a:spLocks noChangeAspect="1"/>
          </p:cNvSpPr>
          <p:nvPr/>
        </p:nvSpPr>
        <p:spPr>
          <a:xfrm flipH="1">
            <a:off x="1832381" y="451433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Freeform 244"/>
          <p:cNvSpPr>
            <a:spLocks noChangeAspect="1"/>
          </p:cNvSpPr>
          <p:nvPr/>
        </p:nvSpPr>
        <p:spPr>
          <a:xfrm>
            <a:off x="7036262" y="451344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Freeform 245"/>
          <p:cNvSpPr>
            <a:spLocks noChangeAspect="1"/>
          </p:cNvSpPr>
          <p:nvPr/>
        </p:nvSpPr>
        <p:spPr>
          <a:xfrm>
            <a:off x="7625363" y="463465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Freeform 265"/>
          <p:cNvSpPr>
            <a:spLocks noChangeAspect="1"/>
          </p:cNvSpPr>
          <p:nvPr/>
        </p:nvSpPr>
        <p:spPr>
          <a:xfrm flipH="1">
            <a:off x="1262886" y="463109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reeform 266"/>
          <p:cNvSpPr>
            <a:spLocks noChangeAspect="1"/>
          </p:cNvSpPr>
          <p:nvPr/>
        </p:nvSpPr>
        <p:spPr>
          <a:xfrm flipH="1">
            <a:off x="476898" y="4758589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Freeform 267"/>
          <p:cNvSpPr>
            <a:spLocks noChangeAspect="1"/>
          </p:cNvSpPr>
          <p:nvPr/>
        </p:nvSpPr>
        <p:spPr>
          <a:xfrm>
            <a:off x="8197641" y="4761135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Freeform 215"/>
          <p:cNvSpPr>
            <a:spLocks noChangeAspect="1"/>
          </p:cNvSpPr>
          <p:nvPr/>
        </p:nvSpPr>
        <p:spPr>
          <a:xfrm flipH="1">
            <a:off x="3552718" y="427501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Freeform 218"/>
          <p:cNvSpPr>
            <a:spLocks noChangeAspect="1"/>
          </p:cNvSpPr>
          <p:nvPr/>
        </p:nvSpPr>
        <p:spPr>
          <a:xfrm>
            <a:off x="4743399" y="4275904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Freeform 224"/>
          <p:cNvSpPr>
            <a:spLocks noChangeAspect="1"/>
          </p:cNvSpPr>
          <p:nvPr/>
        </p:nvSpPr>
        <p:spPr>
          <a:xfrm>
            <a:off x="5925168" y="4521883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reeform 228"/>
          <p:cNvSpPr>
            <a:spLocks noChangeAspect="1"/>
          </p:cNvSpPr>
          <p:nvPr/>
        </p:nvSpPr>
        <p:spPr>
          <a:xfrm flipH="1">
            <a:off x="2976095" y="452277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Freeform 229"/>
          <p:cNvSpPr>
            <a:spLocks noChangeAspect="1"/>
          </p:cNvSpPr>
          <p:nvPr/>
        </p:nvSpPr>
        <p:spPr>
          <a:xfrm flipH="1">
            <a:off x="2406600" y="464398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Freeform 268"/>
          <p:cNvSpPr>
            <a:spLocks noChangeAspect="1"/>
          </p:cNvSpPr>
          <p:nvPr/>
        </p:nvSpPr>
        <p:spPr>
          <a:xfrm>
            <a:off x="6496446" y="464309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reeform 277"/>
          <p:cNvSpPr>
            <a:spLocks noChangeAspect="1"/>
          </p:cNvSpPr>
          <p:nvPr/>
        </p:nvSpPr>
        <p:spPr>
          <a:xfrm flipH="1">
            <a:off x="1837106" y="476518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reeform 278"/>
          <p:cNvSpPr>
            <a:spLocks noChangeAspect="1"/>
          </p:cNvSpPr>
          <p:nvPr/>
        </p:nvSpPr>
        <p:spPr>
          <a:xfrm>
            <a:off x="7040987" y="476429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reeform 279"/>
          <p:cNvSpPr>
            <a:spLocks noChangeAspect="1"/>
          </p:cNvSpPr>
          <p:nvPr/>
        </p:nvSpPr>
        <p:spPr>
          <a:xfrm>
            <a:off x="7630088" y="488550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reeform 280"/>
          <p:cNvSpPr>
            <a:spLocks noChangeAspect="1"/>
          </p:cNvSpPr>
          <p:nvPr/>
        </p:nvSpPr>
        <p:spPr>
          <a:xfrm flipH="1">
            <a:off x="1267611" y="488194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reeform 281"/>
          <p:cNvSpPr>
            <a:spLocks noChangeAspect="1"/>
          </p:cNvSpPr>
          <p:nvPr/>
        </p:nvSpPr>
        <p:spPr>
          <a:xfrm flipH="1">
            <a:off x="481623" y="5009439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reeform 282"/>
          <p:cNvSpPr>
            <a:spLocks noChangeAspect="1"/>
          </p:cNvSpPr>
          <p:nvPr/>
        </p:nvSpPr>
        <p:spPr>
          <a:xfrm>
            <a:off x="8202366" y="5011985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C70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reeform 283"/>
          <p:cNvSpPr>
            <a:spLocks noChangeAspect="1"/>
          </p:cNvSpPr>
          <p:nvPr/>
        </p:nvSpPr>
        <p:spPr>
          <a:xfrm flipH="1">
            <a:off x="3557443" y="4516019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Freeform 284"/>
          <p:cNvSpPr>
            <a:spLocks noChangeAspect="1"/>
          </p:cNvSpPr>
          <p:nvPr/>
        </p:nvSpPr>
        <p:spPr>
          <a:xfrm>
            <a:off x="4748124" y="4516909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Freeform 293"/>
          <p:cNvSpPr>
            <a:spLocks noChangeAspect="1"/>
          </p:cNvSpPr>
          <p:nvPr/>
        </p:nvSpPr>
        <p:spPr>
          <a:xfrm>
            <a:off x="5929893" y="4762888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Freeform 294"/>
          <p:cNvSpPr>
            <a:spLocks noChangeAspect="1"/>
          </p:cNvSpPr>
          <p:nvPr/>
        </p:nvSpPr>
        <p:spPr>
          <a:xfrm flipH="1">
            <a:off x="2980820" y="4763780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reeform 295"/>
          <p:cNvSpPr>
            <a:spLocks noChangeAspect="1"/>
          </p:cNvSpPr>
          <p:nvPr/>
        </p:nvSpPr>
        <p:spPr>
          <a:xfrm flipH="1">
            <a:off x="2411325" y="488498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Freeform 296"/>
          <p:cNvSpPr>
            <a:spLocks noChangeAspect="1"/>
          </p:cNvSpPr>
          <p:nvPr/>
        </p:nvSpPr>
        <p:spPr>
          <a:xfrm>
            <a:off x="6501171" y="488409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reeform 297"/>
          <p:cNvSpPr>
            <a:spLocks noChangeAspect="1"/>
          </p:cNvSpPr>
          <p:nvPr/>
        </p:nvSpPr>
        <p:spPr>
          <a:xfrm flipH="1">
            <a:off x="1841831" y="500619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Freeform 298"/>
          <p:cNvSpPr>
            <a:spLocks noChangeAspect="1"/>
          </p:cNvSpPr>
          <p:nvPr/>
        </p:nvSpPr>
        <p:spPr>
          <a:xfrm>
            <a:off x="7045712" y="500530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Freeform 310"/>
          <p:cNvSpPr>
            <a:spLocks noChangeAspect="1"/>
          </p:cNvSpPr>
          <p:nvPr/>
        </p:nvSpPr>
        <p:spPr>
          <a:xfrm>
            <a:off x="7634813" y="512650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Freeform 311"/>
          <p:cNvSpPr>
            <a:spLocks noChangeAspect="1"/>
          </p:cNvSpPr>
          <p:nvPr/>
        </p:nvSpPr>
        <p:spPr>
          <a:xfrm flipH="1">
            <a:off x="1272336" y="512294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Freeform 312"/>
          <p:cNvSpPr>
            <a:spLocks noChangeAspect="1"/>
          </p:cNvSpPr>
          <p:nvPr/>
        </p:nvSpPr>
        <p:spPr>
          <a:xfrm flipH="1">
            <a:off x="486348" y="5250444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Freeform 313"/>
          <p:cNvSpPr>
            <a:spLocks noChangeAspect="1"/>
          </p:cNvSpPr>
          <p:nvPr/>
        </p:nvSpPr>
        <p:spPr>
          <a:xfrm>
            <a:off x="8207091" y="5252990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Freeform 314"/>
          <p:cNvSpPr>
            <a:spLocks noChangeAspect="1"/>
          </p:cNvSpPr>
          <p:nvPr/>
        </p:nvSpPr>
        <p:spPr>
          <a:xfrm flipH="1">
            <a:off x="3557436" y="4771976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Freeform 315"/>
          <p:cNvSpPr>
            <a:spLocks noChangeAspect="1"/>
          </p:cNvSpPr>
          <p:nvPr/>
        </p:nvSpPr>
        <p:spPr>
          <a:xfrm>
            <a:off x="4748117" y="4772866"/>
            <a:ext cx="1185615" cy="24838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Freeform 316"/>
          <p:cNvSpPr>
            <a:spLocks noChangeAspect="1"/>
          </p:cNvSpPr>
          <p:nvPr/>
        </p:nvSpPr>
        <p:spPr>
          <a:xfrm>
            <a:off x="5929886" y="5018845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Freeform 317"/>
          <p:cNvSpPr>
            <a:spLocks noChangeAspect="1"/>
          </p:cNvSpPr>
          <p:nvPr/>
        </p:nvSpPr>
        <p:spPr>
          <a:xfrm flipH="1">
            <a:off x="2980813" y="5019737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Freeform 318"/>
          <p:cNvSpPr>
            <a:spLocks noChangeAspect="1"/>
          </p:cNvSpPr>
          <p:nvPr/>
        </p:nvSpPr>
        <p:spPr>
          <a:xfrm flipH="1">
            <a:off x="2411318" y="5140944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Freeform 319"/>
          <p:cNvSpPr>
            <a:spLocks noChangeAspect="1"/>
          </p:cNvSpPr>
          <p:nvPr/>
        </p:nvSpPr>
        <p:spPr>
          <a:xfrm>
            <a:off x="6501164" y="514005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Freeform 320"/>
          <p:cNvSpPr>
            <a:spLocks noChangeAspect="1"/>
          </p:cNvSpPr>
          <p:nvPr/>
        </p:nvSpPr>
        <p:spPr>
          <a:xfrm flipH="1">
            <a:off x="1841824" y="5262151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Freeform 321"/>
          <p:cNvSpPr>
            <a:spLocks noChangeAspect="1"/>
          </p:cNvSpPr>
          <p:nvPr/>
        </p:nvSpPr>
        <p:spPr>
          <a:xfrm>
            <a:off x="7045705" y="5261259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Freeform 322"/>
          <p:cNvSpPr>
            <a:spLocks noChangeAspect="1"/>
          </p:cNvSpPr>
          <p:nvPr/>
        </p:nvSpPr>
        <p:spPr>
          <a:xfrm>
            <a:off x="7634806" y="5382466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Freeform 323"/>
          <p:cNvSpPr>
            <a:spLocks noChangeAspect="1"/>
          </p:cNvSpPr>
          <p:nvPr/>
        </p:nvSpPr>
        <p:spPr>
          <a:xfrm flipH="1">
            <a:off x="1272329" y="5378902"/>
            <a:ext cx="585794" cy="12272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Freeform 324"/>
          <p:cNvSpPr>
            <a:spLocks noChangeAspect="1"/>
          </p:cNvSpPr>
          <p:nvPr/>
        </p:nvSpPr>
        <p:spPr>
          <a:xfrm flipH="1">
            <a:off x="486341" y="5506401"/>
            <a:ext cx="803651" cy="168361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Freeform 325"/>
          <p:cNvSpPr>
            <a:spLocks noChangeAspect="1"/>
          </p:cNvSpPr>
          <p:nvPr/>
        </p:nvSpPr>
        <p:spPr>
          <a:xfrm>
            <a:off x="8207084" y="5508947"/>
            <a:ext cx="804496" cy="168538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8" name="Straight Connector 327"/>
          <p:cNvCxnSpPr>
            <a:cxnSpLocks noChangeAspect="1"/>
          </p:cNvCxnSpPr>
          <p:nvPr/>
        </p:nvCxnSpPr>
        <p:spPr>
          <a:xfrm>
            <a:off x="4733962" y="502764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9" name="Group 328"/>
          <p:cNvGrpSpPr/>
          <p:nvPr/>
        </p:nvGrpSpPr>
        <p:grpSpPr>
          <a:xfrm>
            <a:off x="7097175" y="0"/>
            <a:ext cx="989243" cy="307777"/>
            <a:chOff x="104869" y="932074"/>
            <a:chExt cx="989243" cy="307777"/>
          </a:xfrm>
        </p:grpSpPr>
        <p:cxnSp>
          <p:nvCxnSpPr>
            <p:cNvPr id="330" name="Straight Connector 329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32FF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TextBox 330"/>
            <p:cNvSpPr txBox="1"/>
            <p:nvPr/>
          </p:nvSpPr>
          <p:spPr>
            <a:xfrm>
              <a:off x="256348" y="932074"/>
              <a:ext cx="8377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Supports</a:t>
              </a:r>
              <a:endParaRPr lang="en-US" sz="1400" dirty="0"/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7098099" y="175702"/>
            <a:ext cx="1820651" cy="307777"/>
            <a:chOff x="104869" y="932074"/>
            <a:chExt cx="1820651" cy="307777"/>
          </a:xfrm>
        </p:grpSpPr>
        <p:cxnSp>
          <p:nvCxnSpPr>
            <p:cNvPr id="333" name="Straight Connector 332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1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TextBox 333"/>
            <p:cNvSpPr txBox="1"/>
            <p:nvPr/>
          </p:nvSpPr>
          <p:spPr>
            <a:xfrm>
              <a:off x="256348" y="932074"/>
              <a:ext cx="1669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Machine installation</a:t>
              </a:r>
              <a:endParaRPr lang="en-US" sz="1400" dirty="0"/>
            </a:p>
          </p:txBody>
        </p:sp>
      </p:grpSp>
      <p:cxnSp>
        <p:nvCxnSpPr>
          <p:cNvPr id="335" name="Straight Connector 334"/>
          <p:cNvCxnSpPr>
            <a:cxnSpLocks noChangeAspect="1"/>
          </p:cNvCxnSpPr>
          <p:nvPr/>
        </p:nvCxnSpPr>
        <p:spPr>
          <a:xfrm>
            <a:off x="7039577" y="5591737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>
            <a:cxnSpLocks noChangeAspect="1"/>
          </p:cNvCxnSpPr>
          <p:nvPr/>
        </p:nvCxnSpPr>
        <p:spPr>
          <a:xfrm flipH="1">
            <a:off x="3547376" y="503237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>
            <a:cxnSpLocks noChangeAspect="1"/>
          </p:cNvCxnSpPr>
          <p:nvPr/>
        </p:nvCxnSpPr>
        <p:spPr>
          <a:xfrm>
            <a:off x="4743967" y="5095263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>
            <a:cxnSpLocks noChangeAspect="1"/>
          </p:cNvCxnSpPr>
          <p:nvPr/>
        </p:nvCxnSpPr>
        <p:spPr>
          <a:xfrm>
            <a:off x="5912062" y="5330665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0" name="Straight Connector 339"/>
          <p:cNvCxnSpPr>
            <a:cxnSpLocks noChangeAspect="1"/>
          </p:cNvCxnSpPr>
          <p:nvPr/>
        </p:nvCxnSpPr>
        <p:spPr>
          <a:xfrm flipH="1">
            <a:off x="487198" y="5596463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1" name="Straight Connector 340"/>
          <p:cNvCxnSpPr>
            <a:cxnSpLocks noChangeAspect="1"/>
          </p:cNvCxnSpPr>
          <p:nvPr/>
        </p:nvCxnSpPr>
        <p:spPr>
          <a:xfrm flipH="1">
            <a:off x="2421630" y="5345239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2" name="Straight Connector 341"/>
          <p:cNvCxnSpPr>
            <a:cxnSpLocks noChangeAspect="1"/>
          </p:cNvCxnSpPr>
          <p:nvPr/>
        </p:nvCxnSpPr>
        <p:spPr>
          <a:xfrm flipH="1">
            <a:off x="495432" y="5099994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3212771" y="566340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Assumptions: 	Infrastructure: 2 teams</a:t>
            </a:r>
          </a:p>
          <a:p>
            <a:r>
              <a:rPr lang="en-US" dirty="0"/>
              <a:t>	</a:t>
            </a:r>
            <a:r>
              <a:rPr lang="en-US" dirty="0" smtClean="0"/>
              <a:t>		Machine installation: 2 teams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4" name="Rectangle 343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5" name="Rectangle 344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6" name="Rectangle 345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7" name="Rectangle 346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" name="Rectangle 347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7" name="Freeform 326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8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>
                <a:latin typeface="Calibri" charset="0"/>
              </a:rPr>
              <a:t>Electrical 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4017842" y="402416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21841" y="6353671"/>
            <a:ext cx="6300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Completion date depends heavily on what happens in BDS region</a:t>
            </a:r>
            <a:endParaRPr lang="en-US" dirty="0"/>
          </a:p>
        </p:txBody>
      </p:sp>
      <p:sp>
        <p:nvSpPr>
          <p:cNvPr id="327" name="Freeform 326"/>
          <p:cNvSpPr>
            <a:spLocks noChangeAspect="1"/>
          </p:cNvSpPr>
          <p:nvPr/>
        </p:nvSpPr>
        <p:spPr>
          <a:xfrm>
            <a:off x="3549976" y="402387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Freeform 327"/>
          <p:cNvSpPr>
            <a:spLocks noChangeAspect="1"/>
          </p:cNvSpPr>
          <p:nvPr/>
        </p:nvSpPr>
        <p:spPr>
          <a:xfrm flipH="1">
            <a:off x="5208441" y="402204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Freeform 328"/>
          <p:cNvSpPr>
            <a:spLocks noChangeAspect="1"/>
          </p:cNvSpPr>
          <p:nvPr/>
        </p:nvSpPr>
        <p:spPr>
          <a:xfrm>
            <a:off x="4740575" y="402175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Freeform 329"/>
          <p:cNvSpPr>
            <a:spLocks noChangeAspect="1"/>
          </p:cNvSpPr>
          <p:nvPr/>
        </p:nvSpPr>
        <p:spPr>
          <a:xfrm flipH="1">
            <a:off x="4015714" y="417173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Freeform 330"/>
          <p:cNvSpPr>
            <a:spLocks noChangeAspect="1"/>
          </p:cNvSpPr>
          <p:nvPr/>
        </p:nvSpPr>
        <p:spPr>
          <a:xfrm>
            <a:off x="3547848" y="417144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Freeform 331"/>
          <p:cNvSpPr>
            <a:spLocks noChangeAspect="1"/>
          </p:cNvSpPr>
          <p:nvPr/>
        </p:nvSpPr>
        <p:spPr>
          <a:xfrm flipH="1">
            <a:off x="5206313" y="416961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Freeform 332"/>
          <p:cNvSpPr>
            <a:spLocks noChangeAspect="1"/>
          </p:cNvSpPr>
          <p:nvPr/>
        </p:nvSpPr>
        <p:spPr>
          <a:xfrm>
            <a:off x="4738447" y="416932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Freeform 333"/>
          <p:cNvSpPr>
            <a:spLocks noChangeAspect="1"/>
          </p:cNvSpPr>
          <p:nvPr/>
        </p:nvSpPr>
        <p:spPr>
          <a:xfrm flipH="1">
            <a:off x="4015719" y="432142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Freeform 334"/>
          <p:cNvSpPr>
            <a:spLocks noChangeAspect="1"/>
          </p:cNvSpPr>
          <p:nvPr/>
        </p:nvSpPr>
        <p:spPr>
          <a:xfrm>
            <a:off x="3547853" y="432114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Freeform 335"/>
          <p:cNvSpPr>
            <a:spLocks noChangeAspect="1"/>
          </p:cNvSpPr>
          <p:nvPr/>
        </p:nvSpPr>
        <p:spPr>
          <a:xfrm flipH="1">
            <a:off x="5206318" y="431930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Freeform 336"/>
          <p:cNvSpPr>
            <a:spLocks noChangeAspect="1"/>
          </p:cNvSpPr>
          <p:nvPr/>
        </p:nvSpPr>
        <p:spPr>
          <a:xfrm>
            <a:off x="4738452" y="431902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Freeform 337"/>
          <p:cNvSpPr>
            <a:spLocks noChangeAspect="1"/>
          </p:cNvSpPr>
          <p:nvPr/>
        </p:nvSpPr>
        <p:spPr>
          <a:xfrm flipH="1">
            <a:off x="4020548" y="447111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Freeform 338"/>
          <p:cNvSpPr>
            <a:spLocks noChangeAspect="1"/>
          </p:cNvSpPr>
          <p:nvPr/>
        </p:nvSpPr>
        <p:spPr>
          <a:xfrm>
            <a:off x="3552682" y="447083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Freeform 339"/>
          <p:cNvSpPr>
            <a:spLocks noChangeAspect="1"/>
          </p:cNvSpPr>
          <p:nvPr/>
        </p:nvSpPr>
        <p:spPr>
          <a:xfrm flipH="1">
            <a:off x="5211147" y="446899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Freeform 340"/>
          <p:cNvSpPr>
            <a:spLocks noChangeAspect="1"/>
          </p:cNvSpPr>
          <p:nvPr/>
        </p:nvSpPr>
        <p:spPr>
          <a:xfrm>
            <a:off x="4743281" y="446871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ctangle 363"/>
          <p:cNvSpPr/>
          <p:nvPr/>
        </p:nvSpPr>
        <p:spPr>
          <a:xfrm>
            <a:off x="69911" y="4202303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8" name="Group 267"/>
          <p:cNvGrpSpPr/>
          <p:nvPr/>
        </p:nvGrpSpPr>
        <p:grpSpPr>
          <a:xfrm>
            <a:off x="7097175" y="0"/>
            <a:ext cx="989243" cy="307777"/>
            <a:chOff x="104869" y="932074"/>
            <a:chExt cx="989243" cy="307777"/>
          </a:xfrm>
        </p:grpSpPr>
        <p:cxnSp>
          <p:nvCxnSpPr>
            <p:cNvPr id="269" name="Straight Connector 268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32FF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TextBox 278"/>
            <p:cNvSpPr txBox="1"/>
            <p:nvPr/>
          </p:nvSpPr>
          <p:spPr>
            <a:xfrm>
              <a:off x="256348" y="932074"/>
              <a:ext cx="8377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Supports</a:t>
              </a:r>
              <a:endParaRPr lang="en-US" sz="1400" dirty="0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7098099" y="175702"/>
            <a:ext cx="1820651" cy="307777"/>
            <a:chOff x="104869" y="932074"/>
            <a:chExt cx="1820651" cy="307777"/>
          </a:xfrm>
        </p:grpSpPr>
        <p:cxnSp>
          <p:nvCxnSpPr>
            <p:cNvPr id="283" name="Straight Connector 282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1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TextBox 283"/>
            <p:cNvSpPr txBox="1"/>
            <p:nvPr/>
          </p:nvSpPr>
          <p:spPr>
            <a:xfrm>
              <a:off x="256348" y="932074"/>
              <a:ext cx="1669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Machine installation</a:t>
              </a:r>
              <a:endParaRPr lang="en-US" sz="1400" dirty="0"/>
            </a:p>
          </p:txBody>
        </p:sp>
      </p:grpSp>
      <p:cxnSp>
        <p:nvCxnSpPr>
          <p:cNvPr id="285" name="Straight Connector 284"/>
          <p:cNvCxnSpPr>
            <a:cxnSpLocks noChangeAspect="1"/>
          </p:cNvCxnSpPr>
          <p:nvPr/>
        </p:nvCxnSpPr>
        <p:spPr>
          <a:xfrm>
            <a:off x="4744546" y="464664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cxnSpLocks noChangeAspect="1"/>
          </p:cNvCxnSpPr>
          <p:nvPr/>
        </p:nvCxnSpPr>
        <p:spPr>
          <a:xfrm flipH="1">
            <a:off x="3557960" y="465137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cxnSpLocks noChangeAspect="1"/>
          </p:cNvCxnSpPr>
          <p:nvPr/>
        </p:nvCxnSpPr>
        <p:spPr>
          <a:xfrm>
            <a:off x="7039577" y="5094336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>
            <a:cxnSpLocks noChangeAspect="1"/>
          </p:cNvCxnSpPr>
          <p:nvPr/>
        </p:nvCxnSpPr>
        <p:spPr>
          <a:xfrm>
            <a:off x="5912062" y="4907345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>
            <a:cxnSpLocks noChangeAspect="1"/>
          </p:cNvCxnSpPr>
          <p:nvPr/>
        </p:nvCxnSpPr>
        <p:spPr>
          <a:xfrm flipH="1">
            <a:off x="487198" y="5099062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>
            <a:cxnSpLocks noChangeAspect="1"/>
          </p:cNvCxnSpPr>
          <p:nvPr/>
        </p:nvCxnSpPr>
        <p:spPr>
          <a:xfrm flipH="1">
            <a:off x="2421630" y="4900753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cxnSpLocks noChangeAspect="1"/>
          </p:cNvCxnSpPr>
          <p:nvPr/>
        </p:nvCxnSpPr>
        <p:spPr>
          <a:xfrm>
            <a:off x="4743967" y="4746024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>
            <a:cxnSpLocks noChangeAspect="1"/>
          </p:cNvCxnSpPr>
          <p:nvPr/>
        </p:nvCxnSpPr>
        <p:spPr>
          <a:xfrm flipH="1">
            <a:off x="495432" y="4750755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7" name="Group 316"/>
          <p:cNvGrpSpPr/>
          <p:nvPr/>
        </p:nvGrpSpPr>
        <p:grpSpPr>
          <a:xfrm>
            <a:off x="476898" y="4169556"/>
            <a:ext cx="3089709" cy="959420"/>
            <a:chOff x="476898" y="4169556"/>
            <a:chExt cx="3089709" cy="959420"/>
          </a:xfrm>
        </p:grpSpPr>
        <p:sp>
          <p:nvSpPr>
            <p:cNvPr id="320" name="Freeform 319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Freeform 321"/>
            <p:cNvSpPr>
              <a:spLocks noChangeAspect="1"/>
            </p:cNvSpPr>
            <p:nvPr/>
          </p:nvSpPr>
          <p:spPr>
            <a:xfrm flipH="1">
              <a:off x="1832381" y="430134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Freeform 322"/>
            <p:cNvSpPr>
              <a:spLocks noChangeAspect="1"/>
            </p:cNvSpPr>
            <p:nvPr/>
          </p:nvSpPr>
          <p:spPr>
            <a:xfrm flipH="1">
              <a:off x="476898" y="4439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Freeform 325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Freeform 364"/>
            <p:cNvSpPr>
              <a:spLocks noChangeAspect="1"/>
            </p:cNvSpPr>
            <p:nvPr/>
          </p:nvSpPr>
          <p:spPr>
            <a:xfrm flipH="1">
              <a:off x="1837106" y="447010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Freeform 365"/>
            <p:cNvSpPr>
              <a:spLocks noChangeAspect="1"/>
            </p:cNvSpPr>
            <p:nvPr/>
          </p:nvSpPr>
          <p:spPr>
            <a:xfrm flipH="1">
              <a:off x="481623" y="4608523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Freeform 366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Freeform 367"/>
            <p:cNvSpPr>
              <a:spLocks noChangeAspect="1"/>
            </p:cNvSpPr>
            <p:nvPr/>
          </p:nvSpPr>
          <p:spPr>
            <a:xfrm flipH="1">
              <a:off x="1841831" y="46435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Freeform 368"/>
            <p:cNvSpPr>
              <a:spLocks noChangeAspect="1"/>
            </p:cNvSpPr>
            <p:nvPr/>
          </p:nvSpPr>
          <p:spPr>
            <a:xfrm flipH="1">
              <a:off x="486348" y="4781922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Freeform 369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Freeform 370"/>
            <p:cNvSpPr>
              <a:spLocks noChangeAspect="1"/>
            </p:cNvSpPr>
            <p:nvPr/>
          </p:nvSpPr>
          <p:spPr>
            <a:xfrm>
              <a:off x="2421908" y="416955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Freeform 371"/>
            <p:cNvSpPr>
              <a:spLocks noChangeAspect="1"/>
            </p:cNvSpPr>
            <p:nvPr/>
          </p:nvSpPr>
          <p:spPr>
            <a:xfrm>
              <a:off x="2427766" y="433831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Freeform 372"/>
            <p:cNvSpPr>
              <a:spLocks noChangeAspect="1"/>
            </p:cNvSpPr>
            <p:nvPr/>
          </p:nvSpPr>
          <p:spPr>
            <a:xfrm>
              <a:off x="2433624" y="451171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Freeform 373"/>
            <p:cNvSpPr>
              <a:spLocks noChangeAspect="1"/>
            </p:cNvSpPr>
            <p:nvPr/>
          </p:nvSpPr>
          <p:spPr>
            <a:xfrm>
              <a:off x="2423048" y="469040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Freeform 374"/>
            <p:cNvSpPr>
              <a:spLocks noChangeAspect="1"/>
            </p:cNvSpPr>
            <p:nvPr/>
          </p:nvSpPr>
          <p:spPr>
            <a:xfrm flipH="1">
              <a:off x="1841824" y="482219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Freeform 375"/>
            <p:cNvSpPr>
              <a:spLocks noChangeAspect="1"/>
            </p:cNvSpPr>
            <p:nvPr/>
          </p:nvSpPr>
          <p:spPr>
            <a:xfrm>
              <a:off x="1282919" y="430168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Freeform 376"/>
            <p:cNvSpPr>
              <a:spLocks noChangeAspect="1"/>
            </p:cNvSpPr>
            <p:nvPr/>
          </p:nvSpPr>
          <p:spPr>
            <a:xfrm>
              <a:off x="1278194" y="447044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Freeform 377"/>
            <p:cNvSpPr>
              <a:spLocks noChangeAspect="1"/>
            </p:cNvSpPr>
            <p:nvPr/>
          </p:nvSpPr>
          <p:spPr>
            <a:xfrm>
              <a:off x="1284052" y="464384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Freeform 378"/>
            <p:cNvSpPr>
              <a:spLocks noChangeAspect="1"/>
            </p:cNvSpPr>
            <p:nvPr/>
          </p:nvSpPr>
          <p:spPr>
            <a:xfrm>
              <a:off x="1273476" y="4822533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Freeform 379"/>
            <p:cNvSpPr>
              <a:spLocks noChangeAspect="1"/>
            </p:cNvSpPr>
            <p:nvPr/>
          </p:nvSpPr>
          <p:spPr>
            <a:xfrm flipH="1">
              <a:off x="486341" y="496061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1" name="Group 380"/>
          <p:cNvGrpSpPr/>
          <p:nvPr/>
        </p:nvGrpSpPr>
        <p:grpSpPr>
          <a:xfrm>
            <a:off x="5916871" y="4141920"/>
            <a:ext cx="3089709" cy="980109"/>
            <a:chOff x="5916871" y="4141920"/>
            <a:chExt cx="3089709" cy="980109"/>
          </a:xfrm>
        </p:grpSpPr>
        <p:cxnSp>
          <p:nvCxnSpPr>
            <p:cNvPr id="382" name="Straight Connector 381"/>
            <p:cNvCxnSpPr>
              <a:cxnSpLocks noChangeAspect="1"/>
            </p:cNvCxnSpPr>
            <p:nvPr/>
          </p:nvCxnSpPr>
          <p:spPr>
            <a:xfrm flipH="1">
              <a:off x="8836909" y="4141920"/>
              <a:ext cx="143996" cy="14349"/>
            </a:xfrm>
            <a:prstGeom prst="line">
              <a:avLst/>
            </a:prstGeom>
            <a:ln w="38100" cmpd="sng">
              <a:solidFill>
                <a:srgbClr val="77933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3" name="Freeform 382"/>
            <p:cNvSpPr>
              <a:spLocks noChangeAspect="1"/>
            </p:cNvSpPr>
            <p:nvPr/>
          </p:nvSpPr>
          <p:spPr>
            <a:xfrm>
              <a:off x="5926314" y="416839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Freeform 383"/>
            <p:cNvSpPr>
              <a:spLocks noChangeAspect="1"/>
            </p:cNvSpPr>
            <p:nvPr/>
          </p:nvSpPr>
          <p:spPr>
            <a:xfrm>
              <a:off x="8202929" y="443281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Freeform 384"/>
            <p:cNvSpPr>
              <a:spLocks noChangeAspect="1"/>
            </p:cNvSpPr>
            <p:nvPr/>
          </p:nvSpPr>
          <p:spPr>
            <a:xfrm>
              <a:off x="5921589" y="433715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Freeform 385"/>
            <p:cNvSpPr>
              <a:spLocks noChangeAspect="1"/>
            </p:cNvSpPr>
            <p:nvPr/>
          </p:nvSpPr>
          <p:spPr>
            <a:xfrm>
              <a:off x="8198204" y="460157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Freeform 386"/>
            <p:cNvSpPr>
              <a:spLocks noChangeAspect="1"/>
            </p:cNvSpPr>
            <p:nvPr/>
          </p:nvSpPr>
          <p:spPr>
            <a:xfrm>
              <a:off x="5926522" y="451055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Freeform 387"/>
            <p:cNvSpPr>
              <a:spLocks noChangeAspect="1"/>
            </p:cNvSpPr>
            <p:nvPr/>
          </p:nvSpPr>
          <p:spPr>
            <a:xfrm>
              <a:off x="8193479" y="477497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Freeform 388"/>
            <p:cNvSpPr>
              <a:spLocks noChangeAspect="1"/>
            </p:cNvSpPr>
            <p:nvPr/>
          </p:nvSpPr>
          <p:spPr>
            <a:xfrm>
              <a:off x="5916871" y="468924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0" name="Group 389"/>
            <p:cNvGrpSpPr/>
            <p:nvPr/>
          </p:nvGrpSpPr>
          <p:grpSpPr>
            <a:xfrm flipH="1">
              <a:off x="6454610" y="4173192"/>
              <a:ext cx="595244" cy="643570"/>
              <a:chOff x="6486359" y="4289605"/>
              <a:chExt cx="595244" cy="643570"/>
            </a:xfrm>
          </p:grpSpPr>
          <p:sp>
            <p:nvSpPr>
              <p:cNvPr id="402" name="Freeform 401"/>
              <p:cNvSpPr>
                <a:spLocks noChangeAspect="1"/>
              </p:cNvSpPr>
              <p:nvPr/>
            </p:nvSpPr>
            <p:spPr>
              <a:xfrm>
                <a:off x="6495809" y="4289605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Freeform 402"/>
              <p:cNvSpPr>
                <a:spLocks noChangeAspect="1"/>
              </p:cNvSpPr>
              <p:nvPr/>
            </p:nvSpPr>
            <p:spPr>
              <a:xfrm>
                <a:off x="6491084" y="445836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4" name="Freeform 403"/>
              <p:cNvSpPr>
                <a:spLocks noChangeAspect="1"/>
              </p:cNvSpPr>
              <p:nvPr/>
            </p:nvSpPr>
            <p:spPr>
              <a:xfrm>
                <a:off x="6486359" y="4631761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5" name="Freeform 404"/>
              <p:cNvSpPr>
                <a:spLocks noChangeAspect="1"/>
              </p:cNvSpPr>
              <p:nvPr/>
            </p:nvSpPr>
            <p:spPr>
              <a:xfrm>
                <a:off x="6486366" y="4810454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7034687" y="4304982"/>
              <a:ext cx="595244" cy="643570"/>
              <a:chOff x="7055853" y="4410812"/>
              <a:chExt cx="595244" cy="643570"/>
            </a:xfrm>
          </p:grpSpPr>
          <p:sp>
            <p:nvSpPr>
              <p:cNvPr id="398" name="Freeform 397"/>
              <p:cNvSpPr>
                <a:spLocks noChangeAspect="1"/>
              </p:cNvSpPr>
              <p:nvPr/>
            </p:nvSpPr>
            <p:spPr>
              <a:xfrm>
                <a:off x="7065303" y="441081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9" name="Freeform 398"/>
              <p:cNvSpPr>
                <a:spLocks noChangeAspect="1"/>
              </p:cNvSpPr>
              <p:nvPr/>
            </p:nvSpPr>
            <p:spPr>
              <a:xfrm>
                <a:off x="7060578" y="4579569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0" name="Freeform 399"/>
              <p:cNvSpPr>
                <a:spLocks noChangeAspect="1"/>
              </p:cNvSpPr>
              <p:nvPr/>
            </p:nvSpPr>
            <p:spPr>
              <a:xfrm>
                <a:off x="7055853" y="4752968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1" name="Freeform 400"/>
              <p:cNvSpPr>
                <a:spLocks noChangeAspect="1"/>
              </p:cNvSpPr>
              <p:nvPr/>
            </p:nvSpPr>
            <p:spPr>
              <a:xfrm>
                <a:off x="7055860" y="4931661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2" name="Group 391"/>
            <p:cNvGrpSpPr/>
            <p:nvPr/>
          </p:nvGrpSpPr>
          <p:grpSpPr>
            <a:xfrm flipH="1">
              <a:off x="7614765" y="4305320"/>
              <a:ext cx="595244" cy="643570"/>
              <a:chOff x="7625348" y="4527563"/>
              <a:chExt cx="595244" cy="643570"/>
            </a:xfrm>
          </p:grpSpPr>
          <p:sp>
            <p:nvSpPr>
              <p:cNvPr id="394" name="Freeform 393"/>
              <p:cNvSpPr>
                <a:spLocks noChangeAspect="1"/>
              </p:cNvSpPr>
              <p:nvPr/>
            </p:nvSpPr>
            <p:spPr>
              <a:xfrm>
                <a:off x="7634798" y="4527563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F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Freeform 394"/>
              <p:cNvSpPr>
                <a:spLocks noChangeAspect="1"/>
              </p:cNvSpPr>
              <p:nvPr/>
            </p:nvSpPr>
            <p:spPr>
              <a:xfrm>
                <a:off x="7630073" y="4696320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C70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Freeform 395"/>
              <p:cNvSpPr>
                <a:spLocks noChangeAspect="1"/>
              </p:cNvSpPr>
              <p:nvPr/>
            </p:nvSpPr>
            <p:spPr>
              <a:xfrm>
                <a:off x="7625348" y="4869719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rgbClr val="27E3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7" name="Freeform 396"/>
              <p:cNvSpPr>
                <a:spLocks noChangeAspect="1"/>
              </p:cNvSpPr>
              <p:nvPr/>
            </p:nvSpPr>
            <p:spPr>
              <a:xfrm>
                <a:off x="7625355" y="5048412"/>
                <a:ext cx="585794" cy="122721"/>
              </a:xfrm>
              <a:custGeom>
                <a:avLst/>
                <a:gdLst>
                  <a:gd name="connsiteX0" fmla="*/ 1185615 w 1185615"/>
                  <a:gd name="connsiteY0" fmla="*/ 248381 h 248381"/>
                  <a:gd name="connsiteX1" fmla="*/ 0 w 1185615"/>
                  <a:gd name="connsiteY1" fmla="*/ 243695 h 248381"/>
                  <a:gd name="connsiteX2" fmla="*/ 0 w 1185615"/>
                  <a:gd name="connsiteY2" fmla="*/ 0 h 248381"/>
                  <a:gd name="connsiteX3" fmla="*/ 1185615 w 1185615"/>
                  <a:gd name="connsiteY3" fmla="*/ 248381 h 24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5615" h="248381">
                    <a:moveTo>
                      <a:pt x="1185615" y="248381"/>
                    </a:moveTo>
                    <a:lnTo>
                      <a:pt x="0" y="243695"/>
                    </a:lnTo>
                    <a:lnTo>
                      <a:pt x="0" y="0"/>
                    </a:lnTo>
                    <a:lnTo>
                      <a:pt x="1185615" y="248381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3" name="Freeform 392"/>
            <p:cNvSpPr>
              <a:spLocks noChangeAspect="1"/>
            </p:cNvSpPr>
            <p:nvPr/>
          </p:nvSpPr>
          <p:spPr>
            <a:xfrm>
              <a:off x="8193486" y="495366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78" name="Rectangle 277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3" name="Freeform 362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TextBox 311"/>
          <p:cNvSpPr txBox="1"/>
          <p:nvPr/>
        </p:nvSpPr>
        <p:spPr>
          <a:xfrm>
            <a:off x="2556263" y="531902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Assumptions: 	Infrastructure: 4 teams</a:t>
            </a:r>
          </a:p>
          <a:p>
            <a:r>
              <a:rPr lang="en-US" dirty="0"/>
              <a:t>	</a:t>
            </a:r>
            <a:r>
              <a:rPr lang="en-US" dirty="0" smtClean="0"/>
              <a:t>		Machine installation: 2 teams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40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 smtClean="0">
                <a:latin typeface="Calibri" charset="0"/>
              </a:rPr>
              <a:t>Electrics </a:t>
            </a:r>
            <a:r>
              <a:rPr lang="en-GB" sz="1400" dirty="0">
                <a:latin typeface="Calibri" charset="0"/>
              </a:rPr>
              <a:t>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4017842" y="402416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76898" y="4175345"/>
            <a:ext cx="3089709" cy="1175874"/>
            <a:chOff x="476898" y="4175345"/>
            <a:chExt cx="3089709" cy="1175874"/>
          </a:xfrm>
        </p:grpSpPr>
        <p:sp>
          <p:nvSpPr>
            <p:cNvPr id="241" name="Freeform 240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Freeform 241"/>
            <p:cNvSpPr>
              <a:spLocks noChangeAspect="1"/>
            </p:cNvSpPr>
            <p:nvPr/>
          </p:nvSpPr>
          <p:spPr>
            <a:xfrm flipH="1">
              <a:off x="2401875" y="429655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Freeform 243"/>
            <p:cNvSpPr>
              <a:spLocks noChangeAspect="1"/>
            </p:cNvSpPr>
            <p:nvPr/>
          </p:nvSpPr>
          <p:spPr>
            <a:xfrm flipH="1">
              <a:off x="1832381" y="44177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Freeform 265"/>
            <p:cNvSpPr>
              <a:spLocks noChangeAspect="1"/>
            </p:cNvSpPr>
            <p:nvPr/>
          </p:nvSpPr>
          <p:spPr>
            <a:xfrm flipH="1">
              <a:off x="1262886" y="453451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Freeform 266"/>
            <p:cNvSpPr>
              <a:spLocks noChangeAspect="1"/>
            </p:cNvSpPr>
            <p:nvPr/>
          </p:nvSpPr>
          <p:spPr>
            <a:xfrm flipH="1">
              <a:off x="476898" y="466200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Freeform 229"/>
            <p:cNvSpPr>
              <a:spLocks noChangeAspect="1"/>
            </p:cNvSpPr>
            <p:nvPr/>
          </p:nvSpPr>
          <p:spPr>
            <a:xfrm flipH="1">
              <a:off x="2406600" y="446530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Freeform 277"/>
            <p:cNvSpPr>
              <a:spLocks noChangeAspect="1"/>
            </p:cNvSpPr>
            <p:nvPr/>
          </p:nvSpPr>
          <p:spPr>
            <a:xfrm flipH="1">
              <a:off x="1837106" y="458651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Freeform 280"/>
            <p:cNvSpPr>
              <a:spLocks noChangeAspect="1"/>
            </p:cNvSpPr>
            <p:nvPr/>
          </p:nvSpPr>
          <p:spPr>
            <a:xfrm flipH="1">
              <a:off x="1267611" y="470326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Freeform 281"/>
            <p:cNvSpPr>
              <a:spLocks noChangeAspect="1"/>
            </p:cNvSpPr>
            <p:nvPr/>
          </p:nvSpPr>
          <p:spPr>
            <a:xfrm flipH="1">
              <a:off x="481623" y="4830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Freeform 294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Freeform 295"/>
            <p:cNvSpPr>
              <a:spLocks noChangeAspect="1"/>
            </p:cNvSpPr>
            <p:nvPr/>
          </p:nvSpPr>
          <p:spPr>
            <a:xfrm flipH="1">
              <a:off x="2411325" y="46387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reeform 297"/>
            <p:cNvSpPr>
              <a:spLocks noChangeAspect="1"/>
            </p:cNvSpPr>
            <p:nvPr/>
          </p:nvSpPr>
          <p:spPr>
            <a:xfrm flipH="1">
              <a:off x="1841831" y="475991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Freeform 311"/>
            <p:cNvSpPr>
              <a:spLocks noChangeAspect="1"/>
            </p:cNvSpPr>
            <p:nvPr/>
          </p:nvSpPr>
          <p:spPr>
            <a:xfrm flipH="1">
              <a:off x="1272336" y="487666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Freeform 312"/>
            <p:cNvSpPr>
              <a:spLocks noChangeAspect="1"/>
            </p:cNvSpPr>
            <p:nvPr/>
          </p:nvSpPr>
          <p:spPr>
            <a:xfrm flipH="1">
              <a:off x="486348" y="500416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Freeform 317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Freeform 318"/>
            <p:cNvSpPr>
              <a:spLocks noChangeAspect="1"/>
            </p:cNvSpPr>
            <p:nvPr/>
          </p:nvSpPr>
          <p:spPr>
            <a:xfrm flipH="1">
              <a:off x="2411318" y="48174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Freeform 320"/>
            <p:cNvSpPr>
              <a:spLocks noChangeAspect="1"/>
            </p:cNvSpPr>
            <p:nvPr/>
          </p:nvSpPr>
          <p:spPr>
            <a:xfrm flipH="1">
              <a:off x="1841824" y="49386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Freeform 323"/>
            <p:cNvSpPr>
              <a:spLocks noChangeAspect="1"/>
            </p:cNvSpPr>
            <p:nvPr/>
          </p:nvSpPr>
          <p:spPr>
            <a:xfrm flipH="1">
              <a:off x="1272329" y="50553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Freeform 324"/>
            <p:cNvSpPr>
              <a:spLocks noChangeAspect="1"/>
            </p:cNvSpPr>
            <p:nvPr/>
          </p:nvSpPr>
          <p:spPr>
            <a:xfrm flipH="1">
              <a:off x="486341" y="518285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15565" y="5665448"/>
            <a:ext cx="5198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Assumption: 	4 teams in BDS, 2 teams in ML &amp; RTML</a:t>
            </a:r>
          </a:p>
          <a:p>
            <a:r>
              <a:rPr lang="en-US" dirty="0" smtClean="0"/>
              <a:t>			Machine </a:t>
            </a:r>
            <a:r>
              <a:rPr lang="en-US" dirty="0"/>
              <a:t>installation: 2 teams </a:t>
            </a:r>
          </a:p>
        </p:txBody>
      </p:sp>
      <p:sp>
        <p:nvSpPr>
          <p:cNvPr id="327" name="Freeform 326"/>
          <p:cNvSpPr>
            <a:spLocks noChangeAspect="1"/>
          </p:cNvSpPr>
          <p:nvPr/>
        </p:nvSpPr>
        <p:spPr>
          <a:xfrm>
            <a:off x="3549976" y="402387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Freeform 327"/>
          <p:cNvSpPr>
            <a:spLocks noChangeAspect="1"/>
          </p:cNvSpPr>
          <p:nvPr/>
        </p:nvSpPr>
        <p:spPr>
          <a:xfrm flipH="1">
            <a:off x="5208441" y="402204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Freeform 328"/>
          <p:cNvSpPr>
            <a:spLocks noChangeAspect="1"/>
          </p:cNvSpPr>
          <p:nvPr/>
        </p:nvSpPr>
        <p:spPr>
          <a:xfrm>
            <a:off x="4740575" y="402175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Freeform 329"/>
          <p:cNvSpPr>
            <a:spLocks noChangeAspect="1"/>
          </p:cNvSpPr>
          <p:nvPr/>
        </p:nvSpPr>
        <p:spPr>
          <a:xfrm flipH="1">
            <a:off x="4015714" y="417173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Freeform 330"/>
          <p:cNvSpPr>
            <a:spLocks noChangeAspect="1"/>
          </p:cNvSpPr>
          <p:nvPr/>
        </p:nvSpPr>
        <p:spPr>
          <a:xfrm>
            <a:off x="3547848" y="417144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Freeform 331"/>
          <p:cNvSpPr>
            <a:spLocks noChangeAspect="1"/>
          </p:cNvSpPr>
          <p:nvPr/>
        </p:nvSpPr>
        <p:spPr>
          <a:xfrm flipH="1">
            <a:off x="5206313" y="416961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Freeform 332"/>
          <p:cNvSpPr>
            <a:spLocks noChangeAspect="1"/>
          </p:cNvSpPr>
          <p:nvPr/>
        </p:nvSpPr>
        <p:spPr>
          <a:xfrm>
            <a:off x="4738447" y="416932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Freeform 333"/>
          <p:cNvSpPr>
            <a:spLocks noChangeAspect="1"/>
          </p:cNvSpPr>
          <p:nvPr/>
        </p:nvSpPr>
        <p:spPr>
          <a:xfrm flipH="1">
            <a:off x="4015719" y="432142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Freeform 334"/>
          <p:cNvSpPr>
            <a:spLocks noChangeAspect="1"/>
          </p:cNvSpPr>
          <p:nvPr/>
        </p:nvSpPr>
        <p:spPr>
          <a:xfrm>
            <a:off x="3547853" y="432114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Freeform 335"/>
          <p:cNvSpPr>
            <a:spLocks noChangeAspect="1"/>
          </p:cNvSpPr>
          <p:nvPr/>
        </p:nvSpPr>
        <p:spPr>
          <a:xfrm flipH="1">
            <a:off x="5206318" y="431930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Freeform 336"/>
          <p:cNvSpPr>
            <a:spLocks noChangeAspect="1"/>
          </p:cNvSpPr>
          <p:nvPr/>
        </p:nvSpPr>
        <p:spPr>
          <a:xfrm>
            <a:off x="4738452" y="431902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Freeform 337"/>
          <p:cNvSpPr>
            <a:spLocks noChangeAspect="1"/>
          </p:cNvSpPr>
          <p:nvPr/>
        </p:nvSpPr>
        <p:spPr>
          <a:xfrm flipH="1">
            <a:off x="4020548" y="447111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Freeform 338"/>
          <p:cNvSpPr>
            <a:spLocks noChangeAspect="1"/>
          </p:cNvSpPr>
          <p:nvPr/>
        </p:nvSpPr>
        <p:spPr>
          <a:xfrm>
            <a:off x="3552682" y="447083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Freeform 339"/>
          <p:cNvSpPr>
            <a:spLocks noChangeAspect="1"/>
          </p:cNvSpPr>
          <p:nvPr/>
        </p:nvSpPr>
        <p:spPr>
          <a:xfrm flipH="1">
            <a:off x="5211147" y="446899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Freeform 340"/>
          <p:cNvSpPr>
            <a:spLocks noChangeAspect="1"/>
          </p:cNvSpPr>
          <p:nvPr/>
        </p:nvSpPr>
        <p:spPr>
          <a:xfrm>
            <a:off x="4743281" y="446871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2" name="Group 341"/>
          <p:cNvGrpSpPr/>
          <p:nvPr/>
        </p:nvGrpSpPr>
        <p:grpSpPr>
          <a:xfrm flipH="1">
            <a:off x="5916871" y="4168398"/>
            <a:ext cx="3089709" cy="1175874"/>
            <a:chOff x="476898" y="4175345"/>
            <a:chExt cx="3089709" cy="1175874"/>
          </a:xfrm>
        </p:grpSpPr>
        <p:sp>
          <p:nvSpPr>
            <p:cNvPr id="343" name="Freeform 342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Freeform 343"/>
            <p:cNvSpPr>
              <a:spLocks noChangeAspect="1"/>
            </p:cNvSpPr>
            <p:nvPr/>
          </p:nvSpPr>
          <p:spPr>
            <a:xfrm flipH="1">
              <a:off x="2401875" y="429655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Freeform 344"/>
            <p:cNvSpPr>
              <a:spLocks noChangeAspect="1"/>
            </p:cNvSpPr>
            <p:nvPr/>
          </p:nvSpPr>
          <p:spPr>
            <a:xfrm flipH="1">
              <a:off x="1832381" y="44177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Freeform 345"/>
            <p:cNvSpPr>
              <a:spLocks noChangeAspect="1"/>
            </p:cNvSpPr>
            <p:nvPr/>
          </p:nvSpPr>
          <p:spPr>
            <a:xfrm flipH="1">
              <a:off x="1262886" y="453451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Freeform 346"/>
            <p:cNvSpPr>
              <a:spLocks noChangeAspect="1"/>
            </p:cNvSpPr>
            <p:nvPr/>
          </p:nvSpPr>
          <p:spPr>
            <a:xfrm flipH="1">
              <a:off x="476898" y="466200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Freeform 347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Freeform 348"/>
            <p:cNvSpPr>
              <a:spLocks noChangeAspect="1"/>
            </p:cNvSpPr>
            <p:nvPr/>
          </p:nvSpPr>
          <p:spPr>
            <a:xfrm flipH="1">
              <a:off x="2406600" y="446530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Freeform 349"/>
            <p:cNvSpPr>
              <a:spLocks noChangeAspect="1"/>
            </p:cNvSpPr>
            <p:nvPr/>
          </p:nvSpPr>
          <p:spPr>
            <a:xfrm flipH="1">
              <a:off x="1837106" y="458651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Freeform 350"/>
            <p:cNvSpPr>
              <a:spLocks noChangeAspect="1"/>
            </p:cNvSpPr>
            <p:nvPr/>
          </p:nvSpPr>
          <p:spPr>
            <a:xfrm flipH="1">
              <a:off x="1267611" y="470326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Freeform 351"/>
            <p:cNvSpPr>
              <a:spLocks noChangeAspect="1"/>
            </p:cNvSpPr>
            <p:nvPr/>
          </p:nvSpPr>
          <p:spPr>
            <a:xfrm flipH="1">
              <a:off x="481623" y="4830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Freeform 352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Freeform 353"/>
            <p:cNvSpPr>
              <a:spLocks noChangeAspect="1"/>
            </p:cNvSpPr>
            <p:nvPr/>
          </p:nvSpPr>
          <p:spPr>
            <a:xfrm flipH="1">
              <a:off x="2411325" y="46387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Freeform 354"/>
            <p:cNvSpPr>
              <a:spLocks noChangeAspect="1"/>
            </p:cNvSpPr>
            <p:nvPr/>
          </p:nvSpPr>
          <p:spPr>
            <a:xfrm flipH="1">
              <a:off x="1841831" y="475991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Freeform 355"/>
            <p:cNvSpPr>
              <a:spLocks noChangeAspect="1"/>
            </p:cNvSpPr>
            <p:nvPr/>
          </p:nvSpPr>
          <p:spPr>
            <a:xfrm flipH="1">
              <a:off x="1272336" y="487666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Freeform 356"/>
            <p:cNvSpPr>
              <a:spLocks noChangeAspect="1"/>
            </p:cNvSpPr>
            <p:nvPr/>
          </p:nvSpPr>
          <p:spPr>
            <a:xfrm flipH="1">
              <a:off x="486348" y="500416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Freeform 357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Freeform 358"/>
            <p:cNvSpPr>
              <a:spLocks noChangeAspect="1"/>
            </p:cNvSpPr>
            <p:nvPr/>
          </p:nvSpPr>
          <p:spPr>
            <a:xfrm flipH="1">
              <a:off x="2411318" y="48174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Freeform 359"/>
            <p:cNvSpPr>
              <a:spLocks noChangeAspect="1"/>
            </p:cNvSpPr>
            <p:nvPr/>
          </p:nvSpPr>
          <p:spPr>
            <a:xfrm flipH="1">
              <a:off x="1841824" y="49386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Freeform 360"/>
            <p:cNvSpPr>
              <a:spLocks noChangeAspect="1"/>
            </p:cNvSpPr>
            <p:nvPr/>
          </p:nvSpPr>
          <p:spPr>
            <a:xfrm flipH="1">
              <a:off x="1272329" y="50553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Freeform 361"/>
            <p:cNvSpPr>
              <a:spLocks noChangeAspect="1"/>
            </p:cNvSpPr>
            <p:nvPr/>
          </p:nvSpPr>
          <p:spPr>
            <a:xfrm flipH="1">
              <a:off x="486341" y="518285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4" name="Rectangle 363"/>
          <p:cNvSpPr/>
          <p:nvPr/>
        </p:nvSpPr>
        <p:spPr>
          <a:xfrm>
            <a:off x="69911" y="4202303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8" name="Group 267"/>
          <p:cNvGrpSpPr/>
          <p:nvPr/>
        </p:nvGrpSpPr>
        <p:grpSpPr>
          <a:xfrm>
            <a:off x="7097175" y="0"/>
            <a:ext cx="989243" cy="307777"/>
            <a:chOff x="104869" y="932074"/>
            <a:chExt cx="989243" cy="307777"/>
          </a:xfrm>
        </p:grpSpPr>
        <p:cxnSp>
          <p:nvCxnSpPr>
            <p:cNvPr id="269" name="Straight Connector 268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32FF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TextBox 278"/>
            <p:cNvSpPr txBox="1"/>
            <p:nvPr/>
          </p:nvSpPr>
          <p:spPr>
            <a:xfrm>
              <a:off x="256348" y="932074"/>
              <a:ext cx="8377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Supports</a:t>
              </a:r>
              <a:endParaRPr lang="en-US" sz="1400" dirty="0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7098099" y="175702"/>
            <a:ext cx="1820651" cy="307777"/>
            <a:chOff x="104869" y="932074"/>
            <a:chExt cx="1820651" cy="307777"/>
          </a:xfrm>
        </p:grpSpPr>
        <p:cxnSp>
          <p:nvCxnSpPr>
            <p:cNvPr id="283" name="Straight Connector 282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1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TextBox 283"/>
            <p:cNvSpPr txBox="1"/>
            <p:nvPr/>
          </p:nvSpPr>
          <p:spPr>
            <a:xfrm>
              <a:off x="256348" y="932074"/>
              <a:ext cx="1669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Machine installation</a:t>
              </a:r>
              <a:endParaRPr lang="en-US" sz="1400" dirty="0"/>
            </a:p>
          </p:txBody>
        </p:sp>
      </p:grpSp>
      <p:cxnSp>
        <p:nvCxnSpPr>
          <p:cNvPr id="285" name="Straight Connector 284"/>
          <p:cNvCxnSpPr>
            <a:cxnSpLocks noChangeAspect="1"/>
          </p:cNvCxnSpPr>
          <p:nvPr/>
        </p:nvCxnSpPr>
        <p:spPr>
          <a:xfrm>
            <a:off x="4744546" y="464664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cxnSpLocks noChangeAspect="1"/>
          </p:cNvCxnSpPr>
          <p:nvPr/>
        </p:nvCxnSpPr>
        <p:spPr>
          <a:xfrm flipH="1">
            <a:off x="3557960" y="465137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cxnSpLocks noChangeAspect="1"/>
          </p:cNvCxnSpPr>
          <p:nvPr/>
        </p:nvCxnSpPr>
        <p:spPr>
          <a:xfrm>
            <a:off x="7039577" y="5274247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>
            <a:cxnSpLocks noChangeAspect="1"/>
          </p:cNvCxnSpPr>
          <p:nvPr/>
        </p:nvCxnSpPr>
        <p:spPr>
          <a:xfrm>
            <a:off x="5912062" y="5013175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>
            <a:cxnSpLocks noChangeAspect="1"/>
          </p:cNvCxnSpPr>
          <p:nvPr/>
        </p:nvCxnSpPr>
        <p:spPr>
          <a:xfrm flipH="1">
            <a:off x="487198" y="5278973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>
            <a:cxnSpLocks noChangeAspect="1"/>
          </p:cNvCxnSpPr>
          <p:nvPr/>
        </p:nvCxnSpPr>
        <p:spPr>
          <a:xfrm flipH="1">
            <a:off x="2421630" y="5027749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cxnSpLocks noChangeAspect="1"/>
          </p:cNvCxnSpPr>
          <p:nvPr/>
        </p:nvCxnSpPr>
        <p:spPr>
          <a:xfrm>
            <a:off x="4743967" y="4798939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>
            <a:cxnSpLocks noChangeAspect="1"/>
          </p:cNvCxnSpPr>
          <p:nvPr/>
        </p:nvCxnSpPr>
        <p:spPr>
          <a:xfrm flipH="1">
            <a:off x="495432" y="4803670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17" name="Rectangle 316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0" name="Rectangle 319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2" name="Rectangle 321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3" name="Rectangle 322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6" name="Rectangle 325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5" name="Rectangle 364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3" name="Freeform 362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1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9" name="Line 105"/>
          <p:cNvSpPr>
            <a:spLocks noChangeShapeType="1"/>
          </p:cNvSpPr>
          <p:nvPr/>
        </p:nvSpPr>
        <p:spPr bwMode="auto">
          <a:xfrm flipH="1">
            <a:off x="5842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0" name="Line 106"/>
          <p:cNvSpPr>
            <a:spLocks noChangeShapeType="1"/>
          </p:cNvSpPr>
          <p:nvPr/>
        </p:nvSpPr>
        <p:spPr bwMode="auto">
          <a:xfrm flipH="1">
            <a:off x="19494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1" name="Line 107"/>
          <p:cNvSpPr>
            <a:spLocks noChangeShapeType="1"/>
          </p:cNvSpPr>
          <p:nvPr/>
        </p:nvSpPr>
        <p:spPr bwMode="auto">
          <a:xfrm>
            <a:off x="126682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2" name="Line 108"/>
          <p:cNvSpPr>
            <a:spLocks noChangeShapeType="1"/>
          </p:cNvSpPr>
          <p:nvPr/>
        </p:nvSpPr>
        <p:spPr bwMode="auto">
          <a:xfrm flipH="1">
            <a:off x="33147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3" name="Line 109"/>
          <p:cNvSpPr>
            <a:spLocks noChangeShapeType="1"/>
          </p:cNvSpPr>
          <p:nvPr/>
        </p:nvSpPr>
        <p:spPr bwMode="auto">
          <a:xfrm>
            <a:off x="26320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4" name="Line 110"/>
          <p:cNvSpPr>
            <a:spLocks noChangeShapeType="1"/>
          </p:cNvSpPr>
          <p:nvPr/>
        </p:nvSpPr>
        <p:spPr bwMode="auto">
          <a:xfrm flipH="1">
            <a:off x="76104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5" name="Line 111"/>
          <p:cNvSpPr>
            <a:spLocks noChangeShapeType="1"/>
          </p:cNvSpPr>
          <p:nvPr/>
        </p:nvSpPr>
        <p:spPr bwMode="auto">
          <a:xfrm>
            <a:off x="69278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6" name="Line 112"/>
          <p:cNvSpPr>
            <a:spLocks noChangeShapeType="1"/>
          </p:cNvSpPr>
          <p:nvPr/>
        </p:nvSpPr>
        <p:spPr bwMode="auto">
          <a:xfrm>
            <a:off x="82931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7" name="Line 113"/>
          <p:cNvSpPr>
            <a:spLocks noChangeShapeType="1"/>
          </p:cNvSpPr>
          <p:nvPr/>
        </p:nvSpPr>
        <p:spPr bwMode="auto">
          <a:xfrm flipH="1">
            <a:off x="62388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8" name="Line 114"/>
          <p:cNvSpPr>
            <a:spLocks noChangeShapeType="1"/>
          </p:cNvSpPr>
          <p:nvPr/>
        </p:nvSpPr>
        <p:spPr bwMode="auto">
          <a:xfrm>
            <a:off x="587375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9" name="Line 115"/>
          <p:cNvSpPr>
            <a:spLocks noChangeShapeType="1"/>
          </p:cNvSpPr>
          <p:nvPr/>
        </p:nvSpPr>
        <p:spPr bwMode="auto">
          <a:xfrm flipH="1">
            <a:off x="1266825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0" name="Line 116"/>
          <p:cNvSpPr>
            <a:spLocks noChangeShapeType="1"/>
          </p:cNvSpPr>
          <p:nvPr/>
        </p:nvSpPr>
        <p:spPr bwMode="auto">
          <a:xfrm>
            <a:off x="19494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1" name="Line 117"/>
          <p:cNvSpPr>
            <a:spLocks noChangeShapeType="1"/>
          </p:cNvSpPr>
          <p:nvPr/>
        </p:nvSpPr>
        <p:spPr bwMode="auto">
          <a:xfrm flipH="1">
            <a:off x="26289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2" name="Line 118"/>
          <p:cNvSpPr>
            <a:spLocks noChangeShapeType="1"/>
          </p:cNvSpPr>
          <p:nvPr/>
        </p:nvSpPr>
        <p:spPr bwMode="auto">
          <a:xfrm>
            <a:off x="3311525" y="426085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3" name="Line 119"/>
          <p:cNvSpPr>
            <a:spLocks noChangeShapeType="1"/>
          </p:cNvSpPr>
          <p:nvPr/>
        </p:nvSpPr>
        <p:spPr bwMode="auto">
          <a:xfrm>
            <a:off x="62420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4" name="Line 120"/>
          <p:cNvSpPr>
            <a:spLocks noChangeShapeType="1"/>
          </p:cNvSpPr>
          <p:nvPr/>
        </p:nvSpPr>
        <p:spPr bwMode="auto">
          <a:xfrm flipH="1">
            <a:off x="69215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5" name="Line 121"/>
          <p:cNvSpPr>
            <a:spLocks noChangeShapeType="1"/>
          </p:cNvSpPr>
          <p:nvPr/>
        </p:nvSpPr>
        <p:spPr bwMode="auto">
          <a:xfrm>
            <a:off x="760730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6" name="Line 122"/>
          <p:cNvSpPr>
            <a:spLocks noChangeShapeType="1"/>
          </p:cNvSpPr>
          <p:nvPr/>
        </p:nvSpPr>
        <p:spPr bwMode="auto">
          <a:xfrm flipH="1">
            <a:off x="828675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8" name="Text Box 124"/>
          <p:cNvSpPr txBox="1">
            <a:spLocks noChangeArrowheads="1"/>
          </p:cNvSpPr>
          <p:nvPr/>
        </p:nvSpPr>
        <p:spPr bwMode="auto">
          <a:xfrm>
            <a:off x="3851275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62.0</a:t>
            </a:r>
          </a:p>
        </p:txBody>
      </p:sp>
      <p:sp>
        <p:nvSpPr>
          <p:cNvPr id="15419" name="Text Box 125"/>
          <p:cNvSpPr txBox="1">
            <a:spLocks noChangeArrowheads="1"/>
          </p:cNvSpPr>
          <p:nvPr/>
        </p:nvSpPr>
        <p:spPr bwMode="auto">
          <a:xfrm>
            <a:off x="1403350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0" name="Text Box 126"/>
          <p:cNvSpPr txBox="1">
            <a:spLocks noChangeArrowheads="1"/>
          </p:cNvSpPr>
          <p:nvPr/>
        </p:nvSpPr>
        <p:spPr bwMode="auto">
          <a:xfrm>
            <a:off x="2771775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1" name="Text Box 127"/>
          <p:cNvSpPr txBox="1">
            <a:spLocks noChangeArrowheads="1"/>
          </p:cNvSpPr>
          <p:nvPr/>
        </p:nvSpPr>
        <p:spPr bwMode="auto">
          <a:xfrm>
            <a:off x="6443663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2" name="Text Box 128"/>
          <p:cNvSpPr txBox="1">
            <a:spLocks noChangeArrowheads="1"/>
          </p:cNvSpPr>
          <p:nvPr/>
        </p:nvSpPr>
        <p:spPr bwMode="auto">
          <a:xfrm>
            <a:off x="7812088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3" name="Line 129"/>
          <p:cNvSpPr>
            <a:spLocks noChangeShapeType="1"/>
          </p:cNvSpPr>
          <p:nvPr/>
        </p:nvSpPr>
        <p:spPr bwMode="auto">
          <a:xfrm flipH="1">
            <a:off x="5599113" y="4230688"/>
            <a:ext cx="647700" cy="379412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4" name="Text Box 130"/>
          <p:cNvSpPr txBox="1">
            <a:spLocks noChangeArrowheads="1"/>
          </p:cNvSpPr>
          <p:nvPr/>
        </p:nvSpPr>
        <p:spPr bwMode="auto">
          <a:xfrm>
            <a:off x="5291138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60.3</a:t>
            </a: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7" name="Line 133"/>
          <p:cNvSpPr>
            <a:spLocks noChangeShapeType="1"/>
          </p:cNvSpPr>
          <p:nvPr/>
        </p:nvSpPr>
        <p:spPr bwMode="auto">
          <a:xfrm>
            <a:off x="3998913" y="4084638"/>
            <a:ext cx="685800" cy="3810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8" name="Line 134"/>
          <p:cNvSpPr>
            <a:spLocks noChangeShapeType="1"/>
          </p:cNvSpPr>
          <p:nvPr/>
        </p:nvSpPr>
        <p:spPr bwMode="auto">
          <a:xfrm flipH="1">
            <a:off x="4948238" y="407035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448" name="Line 176"/>
          <p:cNvSpPr>
            <a:spLocks noChangeShapeType="1"/>
          </p:cNvSpPr>
          <p:nvPr/>
        </p:nvSpPr>
        <p:spPr bwMode="auto">
          <a:xfrm>
            <a:off x="581025" y="4524375"/>
            <a:ext cx="2058988" cy="427038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49" name="Line 177"/>
          <p:cNvSpPr>
            <a:spLocks noChangeShapeType="1"/>
          </p:cNvSpPr>
          <p:nvPr/>
        </p:nvSpPr>
        <p:spPr bwMode="auto">
          <a:xfrm flipH="1">
            <a:off x="2647950" y="4667250"/>
            <a:ext cx="1343025" cy="27781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0" name="Line 179"/>
          <p:cNvSpPr>
            <a:spLocks noChangeShapeType="1"/>
          </p:cNvSpPr>
          <p:nvPr/>
        </p:nvSpPr>
        <p:spPr bwMode="auto">
          <a:xfrm flipH="1" flipV="1">
            <a:off x="4940300" y="4487863"/>
            <a:ext cx="658813" cy="138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1" name="Line 180"/>
          <p:cNvSpPr>
            <a:spLocks noChangeShapeType="1"/>
          </p:cNvSpPr>
          <p:nvPr/>
        </p:nvSpPr>
        <p:spPr bwMode="auto">
          <a:xfrm flipV="1">
            <a:off x="4005263" y="4487863"/>
            <a:ext cx="942975" cy="1889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2" name="Line 182"/>
          <p:cNvSpPr>
            <a:spLocks noChangeShapeType="1"/>
          </p:cNvSpPr>
          <p:nvPr/>
        </p:nvSpPr>
        <p:spPr bwMode="auto">
          <a:xfrm>
            <a:off x="5594350" y="4629150"/>
            <a:ext cx="1347788" cy="30797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3" name="Line 183"/>
          <p:cNvSpPr>
            <a:spLocks noChangeShapeType="1"/>
          </p:cNvSpPr>
          <p:nvPr/>
        </p:nvSpPr>
        <p:spPr bwMode="auto">
          <a:xfrm flipH="1">
            <a:off x="6948488" y="4521200"/>
            <a:ext cx="2044700" cy="42386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4" name="Line 188"/>
          <p:cNvSpPr>
            <a:spLocks noChangeShapeType="1"/>
          </p:cNvSpPr>
          <p:nvPr/>
        </p:nvSpPr>
        <p:spPr bwMode="auto">
          <a:xfrm>
            <a:off x="581025" y="4672013"/>
            <a:ext cx="2058988" cy="42703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5" name="Line 189"/>
          <p:cNvSpPr>
            <a:spLocks noChangeShapeType="1"/>
          </p:cNvSpPr>
          <p:nvPr/>
        </p:nvSpPr>
        <p:spPr bwMode="auto">
          <a:xfrm flipH="1">
            <a:off x="2640013" y="4814888"/>
            <a:ext cx="1350962" cy="279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6" name="Line 191"/>
          <p:cNvSpPr>
            <a:spLocks noChangeShapeType="1"/>
          </p:cNvSpPr>
          <p:nvPr/>
        </p:nvSpPr>
        <p:spPr bwMode="auto">
          <a:xfrm flipH="1" flipV="1">
            <a:off x="4940300" y="4635500"/>
            <a:ext cx="665163" cy="13176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7" name="Line 192"/>
          <p:cNvSpPr>
            <a:spLocks noChangeShapeType="1"/>
          </p:cNvSpPr>
          <p:nvPr/>
        </p:nvSpPr>
        <p:spPr bwMode="auto">
          <a:xfrm flipV="1">
            <a:off x="4011613" y="4635500"/>
            <a:ext cx="936625" cy="18415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8" name="Line 194"/>
          <p:cNvSpPr>
            <a:spLocks noChangeShapeType="1"/>
          </p:cNvSpPr>
          <p:nvPr/>
        </p:nvSpPr>
        <p:spPr bwMode="auto">
          <a:xfrm>
            <a:off x="5594350" y="4776788"/>
            <a:ext cx="1339850" cy="32067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9" name="Line 195"/>
          <p:cNvSpPr>
            <a:spLocks noChangeShapeType="1"/>
          </p:cNvSpPr>
          <p:nvPr/>
        </p:nvSpPr>
        <p:spPr bwMode="auto">
          <a:xfrm flipH="1">
            <a:off x="6934200" y="4667250"/>
            <a:ext cx="2070100" cy="4286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0" name="Line 200"/>
          <p:cNvSpPr>
            <a:spLocks noChangeShapeType="1"/>
          </p:cNvSpPr>
          <p:nvPr/>
        </p:nvSpPr>
        <p:spPr bwMode="auto">
          <a:xfrm>
            <a:off x="581025" y="4810125"/>
            <a:ext cx="2058988" cy="42703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1" name="Line 201"/>
          <p:cNvSpPr>
            <a:spLocks noChangeShapeType="1"/>
          </p:cNvSpPr>
          <p:nvPr/>
        </p:nvSpPr>
        <p:spPr bwMode="auto">
          <a:xfrm flipH="1">
            <a:off x="2640013" y="4953000"/>
            <a:ext cx="1350962" cy="2794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2" name="Line 203"/>
          <p:cNvSpPr>
            <a:spLocks noChangeShapeType="1"/>
          </p:cNvSpPr>
          <p:nvPr/>
        </p:nvSpPr>
        <p:spPr bwMode="auto">
          <a:xfrm flipH="1" flipV="1">
            <a:off x="4940300" y="4773613"/>
            <a:ext cx="658813" cy="138112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3" name="Line 204"/>
          <p:cNvSpPr>
            <a:spLocks noChangeShapeType="1"/>
          </p:cNvSpPr>
          <p:nvPr/>
        </p:nvSpPr>
        <p:spPr bwMode="auto">
          <a:xfrm flipV="1">
            <a:off x="3992563" y="4773613"/>
            <a:ext cx="955675" cy="1920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4" name="Line 206"/>
          <p:cNvSpPr>
            <a:spLocks noChangeShapeType="1"/>
          </p:cNvSpPr>
          <p:nvPr/>
        </p:nvSpPr>
        <p:spPr bwMode="auto">
          <a:xfrm>
            <a:off x="5594350" y="4914900"/>
            <a:ext cx="1354138" cy="3143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5" name="Line 207"/>
          <p:cNvSpPr>
            <a:spLocks noChangeShapeType="1"/>
          </p:cNvSpPr>
          <p:nvPr/>
        </p:nvSpPr>
        <p:spPr bwMode="auto">
          <a:xfrm flipH="1">
            <a:off x="6942138" y="4805363"/>
            <a:ext cx="2062162" cy="42703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6" name="Line 212"/>
          <p:cNvSpPr>
            <a:spLocks noChangeShapeType="1"/>
          </p:cNvSpPr>
          <p:nvPr/>
        </p:nvSpPr>
        <p:spPr bwMode="auto">
          <a:xfrm>
            <a:off x="592138" y="4960938"/>
            <a:ext cx="2055812" cy="42545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7" name="Line 213"/>
          <p:cNvSpPr>
            <a:spLocks noChangeShapeType="1"/>
          </p:cNvSpPr>
          <p:nvPr/>
        </p:nvSpPr>
        <p:spPr bwMode="auto">
          <a:xfrm flipH="1">
            <a:off x="2640013" y="5100638"/>
            <a:ext cx="1350962" cy="2794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8" name="Line 215"/>
          <p:cNvSpPr>
            <a:spLocks noChangeShapeType="1"/>
          </p:cNvSpPr>
          <p:nvPr/>
        </p:nvSpPr>
        <p:spPr bwMode="auto">
          <a:xfrm flipH="1" flipV="1">
            <a:off x="4940300" y="4921250"/>
            <a:ext cx="671513" cy="144463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9" name="Line 216"/>
          <p:cNvSpPr>
            <a:spLocks noChangeShapeType="1"/>
          </p:cNvSpPr>
          <p:nvPr/>
        </p:nvSpPr>
        <p:spPr bwMode="auto">
          <a:xfrm flipV="1">
            <a:off x="4011613" y="4921250"/>
            <a:ext cx="936625" cy="185738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0" name="Line 218"/>
          <p:cNvSpPr>
            <a:spLocks noChangeShapeType="1"/>
          </p:cNvSpPr>
          <p:nvPr/>
        </p:nvSpPr>
        <p:spPr bwMode="auto">
          <a:xfrm>
            <a:off x="5594350" y="5062538"/>
            <a:ext cx="1339850" cy="3206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1" name="Line 219"/>
          <p:cNvSpPr>
            <a:spLocks noChangeShapeType="1"/>
          </p:cNvSpPr>
          <p:nvPr/>
        </p:nvSpPr>
        <p:spPr bwMode="auto">
          <a:xfrm flipH="1">
            <a:off x="6942138" y="4957763"/>
            <a:ext cx="2039937" cy="422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83" name="Group 235"/>
          <p:cNvGrpSpPr>
            <a:grpSpLocks/>
          </p:cNvGrpSpPr>
          <p:nvPr/>
        </p:nvGrpSpPr>
        <p:grpSpPr bwMode="auto">
          <a:xfrm>
            <a:off x="6858000" y="0"/>
            <a:ext cx="2286000" cy="304800"/>
            <a:chOff x="4604" y="-30"/>
            <a:chExt cx="1440" cy="192"/>
          </a:xfrm>
        </p:grpSpPr>
        <p:sp>
          <p:nvSpPr>
            <p:cNvPr id="15555" name="Line 23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30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Survey &amp; supports set-out</a:t>
              </a:r>
            </a:p>
          </p:txBody>
        </p:sp>
      </p:grpSp>
      <p:grpSp>
        <p:nvGrpSpPr>
          <p:cNvPr id="15484" name="Group 238"/>
          <p:cNvGrpSpPr>
            <a:grpSpLocks/>
          </p:cNvGrpSpPr>
          <p:nvPr/>
        </p:nvGrpSpPr>
        <p:grpSpPr bwMode="auto">
          <a:xfrm>
            <a:off x="6858000" y="188913"/>
            <a:ext cx="2259013" cy="304800"/>
            <a:chOff x="4604" y="-30"/>
            <a:chExt cx="1423" cy="192"/>
          </a:xfrm>
        </p:grpSpPr>
        <p:sp>
          <p:nvSpPr>
            <p:cNvPr id="15553" name="Line 23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Electrical general services</a:t>
              </a:r>
            </a:p>
          </p:txBody>
        </p:sp>
      </p:grpSp>
      <p:grpSp>
        <p:nvGrpSpPr>
          <p:cNvPr id="15485" name="Group 241"/>
          <p:cNvGrpSpPr>
            <a:grpSpLocks/>
          </p:cNvGrpSpPr>
          <p:nvPr/>
        </p:nvGrpSpPr>
        <p:grpSpPr bwMode="auto">
          <a:xfrm>
            <a:off x="6858000" y="404813"/>
            <a:ext cx="1828800" cy="304800"/>
            <a:chOff x="4604" y="-30"/>
            <a:chExt cx="1152" cy="192"/>
          </a:xfrm>
        </p:grpSpPr>
        <p:sp>
          <p:nvSpPr>
            <p:cNvPr id="15551" name="Line 242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Piping &amp; ventilation</a:t>
              </a:r>
            </a:p>
          </p:txBody>
        </p:sp>
      </p:grpSp>
      <p:grpSp>
        <p:nvGrpSpPr>
          <p:cNvPr id="15486" name="Group 244"/>
          <p:cNvGrpSpPr>
            <a:grpSpLocks/>
          </p:cNvGrpSpPr>
          <p:nvPr/>
        </p:nvGrpSpPr>
        <p:grpSpPr bwMode="auto">
          <a:xfrm>
            <a:off x="6858000" y="612775"/>
            <a:ext cx="936625" cy="304800"/>
            <a:chOff x="4604" y="-30"/>
            <a:chExt cx="590" cy="192"/>
          </a:xfrm>
        </p:grpSpPr>
        <p:sp>
          <p:nvSpPr>
            <p:cNvPr id="15549" name="Line 245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4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Cabling</a:t>
              </a: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Freeform 275"/>
          <p:cNvSpPr/>
          <p:nvPr/>
        </p:nvSpPr>
        <p:spPr>
          <a:xfrm>
            <a:off x="482429" y="2756489"/>
            <a:ext cx="8496659" cy="1730375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7" name="Group 247"/>
          <p:cNvGrpSpPr>
            <a:grpSpLocks/>
          </p:cNvGrpSpPr>
          <p:nvPr/>
        </p:nvGrpSpPr>
        <p:grpSpPr bwMode="auto">
          <a:xfrm>
            <a:off x="6858000" y="800100"/>
            <a:ext cx="1049338" cy="304800"/>
            <a:chOff x="4604" y="-30"/>
            <a:chExt cx="661" cy="192"/>
          </a:xfrm>
        </p:grpSpPr>
        <p:sp>
          <p:nvSpPr>
            <p:cNvPr id="258" name="Line 248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9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5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kumimoji="0" lang="en-US" altLang="ja-JP" sz="1400" dirty="0">
                  <a:latin typeface="Calibri" charset="0"/>
                </a:rPr>
                <a:t>Supports</a:t>
              </a:r>
            </a:p>
          </p:txBody>
        </p:sp>
      </p:grpSp>
      <p:grpSp>
        <p:nvGrpSpPr>
          <p:cNvPr id="260" name="Group 250"/>
          <p:cNvGrpSpPr>
            <a:grpSpLocks/>
          </p:cNvGrpSpPr>
          <p:nvPr/>
        </p:nvGrpSpPr>
        <p:grpSpPr bwMode="auto">
          <a:xfrm>
            <a:off x="6858000" y="984250"/>
            <a:ext cx="1879600" cy="304800"/>
            <a:chOff x="4604" y="-30"/>
            <a:chExt cx="1184" cy="192"/>
          </a:xfrm>
        </p:grpSpPr>
        <p:sp>
          <p:nvSpPr>
            <p:cNvPr id="261" name="Line 251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kumimoji="0" lang="en-US" altLang="ja-JP" sz="1400">
                  <a:latin typeface="Calibri" charset="0"/>
                </a:rPr>
                <a:t>Machine installation</a:t>
              </a:r>
            </a:p>
          </p:txBody>
        </p:sp>
      </p:grpSp>
      <p:sp>
        <p:nvSpPr>
          <p:cNvPr id="264" name="Line 224"/>
          <p:cNvSpPr>
            <a:spLocks noChangeShapeType="1"/>
          </p:cNvSpPr>
          <p:nvPr/>
        </p:nvSpPr>
        <p:spPr bwMode="auto">
          <a:xfrm>
            <a:off x="581025" y="5145088"/>
            <a:ext cx="698500" cy="777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" name="Line 227"/>
          <p:cNvSpPr>
            <a:spLocks noChangeShapeType="1"/>
          </p:cNvSpPr>
          <p:nvPr/>
        </p:nvSpPr>
        <p:spPr bwMode="auto">
          <a:xfrm>
            <a:off x="4951413" y="5114925"/>
            <a:ext cx="661987" cy="7302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7" name="Line 228"/>
          <p:cNvSpPr>
            <a:spLocks noChangeShapeType="1"/>
          </p:cNvSpPr>
          <p:nvPr/>
        </p:nvSpPr>
        <p:spPr bwMode="auto">
          <a:xfrm flipH="1">
            <a:off x="8301038" y="5141913"/>
            <a:ext cx="703262" cy="7937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8" name="Line 231"/>
          <p:cNvSpPr>
            <a:spLocks noChangeShapeType="1"/>
          </p:cNvSpPr>
          <p:nvPr/>
        </p:nvSpPr>
        <p:spPr bwMode="auto">
          <a:xfrm flipH="1" flipV="1">
            <a:off x="581025" y="5187950"/>
            <a:ext cx="2051050" cy="735013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9" name="Line 232"/>
          <p:cNvSpPr>
            <a:spLocks noChangeShapeType="1"/>
          </p:cNvSpPr>
          <p:nvPr/>
        </p:nvSpPr>
        <p:spPr bwMode="auto">
          <a:xfrm>
            <a:off x="4953000" y="5143500"/>
            <a:ext cx="1995488" cy="73342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0" name="Line 233"/>
          <p:cNvSpPr>
            <a:spLocks noChangeShapeType="1"/>
          </p:cNvSpPr>
          <p:nvPr/>
        </p:nvSpPr>
        <p:spPr bwMode="auto">
          <a:xfrm flipV="1">
            <a:off x="6929438" y="5183188"/>
            <a:ext cx="2074862" cy="693737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2" name="Line 228"/>
          <p:cNvSpPr>
            <a:spLocks noChangeShapeType="1"/>
          </p:cNvSpPr>
          <p:nvPr/>
        </p:nvSpPr>
        <p:spPr bwMode="auto">
          <a:xfrm flipH="1">
            <a:off x="6942138" y="5351463"/>
            <a:ext cx="1362075" cy="1539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3" name="Line 227"/>
          <p:cNvSpPr>
            <a:spLocks noChangeShapeType="1"/>
          </p:cNvSpPr>
          <p:nvPr/>
        </p:nvSpPr>
        <p:spPr bwMode="auto">
          <a:xfrm>
            <a:off x="5629275" y="5300663"/>
            <a:ext cx="1300163" cy="14287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4" name="Line 224"/>
          <p:cNvSpPr>
            <a:spLocks noChangeShapeType="1"/>
          </p:cNvSpPr>
          <p:nvPr/>
        </p:nvSpPr>
        <p:spPr bwMode="auto">
          <a:xfrm>
            <a:off x="1281113" y="5367338"/>
            <a:ext cx="1358900" cy="1539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5" name="Line 223"/>
          <p:cNvSpPr>
            <a:spLocks noChangeShapeType="1"/>
          </p:cNvSpPr>
          <p:nvPr/>
        </p:nvSpPr>
        <p:spPr bwMode="auto">
          <a:xfrm flipH="1">
            <a:off x="2636838" y="5362575"/>
            <a:ext cx="1377950" cy="153988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7" name="Line 230"/>
          <p:cNvSpPr>
            <a:spLocks noChangeShapeType="1"/>
          </p:cNvSpPr>
          <p:nvPr/>
        </p:nvSpPr>
        <p:spPr bwMode="auto">
          <a:xfrm flipH="1">
            <a:off x="2630488" y="5143500"/>
            <a:ext cx="2314575" cy="77787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8" name="Line 223"/>
          <p:cNvSpPr>
            <a:spLocks noChangeShapeType="1"/>
          </p:cNvSpPr>
          <p:nvPr/>
        </p:nvSpPr>
        <p:spPr bwMode="auto">
          <a:xfrm flipH="1">
            <a:off x="4027488" y="5114925"/>
            <a:ext cx="911225" cy="10160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9" name="Rectangle 278"/>
          <p:cNvSpPr/>
          <p:nvPr/>
        </p:nvSpPr>
        <p:spPr>
          <a:xfrm>
            <a:off x="125131" y="4561259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41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920615"/>
            <a:ext cx="8229600" cy="535822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The Asian site schedule is a lot more labor intensive</a:t>
            </a:r>
          </a:p>
          <a:p>
            <a:r>
              <a:rPr lang="en-US" sz="2000" dirty="0" smtClean="0"/>
              <a:t>The faster rate of TBMs allows for a faster completion of the civil engineering work in the FT schedule</a:t>
            </a:r>
          </a:p>
          <a:p>
            <a:pPr lvl="1"/>
            <a:r>
              <a:rPr lang="en-US" sz="1600" dirty="0" smtClean="0"/>
              <a:t>Spoil management to be studied carefully</a:t>
            </a:r>
            <a:endParaRPr lang="en-US" sz="1600" dirty="0" smtClean="0"/>
          </a:p>
          <a:p>
            <a:r>
              <a:rPr lang="en-US" sz="2000" dirty="0" smtClean="0"/>
              <a:t>Building the shield wall takes an entire year in the MR schedule</a:t>
            </a:r>
          </a:p>
          <a:p>
            <a:r>
              <a:rPr lang="en-US" sz="2000" dirty="0" smtClean="0"/>
              <a:t>The installation of infrastructure is slightly faster in the MR region thanks to the deployment of more teams and greater tolerance to coactivity</a:t>
            </a:r>
          </a:p>
          <a:p>
            <a:r>
              <a:rPr lang="en-US" sz="2000" dirty="0" smtClean="0"/>
              <a:t>Allowing the installation of the machine components to be carried out by 4 teams allows the MR schedule to catch up with the FT schedule</a:t>
            </a:r>
          </a:p>
          <a:p>
            <a:r>
              <a:rPr lang="en-US" sz="2000" dirty="0" smtClean="0"/>
              <a:t>Milestone: </a:t>
            </a:r>
            <a:r>
              <a:rPr lang="en-US" sz="2200" dirty="0" smtClean="0"/>
              <a:t>Ready for </a:t>
            </a:r>
            <a:r>
              <a:rPr lang="en-US" sz="2200" dirty="0"/>
              <a:t>early commissioning </a:t>
            </a:r>
            <a:r>
              <a:rPr lang="en-US" sz="1800" dirty="0"/>
              <a:t>(BDS and ML up to </a:t>
            </a:r>
            <a:r>
              <a:rPr lang="en-US" sz="1800" dirty="0" smtClean="0"/>
              <a:t>PM7/AH1)</a:t>
            </a:r>
          </a:p>
          <a:p>
            <a:pPr lvl="1"/>
            <a:r>
              <a:rPr lang="en-US" sz="1600" dirty="0" smtClean="0"/>
              <a:t>FT: Y7 Q2</a:t>
            </a:r>
          </a:p>
          <a:p>
            <a:pPr lvl="1"/>
            <a:r>
              <a:rPr lang="en-US" sz="1600" dirty="0" smtClean="0"/>
              <a:t>MR: Y8 Q2</a:t>
            </a:r>
          </a:p>
          <a:p>
            <a:r>
              <a:rPr lang="en-US" sz="2000" dirty="0" smtClean="0"/>
              <a:t>Milestone: Ready for Full commissioning (whole accelerator available)</a:t>
            </a:r>
          </a:p>
          <a:p>
            <a:pPr lvl="1"/>
            <a:r>
              <a:rPr lang="en-US" sz="1600" dirty="0" smtClean="0"/>
              <a:t>FT: Y10 Q1</a:t>
            </a:r>
          </a:p>
          <a:p>
            <a:pPr lvl="1"/>
            <a:r>
              <a:rPr lang="en-US" sz="1600" dirty="0" smtClean="0"/>
              <a:t>MR: Y10 Q1</a:t>
            </a:r>
          </a:p>
          <a:p>
            <a:r>
              <a:rPr lang="en-US" sz="2000" dirty="0" smtClean="0"/>
              <a:t>Milestone: ILC ready for beam</a:t>
            </a:r>
          </a:p>
          <a:p>
            <a:pPr lvl="1"/>
            <a:r>
              <a:rPr lang="en-US" sz="1600" dirty="0" smtClean="0"/>
              <a:t>FT: Y10 Q4</a:t>
            </a:r>
          </a:p>
          <a:p>
            <a:pPr lvl="1"/>
            <a:r>
              <a:rPr lang="en-US" sz="1600" dirty="0" smtClean="0"/>
              <a:t>MR: TO BE FURTHER STUDIED (commissioning program to be fine tuned)</a:t>
            </a:r>
            <a:endParaRPr lang="en-US" sz="1600" dirty="0" smtClean="0"/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Construction schedule – FT </a:t>
            </a:r>
            <a:r>
              <a:rPr lang="en-US" dirty="0" err="1" smtClean="0"/>
              <a:t>vs</a:t>
            </a:r>
            <a:r>
              <a:rPr lang="en-US" dirty="0" smtClean="0"/>
              <a:t> MR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Considerations of the high-tech mass production schedule</a:t>
            </a:r>
            <a:endParaRPr lang="en-GB" dirty="0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54824"/>
        </p:xfrm>
        <a:graphic>
          <a:graphicData uri="http://schemas.openxmlformats.org/drawingml/2006/table">
            <a:tbl>
              <a:tblPr/>
              <a:tblGrid>
                <a:gridCol w="585788"/>
                <a:gridCol w="792162"/>
                <a:gridCol w="1152525"/>
                <a:gridCol w="936625"/>
                <a:gridCol w="1008063"/>
                <a:gridCol w="1152525"/>
                <a:gridCol w="1295400"/>
                <a:gridCol w="130651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yr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Step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material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SCRF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cavity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ass. and test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ass. and aging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コンテンツ プレースホルダー 5"/>
          <p:cNvGraphicFramePr>
            <a:graphicFrameLocks/>
          </p:cNvGraphicFramePr>
          <p:nvPr/>
        </p:nvGraphicFramePr>
        <p:xfrm>
          <a:off x="457200" y="1600200"/>
          <a:ext cx="8229600" cy="4354824"/>
        </p:xfrm>
        <a:graphic>
          <a:graphicData uri="http://schemas.openxmlformats.org/drawingml/2006/table">
            <a:tbl>
              <a:tblPr/>
              <a:tblGrid>
                <a:gridCol w="585788"/>
                <a:gridCol w="792162"/>
                <a:gridCol w="1152525"/>
                <a:gridCol w="936625"/>
                <a:gridCol w="1008063"/>
                <a:gridCol w="1152525"/>
                <a:gridCol w="1295400"/>
                <a:gridCol w="130651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yr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Step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material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SCRF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cavity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ass. and test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ass. and aging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187450" y="2276475"/>
            <a:ext cx="4619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Prep.</a:t>
            </a:r>
            <a:endParaRPr lang="ja-JP" altLang="en-US" sz="180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187450" y="3141663"/>
            <a:ext cx="4619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Production </a:t>
            </a:r>
            <a:endParaRPr lang="ja-JP" altLang="en-US" sz="1800"/>
          </a:p>
        </p:txBody>
      </p:sp>
      <p:sp>
        <p:nvSpPr>
          <p:cNvPr id="9" name="下矢印 8"/>
          <p:cNvSpPr/>
          <p:nvPr/>
        </p:nvSpPr>
        <p:spPr>
          <a:xfrm>
            <a:off x="2124075" y="2276475"/>
            <a:ext cx="503238" cy="2160588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3203575" y="2997200"/>
            <a:ext cx="504825" cy="1800225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下矢印 13"/>
          <p:cNvSpPr/>
          <p:nvPr/>
        </p:nvSpPr>
        <p:spPr>
          <a:xfrm>
            <a:off x="3203575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下矢印 14"/>
          <p:cNvSpPr/>
          <p:nvPr/>
        </p:nvSpPr>
        <p:spPr>
          <a:xfrm>
            <a:off x="4211638" y="2997200"/>
            <a:ext cx="504825" cy="1800225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下矢印 15"/>
          <p:cNvSpPr/>
          <p:nvPr/>
        </p:nvSpPr>
        <p:spPr>
          <a:xfrm>
            <a:off x="4211638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下矢印 16"/>
          <p:cNvSpPr/>
          <p:nvPr/>
        </p:nvSpPr>
        <p:spPr>
          <a:xfrm>
            <a:off x="5219700" y="3357563"/>
            <a:ext cx="504825" cy="1871662"/>
          </a:xfrm>
          <a:prstGeom prst="downArrow">
            <a:avLst/>
          </a:prstGeom>
          <a:solidFill>
            <a:srgbClr val="FF99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下矢印 17"/>
          <p:cNvSpPr/>
          <p:nvPr/>
        </p:nvSpPr>
        <p:spPr>
          <a:xfrm>
            <a:off x="5219700" y="2565400"/>
            <a:ext cx="504825" cy="792163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下矢印 22"/>
          <p:cNvSpPr/>
          <p:nvPr/>
        </p:nvSpPr>
        <p:spPr>
          <a:xfrm>
            <a:off x="6588125" y="2997200"/>
            <a:ext cx="504825" cy="1944688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下矢印 23"/>
          <p:cNvSpPr/>
          <p:nvPr/>
        </p:nvSpPr>
        <p:spPr>
          <a:xfrm>
            <a:off x="6588125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下矢印 24"/>
          <p:cNvSpPr/>
          <p:nvPr/>
        </p:nvSpPr>
        <p:spPr>
          <a:xfrm>
            <a:off x="7596188" y="3357563"/>
            <a:ext cx="504825" cy="1871662"/>
          </a:xfrm>
          <a:prstGeom prst="downArrow">
            <a:avLst/>
          </a:prstGeom>
          <a:solidFill>
            <a:srgbClr val="FF99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下矢印 25"/>
          <p:cNvSpPr/>
          <p:nvPr/>
        </p:nvSpPr>
        <p:spPr>
          <a:xfrm>
            <a:off x="7596188" y="2565400"/>
            <a:ext cx="504825" cy="792163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05413" y="6136878"/>
            <a:ext cx="4514192" cy="5554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Installation of machine components - FT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36593" y="4328864"/>
            <a:ext cx="6846670" cy="1207237"/>
          </a:xfrm>
          <a:prstGeom prst="rect">
            <a:avLst/>
          </a:prstGeom>
          <a:solidFill>
            <a:schemeClr val="accent6">
              <a:lumMod val="60000"/>
              <a:lumOff val="40000"/>
              <a:alpha val="46000"/>
            </a:schemeClr>
          </a:solidFill>
          <a:ln>
            <a:solidFill>
              <a:srgbClr val="FFFAE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53218" y="869760"/>
            <a:ext cx="70376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- Light blue:  </a:t>
            </a:r>
            <a:r>
              <a:rPr lang="en-GB" sz="1400" dirty="0"/>
              <a:t>P</a:t>
            </a:r>
            <a:r>
              <a:rPr lang="en-GB" sz="1400" dirty="0" smtClean="0"/>
              <a:t>re</a:t>
            </a:r>
            <a:r>
              <a:rPr lang="en-GB" sz="1400" dirty="0"/>
              <a:t>-production or pre-industrialization stage (or preparation for full production) </a:t>
            </a:r>
          </a:p>
          <a:p>
            <a:r>
              <a:rPr lang="en-GB" sz="1400" dirty="0" smtClean="0"/>
              <a:t>- Yellow </a:t>
            </a:r>
            <a:r>
              <a:rPr lang="en-GB" sz="1400" dirty="0"/>
              <a:t>:  </a:t>
            </a:r>
            <a:r>
              <a:rPr lang="en-GB" sz="1400" dirty="0" smtClean="0"/>
              <a:t>	Full </a:t>
            </a:r>
            <a:r>
              <a:rPr lang="en-GB" sz="1400" dirty="0"/>
              <a:t>production of material and components/parts.</a:t>
            </a:r>
          </a:p>
          <a:p>
            <a:r>
              <a:rPr lang="en-GB" sz="1400" dirty="0" smtClean="0"/>
              <a:t>- </a:t>
            </a:r>
            <a:r>
              <a:rPr lang="en-GB" sz="1400" dirty="0"/>
              <a:t>Orange: </a:t>
            </a:r>
            <a:r>
              <a:rPr lang="en-GB" sz="1400" dirty="0" smtClean="0"/>
              <a:t>	Full </a:t>
            </a:r>
            <a:r>
              <a:rPr lang="en-GB" sz="1400" dirty="0"/>
              <a:t>assembly stage and test stage in parallel.</a:t>
            </a:r>
            <a:endParaRPr lang="en-GB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876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consideration of the high-tech mass production schedule</a:t>
            </a:r>
            <a:endParaRPr lang="en-GB" dirty="0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54824"/>
        </p:xfrm>
        <a:graphic>
          <a:graphicData uri="http://schemas.openxmlformats.org/drawingml/2006/table">
            <a:tbl>
              <a:tblPr/>
              <a:tblGrid>
                <a:gridCol w="585788"/>
                <a:gridCol w="792162"/>
                <a:gridCol w="1152525"/>
                <a:gridCol w="936625"/>
                <a:gridCol w="1008063"/>
                <a:gridCol w="1152525"/>
                <a:gridCol w="1295400"/>
                <a:gridCol w="130651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yr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Step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material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SCRF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cavity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ass. and test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ass. and aging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コンテンツ プレースホルダー 5"/>
          <p:cNvGraphicFramePr>
            <a:graphicFrameLocks/>
          </p:cNvGraphicFramePr>
          <p:nvPr/>
        </p:nvGraphicFramePr>
        <p:xfrm>
          <a:off x="457200" y="1600200"/>
          <a:ext cx="8229600" cy="4354824"/>
        </p:xfrm>
        <a:graphic>
          <a:graphicData uri="http://schemas.openxmlformats.org/drawingml/2006/table">
            <a:tbl>
              <a:tblPr/>
              <a:tblGrid>
                <a:gridCol w="585788"/>
                <a:gridCol w="792162"/>
                <a:gridCol w="1152525"/>
                <a:gridCol w="936625"/>
                <a:gridCol w="1008063"/>
                <a:gridCol w="1152525"/>
                <a:gridCol w="1295400"/>
                <a:gridCol w="130651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yr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Step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material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SCRF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cavity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CM ass. and test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parts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RF ass. and aging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187450" y="2276475"/>
            <a:ext cx="4619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Prep.</a:t>
            </a:r>
            <a:endParaRPr lang="ja-JP" altLang="en-US" sz="180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187450" y="3141663"/>
            <a:ext cx="4619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Production </a:t>
            </a:r>
            <a:endParaRPr lang="ja-JP" altLang="en-US" sz="1800"/>
          </a:p>
        </p:txBody>
      </p:sp>
      <p:sp>
        <p:nvSpPr>
          <p:cNvPr id="9" name="下矢印 8"/>
          <p:cNvSpPr/>
          <p:nvPr/>
        </p:nvSpPr>
        <p:spPr>
          <a:xfrm>
            <a:off x="2124075" y="2276475"/>
            <a:ext cx="503238" cy="2160588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3203575" y="2997200"/>
            <a:ext cx="504825" cy="1800225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下矢印 13"/>
          <p:cNvSpPr/>
          <p:nvPr/>
        </p:nvSpPr>
        <p:spPr>
          <a:xfrm>
            <a:off x="3203575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下矢印 14"/>
          <p:cNvSpPr/>
          <p:nvPr/>
        </p:nvSpPr>
        <p:spPr>
          <a:xfrm>
            <a:off x="4211638" y="2997200"/>
            <a:ext cx="504825" cy="1800225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下矢印 15"/>
          <p:cNvSpPr/>
          <p:nvPr/>
        </p:nvSpPr>
        <p:spPr>
          <a:xfrm>
            <a:off x="4211638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下矢印 16"/>
          <p:cNvSpPr/>
          <p:nvPr/>
        </p:nvSpPr>
        <p:spPr>
          <a:xfrm>
            <a:off x="5219700" y="3357563"/>
            <a:ext cx="504825" cy="1871662"/>
          </a:xfrm>
          <a:prstGeom prst="downArrow">
            <a:avLst/>
          </a:prstGeom>
          <a:solidFill>
            <a:srgbClr val="FF99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下矢印 17"/>
          <p:cNvSpPr/>
          <p:nvPr/>
        </p:nvSpPr>
        <p:spPr>
          <a:xfrm>
            <a:off x="5219700" y="2565400"/>
            <a:ext cx="504825" cy="792163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下矢印 22"/>
          <p:cNvSpPr/>
          <p:nvPr/>
        </p:nvSpPr>
        <p:spPr>
          <a:xfrm>
            <a:off x="6588125" y="2997200"/>
            <a:ext cx="504825" cy="1944688"/>
          </a:xfrm>
          <a:prstGeom prst="downArrow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下矢印 23"/>
          <p:cNvSpPr/>
          <p:nvPr/>
        </p:nvSpPr>
        <p:spPr>
          <a:xfrm>
            <a:off x="6588125" y="2276475"/>
            <a:ext cx="504825" cy="720725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下矢印 24"/>
          <p:cNvSpPr/>
          <p:nvPr/>
        </p:nvSpPr>
        <p:spPr>
          <a:xfrm>
            <a:off x="7596188" y="3357563"/>
            <a:ext cx="504825" cy="1871662"/>
          </a:xfrm>
          <a:prstGeom prst="downArrow">
            <a:avLst/>
          </a:prstGeom>
          <a:solidFill>
            <a:srgbClr val="FF9900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下矢印 25"/>
          <p:cNvSpPr/>
          <p:nvPr/>
        </p:nvSpPr>
        <p:spPr>
          <a:xfrm>
            <a:off x="7596188" y="2565400"/>
            <a:ext cx="504825" cy="792163"/>
          </a:xfrm>
          <a:prstGeom prst="downArrow">
            <a:avLst/>
          </a:prstGeom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05413" y="6136878"/>
            <a:ext cx="4514192" cy="555451"/>
          </a:xfrm>
          <a:prstGeom prst="rect">
            <a:avLst/>
          </a:prstGeom>
          <a:solidFill>
            <a:srgbClr val="C3D69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Installation of machine components - MR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36593" y="4666340"/>
            <a:ext cx="6846670" cy="869762"/>
          </a:xfrm>
          <a:prstGeom prst="rect">
            <a:avLst/>
          </a:prstGeom>
          <a:solidFill>
            <a:schemeClr val="accent3">
              <a:lumMod val="60000"/>
              <a:lumOff val="40000"/>
              <a:alpha val="46000"/>
            </a:schemeClr>
          </a:solidFill>
          <a:ln>
            <a:solidFill>
              <a:srgbClr val="FFFAE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857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Asian region schedule allows for a longer production time of the accelerator parts</a:t>
            </a:r>
          </a:p>
          <a:p>
            <a:r>
              <a:rPr lang="en-GB" sz="2800" dirty="0" smtClean="0"/>
              <a:t>Next step: come up with a production schedule compatible with an installation schedule, ex for CLIC shown below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8364" y="3699937"/>
            <a:ext cx="4839581" cy="2636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521" y="3621190"/>
            <a:ext cx="302433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349338" y="10592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Considerations of the high-tech mass production schedule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148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Early Commissioning : Draft program (Ewan):</a:t>
            </a:r>
          </a:p>
          <a:p>
            <a:pPr lvl="1"/>
            <a:r>
              <a:rPr lang="en-US" sz="1400" dirty="0"/>
              <a:t>The e- injector system to 5 </a:t>
            </a:r>
            <a:r>
              <a:rPr lang="en-US" sz="1400" dirty="0" err="1"/>
              <a:t>GeV</a:t>
            </a:r>
            <a:r>
              <a:rPr lang="en-US" sz="1400" dirty="0"/>
              <a:t> and </a:t>
            </a:r>
            <a:r>
              <a:rPr lang="en-US" sz="1400" dirty="0" smtClean="0"/>
              <a:t>dump : 3 Months</a:t>
            </a:r>
            <a:endParaRPr lang="en-US" sz="1400" dirty="0"/>
          </a:p>
          <a:p>
            <a:pPr lvl="1"/>
            <a:r>
              <a:rPr lang="en-US" sz="1400" dirty="0" smtClean="0"/>
              <a:t>The </a:t>
            </a:r>
            <a:r>
              <a:rPr lang="en-US" sz="1400" dirty="0"/>
              <a:t>e+ source and systems to 5 </a:t>
            </a:r>
            <a:r>
              <a:rPr lang="en-US" sz="1400" dirty="0" err="1"/>
              <a:t>GeV</a:t>
            </a:r>
            <a:r>
              <a:rPr lang="en-US" sz="1400" dirty="0"/>
              <a:t> and dump utilizing the auxiliary low current e- source to produce e</a:t>
            </a:r>
            <a:r>
              <a:rPr lang="en-US" sz="1400" dirty="0" smtClean="0"/>
              <a:t>+ : 3 Months</a:t>
            </a:r>
          </a:p>
          <a:p>
            <a:pPr lvl="1"/>
            <a:r>
              <a:rPr lang="en-US" sz="1400" dirty="0" smtClean="0"/>
              <a:t>Hardware commissioning of injection lines and both Damping rings : 3 months</a:t>
            </a:r>
          </a:p>
          <a:p>
            <a:pPr lvl="1"/>
            <a:r>
              <a:rPr lang="en-US" sz="1400" dirty="0"/>
              <a:t>Commission both rings with beams from injectors with extraction only into first dump in the </a:t>
            </a:r>
            <a:r>
              <a:rPr lang="en-US" sz="1400" dirty="0" smtClean="0"/>
              <a:t>PLTR </a:t>
            </a:r>
            <a:r>
              <a:rPr lang="en-US" sz="1400" dirty="0"/>
              <a:t>(beam still in injection/extraction tunnels</a:t>
            </a:r>
            <a:r>
              <a:rPr lang="en-US" sz="1400" dirty="0" smtClean="0"/>
              <a:t>): 9 months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Requires the availability of:</a:t>
            </a:r>
            <a:endParaRPr lang="en-US" sz="1800" dirty="0"/>
          </a:p>
          <a:p>
            <a:pPr lvl="1"/>
            <a:r>
              <a:rPr lang="en-US" sz="1400" dirty="0" smtClean="0"/>
              <a:t>BDS and ML up to </a:t>
            </a:r>
            <a:r>
              <a:rPr lang="en-US" sz="1400" dirty="0" smtClean="0"/>
              <a:t>PM7/AH1 (FT: </a:t>
            </a:r>
            <a:r>
              <a:rPr lang="en-US" sz="1400" dirty="0" smtClean="0"/>
              <a:t>Y7 </a:t>
            </a:r>
            <a:r>
              <a:rPr lang="en-US" sz="1400" dirty="0" smtClean="0"/>
              <a:t>Q2)</a:t>
            </a:r>
            <a:endParaRPr lang="en-US" sz="1400" dirty="0" smtClean="0"/>
          </a:p>
          <a:p>
            <a:pPr lvl="1"/>
            <a:r>
              <a:rPr lang="en-US" sz="1400" dirty="0" smtClean="0"/>
              <a:t>PLTR</a:t>
            </a:r>
          </a:p>
          <a:p>
            <a:pPr lvl="1"/>
            <a:r>
              <a:rPr lang="en-US" sz="1400" dirty="0" smtClean="0"/>
              <a:t>Damping Rings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Draft schedule for the construction and installation of the DR+</a:t>
            </a:r>
            <a:r>
              <a:rPr lang="en-US" sz="1800" dirty="0" smtClean="0"/>
              <a:t>PLTR – FT only</a:t>
            </a:r>
            <a:endParaRPr lang="en-US" sz="1800" dirty="0" smtClean="0"/>
          </a:p>
          <a:p>
            <a:pPr lvl="1"/>
            <a:r>
              <a:rPr lang="en-US" sz="1400" dirty="0" smtClean="0"/>
              <a:t>DR: One 6m diameter, 3240m long tunnel – excavation using TBM at a rate of 150m/w for 3 shifts</a:t>
            </a:r>
          </a:p>
          <a:p>
            <a:pPr lvl="1"/>
            <a:r>
              <a:rPr lang="en-US" sz="1400" dirty="0" smtClean="0"/>
              <a:t>PLTR: Two 6-8m diameter, 270m long tunnels – excavation using road headers at a rate of 30m/w for 3 shifts</a:t>
            </a:r>
          </a:p>
          <a:p>
            <a:pPr lvl="1"/>
            <a:r>
              <a:rPr lang="en-US" sz="1400" dirty="0" smtClean="0"/>
              <a:t>When possible, the RD and PLTR are treated as one 3780m tunnel</a:t>
            </a:r>
          </a:p>
          <a:p>
            <a:pPr lvl="1"/>
            <a:endParaRPr lang="en-US" sz="1400" dirty="0"/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Commissioning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8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3260847"/>
            <a:ext cx="8229600" cy="36617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CE phase</a:t>
            </a:r>
          </a:p>
          <a:p>
            <a:pPr lvl="1"/>
            <a:r>
              <a:rPr lang="en-US" sz="1400" dirty="0" smtClean="0"/>
              <a:t>Invert and finishing: 250m/w</a:t>
            </a:r>
          </a:p>
          <a:p>
            <a:pPr lvl="1"/>
            <a:r>
              <a:rPr lang="en-US" sz="1400" dirty="0" smtClean="0"/>
              <a:t>Ceiling ducts: 250m/w</a:t>
            </a:r>
            <a:endParaRPr lang="en-US" sz="1800" dirty="0" smtClean="0"/>
          </a:p>
          <a:p>
            <a:r>
              <a:rPr lang="en-US" sz="1800" dirty="0" smtClean="0"/>
              <a:t>Installation of infrastructure in </a:t>
            </a:r>
            <a:r>
              <a:rPr lang="en-US" sz="1800" dirty="0" smtClean="0">
                <a:solidFill>
                  <a:srgbClr val="FF0000"/>
                </a:solidFill>
              </a:rPr>
              <a:t>DR</a:t>
            </a:r>
            <a:r>
              <a:rPr lang="en-US" sz="1800" dirty="0" smtClean="0"/>
              <a:t> and PLTR</a:t>
            </a:r>
          </a:p>
          <a:p>
            <a:pPr lvl="1"/>
            <a:r>
              <a:rPr lang="en-US" sz="1400" dirty="0" smtClean="0"/>
              <a:t>Survey: 			</a:t>
            </a:r>
            <a:r>
              <a:rPr lang="en-US" sz="1400" dirty="0" smtClean="0">
                <a:solidFill>
                  <a:srgbClr val="FF0000"/>
                </a:solidFill>
              </a:rPr>
              <a:t>120m/w</a:t>
            </a:r>
            <a:r>
              <a:rPr lang="en-US" sz="1400" dirty="0" smtClean="0"/>
              <a:t>	120m/w</a:t>
            </a:r>
          </a:p>
          <a:p>
            <a:pPr lvl="1"/>
            <a:r>
              <a:rPr lang="en-US" sz="1400" dirty="0" smtClean="0"/>
              <a:t>Electrics: 		</a:t>
            </a:r>
            <a:r>
              <a:rPr lang="en-US" sz="1400" dirty="0" smtClean="0">
                <a:solidFill>
                  <a:srgbClr val="FF0000"/>
                </a:solidFill>
              </a:rPr>
              <a:t>80m/w</a:t>
            </a:r>
            <a:r>
              <a:rPr lang="en-US" sz="1400" dirty="0" smtClean="0"/>
              <a:t>	120m/w</a:t>
            </a:r>
          </a:p>
          <a:p>
            <a:pPr lvl="1"/>
            <a:r>
              <a:rPr lang="en-US" sz="1400" dirty="0" smtClean="0"/>
              <a:t>Piping &amp; ventilation: 	</a:t>
            </a:r>
            <a:r>
              <a:rPr lang="en-US" sz="1400" dirty="0" smtClean="0">
                <a:solidFill>
                  <a:srgbClr val="FF0000"/>
                </a:solidFill>
              </a:rPr>
              <a:t>80m/w</a:t>
            </a:r>
            <a:r>
              <a:rPr lang="en-US" sz="1400" dirty="0" smtClean="0"/>
              <a:t>	120m/w</a:t>
            </a:r>
          </a:p>
          <a:p>
            <a:pPr lvl="1"/>
            <a:r>
              <a:rPr lang="en-US" sz="1400" dirty="0" smtClean="0"/>
              <a:t>Cabling: 			</a:t>
            </a:r>
            <a:r>
              <a:rPr lang="en-US" sz="1400" dirty="0" smtClean="0">
                <a:solidFill>
                  <a:srgbClr val="FF0000"/>
                </a:solidFill>
              </a:rPr>
              <a:t>80m/w</a:t>
            </a:r>
            <a:r>
              <a:rPr lang="en-US" sz="1400" dirty="0" smtClean="0"/>
              <a:t>	120m/w</a:t>
            </a:r>
          </a:p>
          <a:p>
            <a:r>
              <a:rPr lang="en-US" sz="1800" dirty="0" smtClean="0"/>
              <a:t>Installation of machine components</a:t>
            </a:r>
          </a:p>
          <a:p>
            <a:pPr lvl="1"/>
            <a:r>
              <a:rPr lang="en-US" sz="1400" dirty="0" smtClean="0"/>
              <a:t>Supports: 250m/w</a:t>
            </a:r>
          </a:p>
          <a:p>
            <a:pPr lvl="1"/>
            <a:r>
              <a:rPr lang="en-US" sz="1400" dirty="0" smtClean="0"/>
              <a:t>Machine elements: DR: 50m/w ; PLTR: 100m/w</a:t>
            </a:r>
          </a:p>
          <a:p>
            <a:pPr lvl="2"/>
            <a:r>
              <a:rPr lang="en-US" sz="1400" dirty="0" smtClean="0"/>
              <a:t>Many more components per meter to install in DR</a:t>
            </a:r>
          </a:p>
          <a:p>
            <a:pPr lvl="1"/>
            <a:endParaRPr lang="en-US" sz="1400" dirty="0" smtClean="0"/>
          </a:p>
          <a:p>
            <a:pPr lvl="1"/>
            <a:endParaRPr lang="en-US" sz="1000" dirty="0" smtClean="0"/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US" dirty="0" smtClean="0"/>
              <a:t>Early </a:t>
            </a:r>
            <a:r>
              <a:rPr lang="en-US" dirty="0" smtClean="0"/>
              <a:t>Commissioning – FT only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0392" y="936281"/>
            <a:ext cx="3801984" cy="3217800"/>
          </a:xfrm>
          <a:prstGeom prst="rect">
            <a:avLst/>
          </a:prstGeom>
          <a:solidFill>
            <a:srgbClr val="FFFAE8"/>
          </a:solidFill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397" y="979820"/>
            <a:ext cx="3680740" cy="2381655"/>
          </a:xfrm>
          <a:prstGeom prst="rect">
            <a:avLst/>
          </a:prstGeom>
          <a:solidFill>
            <a:srgbClr val="FFFAE8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9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709523"/>
          </a:xfrm>
        </p:spPr>
        <p:txBody>
          <a:bodyPr/>
          <a:lstStyle/>
          <a:p>
            <a:r>
              <a:rPr lang="en-US" dirty="0" smtClean="0"/>
              <a:t>To follow work progress in time and space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171" y="1625041"/>
            <a:ext cx="6371372" cy="447693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Format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7643" y="3553519"/>
            <a:ext cx="2225555" cy="2504939"/>
          </a:xfrm>
          <a:prstGeom prst="rect">
            <a:avLst/>
          </a:prstGeom>
          <a:solidFill>
            <a:srgbClr val="F000FF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13717" y="3553519"/>
            <a:ext cx="2225555" cy="2504939"/>
          </a:xfrm>
          <a:prstGeom prst="rect">
            <a:avLst/>
          </a:prstGeom>
          <a:solidFill>
            <a:srgbClr val="F000FF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24851" y="3553519"/>
            <a:ext cx="502315" cy="2504939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12325" y="3553519"/>
            <a:ext cx="489740" cy="2504939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44543" y="3553519"/>
            <a:ext cx="110902" cy="2504939"/>
          </a:xfrm>
          <a:prstGeom prst="rect">
            <a:avLst/>
          </a:prstGeom>
          <a:solidFill>
            <a:srgbClr val="FF6600">
              <a:alpha val="5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98471" y="3553519"/>
            <a:ext cx="110902" cy="2504939"/>
          </a:xfrm>
          <a:prstGeom prst="rect">
            <a:avLst/>
          </a:prstGeom>
          <a:solidFill>
            <a:srgbClr val="FF6600">
              <a:alpha val="5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546728" y="4388725"/>
            <a:ext cx="1988608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Using  latest</a:t>
            </a:r>
          </a:p>
          <a:p>
            <a:pPr algn="ctr"/>
            <a:r>
              <a:rPr lang="en-US" dirty="0"/>
              <a:t>n</a:t>
            </a:r>
            <a:r>
              <a:rPr lang="en-US" dirty="0" smtClean="0"/>
              <a:t>aming convention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627166" y="3553519"/>
            <a:ext cx="185159" cy="2504939"/>
          </a:xfrm>
          <a:prstGeom prst="rect">
            <a:avLst/>
          </a:prstGeom>
          <a:solidFill>
            <a:srgbClr val="A20000">
              <a:alpha val="7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3" descr="20110311-ILC-naming-convention-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33178"/>
            <a:ext cx="5930928" cy="3324821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71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Delivery of DR and PLTR for </a:t>
            </a:r>
            <a:r>
              <a:rPr lang="en-US" dirty="0" smtClean="0"/>
              <a:t>commissioning</a:t>
            </a:r>
            <a:br>
              <a:rPr lang="en-US" dirty="0" smtClean="0"/>
            </a:br>
            <a:r>
              <a:rPr lang="en-US" dirty="0" smtClean="0"/>
              <a:t>FT only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993506"/>
            <a:ext cx="8229600" cy="1132657"/>
          </a:xfrm>
        </p:spPr>
        <p:txBody>
          <a:bodyPr>
            <a:normAutofit/>
          </a:bodyPr>
          <a:lstStyle/>
          <a:p>
            <a:r>
              <a:rPr lang="en-US" sz="1600" dirty="0" smtClean="0"/>
              <a:t>Under our set of assumptions, the DR and PLTR would be made available to commissioning before the BDS becomes available</a:t>
            </a:r>
          </a:p>
          <a:p>
            <a:r>
              <a:rPr lang="en-US" sz="1600" dirty="0" smtClean="0"/>
              <a:t>The early commissioning would be over during Y8 Q3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2682"/>
            <a:ext cx="9144000" cy="40051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4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Still quite early to come up with precise estimates</a:t>
            </a:r>
          </a:p>
          <a:p>
            <a:r>
              <a:rPr lang="en-US" sz="2000" dirty="0" smtClean="0"/>
              <a:t>Based on LHC: </a:t>
            </a:r>
          </a:p>
          <a:p>
            <a:pPr lvl="1"/>
            <a:r>
              <a:rPr lang="en-US" sz="1600" dirty="0" smtClean="0"/>
              <a:t>6 month of pre-commissioning per sector</a:t>
            </a:r>
          </a:p>
          <a:p>
            <a:pPr lvl="1"/>
            <a:r>
              <a:rPr lang="en-US" sz="1600" dirty="0" smtClean="0"/>
              <a:t>12 months of global commissioning</a:t>
            </a:r>
          </a:p>
          <a:p>
            <a:r>
              <a:rPr lang="en-US" sz="2000" dirty="0" smtClean="0"/>
              <a:t>Key dates</a:t>
            </a:r>
          </a:p>
          <a:p>
            <a:pPr lvl="1"/>
            <a:r>
              <a:rPr lang="en-US" sz="1400" dirty="0"/>
              <a:t>BDS ready for commissioning: Y7 Q2</a:t>
            </a:r>
          </a:p>
          <a:p>
            <a:pPr lvl="1"/>
            <a:r>
              <a:rPr lang="en-US" sz="1400" dirty="0"/>
              <a:t>ML ready for commissioning: Y9 </a:t>
            </a:r>
            <a:r>
              <a:rPr lang="en-US" sz="1400" dirty="0" smtClean="0"/>
              <a:t>Q3</a:t>
            </a:r>
            <a:endParaRPr lang="en-US" sz="2000" dirty="0" smtClean="0"/>
          </a:p>
          <a:p>
            <a:r>
              <a:rPr lang="en-US" sz="1800" dirty="0" smtClean="0"/>
              <a:t>Pre-requisite to launch commissioning with beam IF detectors not available</a:t>
            </a:r>
          </a:p>
          <a:p>
            <a:pPr lvl="1"/>
            <a:r>
              <a:rPr lang="en-US" sz="1600" dirty="0" smtClean="0"/>
              <a:t>Temporary vacuum pipe through IR area</a:t>
            </a:r>
          </a:p>
          <a:p>
            <a:pPr lvl="1"/>
            <a:r>
              <a:rPr lang="en-US" sz="1600" dirty="0" smtClean="0"/>
              <a:t>Temporary QD0</a:t>
            </a:r>
          </a:p>
          <a:p>
            <a:pPr lvl="1"/>
            <a:r>
              <a:rPr lang="en-US" sz="1600" dirty="0" smtClean="0"/>
              <a:t>Temporary shielding</a:t>
            </a:r>
            <a:endParaRPr lang="en-US" sz="1600" dirty="0"/>
          </a:p>
          <a:p>
            <a:pPr lvl="1"/>
            <a:endParaRPr lang="en-US" sz="1400" dirty="0" smtClean="0"/>
          </a:p>
          <a:p>
            <a:pPr lvl="1"/>
            <a:endParaRPr lang="en-US" sz="1800" dirty="0" smtClean="0"/>
          </a:p>
          <a:p>
            <a:endParaRPr lang="en-US" sz="22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Global </a:t>
            </a:r>
            <a:r>
              <a:rPr lang="en-US" dirty="0" smtClean="0"/>
              <a:t>Commissioning</a:t>
            </a:r>
            <a:br>
              <a:rPr lang="en-US" dirty="0" smtClean="0"/>
            </a:br>
            <a:r>
              <a:rPr lang="en-US" dirty="0" smtClean="0"/>
              <a:t>FT only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7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/>
          <p:cNvSpPr/>
          <p:nvPr/>
        </p:nvSpPr>
        <p:spPr>
          <a:xfrm>
            <a:off x="0" y="0"/>
            <a:ext cx="9144000" cy="211032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75" y="-87569"/>
            <a:ext cx="8859580" cy="2332906"/>
          </a:xfrm>
          <a:prstGeom prst="rect">
            <a:avLst/>
          </a:prstGeom>
        </p:spPr>
      </p:pic>
      <p:cxnSp>
        <p:nvCxnSpPr>
          <p:cNvPr id="98" name="Straight Connector 97"/>
          <p:cNvCxnSpPr/>
          <p:nvPr/>
        </p:nvCxnSpPr>
        <p:spPr bwMode="auto">
          <a:xfrm>
            <a:off x="4734773" y="2003961"/>
            <a:ext cx="5994" cy="436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59522" y="2770684"/>
            <a:ext cx="8918435" cy="3600450"/>
            <a:chOff x="65348" y="2712429"/>
            <a:chExt cx="8918435" cy="3600450"/>
          </a:xfrm>
        </p:grpSpPr>
        <p:grpSp>
          <p:nvGrpSpPr>
            <p:cNvPr id="100" name="Group 99"/>
            <p:cNvGrpSpPr/>
            <p:nvPr/>
          </p:nvGrpSpPr>
          <p:grpSpPr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11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 userDrawn="1"/>
              </p:nvCxnSpPr>
              <p:spPr>
                <a:xfrm>
                  <a:off x="500034" y="2700352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 userDrawn="1"/>
              </p:nvCxnSpPr>
              <p:spPr>
                <a:xfrm>
                  <a:off x="500034" y="3060706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 userDrawn="1"/>
              </p:nvCxnSpPr>
              <p:spPr>
                <a:xfrm>
                  <a:off x="500034" y="3419471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 userDrawn="1"/>
              </p:nvCxnSpPr>
              <p:spPr>
                <a:xfrm>
                  <a:off x="500034" y="3779823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 userDrawn="1"/>
              </p:nvCxnSpPr>
              <p:spPr>
                <a:xfrm>
                  <a:off x="500034" y="4140177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 userDrawn="1"/>
              </p:nvCxnSpPr>
              <p:spPr>
                <a:xfrm>
                  <a:off x="500034" y="4500529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 userDrawn="1"/>
              </p:nvCxnSpPr>
              <p:spPr>
                <a:xfrm>
                  <a:off x="500034" y="4859294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 userDrawn="1"/>
              </p:nvCxnSpPr>
              <p:spPr>
                <a:xfrm>
                  <a:off x="500034" y="5219648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 userDrawn="1"/>
              </p:nvCxnSpPr>
              <p:spPr>
                <a:xfrm>
                  <a:off x="500034" y="5580000"/>
                  <a:ext cx="8064000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 userDrawn="1"/>
              </p:nvCxnSpPr>
              <p:spPr>
                <a:xfrm>
                  <a:off x="500034" y="2340000"/>
                  <a:ext cx="8064000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 userDrawn="1"/>
              </p:nvCxnSpPr>
              <p:spPr>
                <a:xfrm>
                  <a:off x="500034" y="2700353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 userDrawn="1"/>
              </p:nvCxnSpPr>
              <p:spPr>
                <a:xfrm>
                  <a:off x="500034" y="3060706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 userDrawn="1"/>
              </p:nvCxnSpPr>
              <p:spPr>
                <a:xfrm>
                  <a:off x="500034" y="3419471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 userDrawn="1"/>
              </p:nvCxnSpPr>
              <p:spPr>
                <a:xfrm>
                  <a:off x="500034" y="3779824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 userDrawn="1"/>
              </p:nvCxnSpPr>
              <p:spPr>
                <a:xfrm>
                  <a:off x="500034" y="4140177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 userDrawn="1"/>
              </p:nvCxnSpPr>
              <p:spPr>
                <a:xfrm>
                  <a:off x="500034" y="4500530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 userDrawn="1"/>
              </p:nvCxnSpPr>
              <p:spPr>
                <a:xfrm>
                  <a:off x="500034" y="4859295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 userDrawn="1"/>
              </p:nvCxnSpPr>
              <p:spPr>
                <a:xfrm>
                  <a:off x="500034" y="5219648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 userDrawn="1"/>
              </p:nvCxnSpPr>
              <p:spPr>
                <a:xfrm>
                  <a:off x="500034" y="5580001"/>
                  <a:ext cx="806400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 userDrawn="1"/>
              </p:nvCxnSpPr>
              <p:spPr>
                <a:xfrm>
                  <a:off x="500034" y="2340000"/>
                  <a:ext cx="806400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7" y="2129879"/>
                <a:ext cx="8486635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2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3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6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4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1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5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6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7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63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8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63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9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6"/>
              <a:ext cx="360363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10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01427" y="1456361"/>
            <a:ext cx="731068" cy="4908458"/>
            <a:chOff x="613079" y="1398106"/>
            <a:chExt cx="731068" cy="4908458"/>
          </a:xfrm>
        </p:grpSpPr>
        <p:cxnSp>
          <p:nvCxnSpPr>
            <p:cNvPr id="162" name="Straight Connector 161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>
            <a:off x="3177901" y="1456361"/>
            <a:ext cx="380565" cy="4908460"/>
            <a:chOff x="3189553" y="1398106"/>
            <a:chExt cx="380565" cy="4908460"/>
          </a:xfrm>
        </p:grpSpPr>
        <p:cxnSp>
          <p:nvCxnSpPr>
            <p:cNvPr id="165" name="Straight Connector 164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8" name="Group 167"/>
          <p:cNvGrpSpPr/>
          <p:nvPr/>
        </p:nvGrpSpPr>
        <p:grpSpPr>
          <a:xfrm>
            <a:off x="2814098" y="1479949"/>
            <a:ext cx="177371" cy="4884872"/>
            <a:chOff x="2825750" y="1421694"/>
            <a:chExt cx="177371" cy="4884872"/>
          </a:xfrm>
        </p:grpSpPr>
        <p:cxnSp>
          <p:nvCxnSpPr>
            <p:cNvPr id="169" name="Straight Connector 168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/>
          <p:cNvGrpSpPr/>
          <p:nvPr/>
        </p:nvGrpSpPr>
        <p:grpSpPr>
          <a:xfrm>
            <a:off x="2421438" y="1455255"/>
            <a:ext cx="57521" cy="4968758"/>
            <a:chOff x="2433090" y="1397000"/>
            <a:chExt cx="57521" cy="4968758"/>
          </a:xfrm>
        </p:grpSpPr>
        <p:cxnSp>
          <p:nvCxnSpPr>
            <p:cNvPr id="173" name="Straight Connector 172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851407" y="1405362"/>
            <a:ext cx="305012" cy="4961336"/>
            <a:chOff x="1863059" y="1347107"/>
            <a:chExt cx="305012" cy="4961336"/>
          </a:xfrm>
        </p:grpSpPr>
        <p:cxnSp>
          <p:nvCxnSpPr>
            <p:cNvPr id="177" name="Straight Connector 17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1280643" y="1360005"/>
            <a:ext cx="599098" cy="5004816"/>
            <a:chOff x="1292295" y="1301750"/>
            <a:chExt cx="599098" cy="5004816"/>
          </a:xfrm>
        </p:grpSpPr>
        <p:cxnSp>
          <p:nvCxnSpPr>
            <p:cNvPr id="181" name="Straight Connector 180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" name="Group 183"/>
          <p:cNvGrpSpPr/>
          <p:nvPr/>
        </p:nvGrpSpPr>
        <p:grpSpPr>
          <a:xfrm>
            <a:off x="1102319" y="1337326"/>
            <a:ext cx="482600" cy="5034752"/>
            <a:chOff x="1113971" y="1279071"/>
            <a:chExt cx="482600" cy="5034752"/>
          </a:xfrm>
        </p:grpSpPr>
        <p:cxnSp>
          <p:nvCxnSpPr>
            <p:cNvPr id="185" name="Straight Connector 184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/>
          <p:cNvGrpSpPr/>
          <p:nvPr/>
        </p:nvGrpSpPr>
        <p:grpSpPr>
          <a:xfrm flipH="1">
            <a:off x="5916425" y="1476378"/>
            <a:ext cx="380565" cy="4908460"/>
            <a:chOff x="3189553" y="1398106"/>
            <a:chExt cx="380565" cy="4908460"/>
          </a:xfrm>
        </p:grpSpPr>
        <p:cxnSp>
          <p:nvCxnSpPr>
            <p:cNvPr id="188" name="Straight Connector 187"/>
            <p:cNvCxnSpPr/>
            <p:nvPr userDrawn="1"/>
          </p:nvCxnSpPr>
          <p:spPr bwMode="auto">
            <a:xfrm>
              <a:off x="3564772" y="1829188"/>
              <a:ext cx="5346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 bwMode="auto">
            <a:xfrm>
              <a:off x="3189553" y="1398106"/>
              <a:ext cx="375219" cy="43108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 flipH="1">
            <a:off x="6491946" y="1492537"/>
            <a:ext cx="177371" cy="4884872"/>
            <a:chOff x="2825750" y="1421694"/>
            <a:chExt cx="177371" cy="4884872"/>
          </a:xfrm>
        </p:grpSpPr>
        <p:cxnSp>
          <p:nvCxnSpPr>
            <p:cNvPr id="191" name="Straight Connector 190"/>
            <p:cNvCxnSpPr/>
            <p:nvPr userDrawn="1"/>
          </p:nvCxnSpPr>
          <p:spPr bwMode="auto">
            <a:xfrm>
              <a:off x="3003120" y="1829188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 bwMode="auto">
            <a:xfrm>
              <a:off x="2825750" y="1421694"/>
              <a:ext cx="176893" cy="40871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3" name="Group 192"/>
          <p:cNvGrpSpPr/>
          <p:nvPr/>
        </p:nvGrpSpPr>
        <p:grpSpPr>
          <a:xfrm flipH="1">
            <a:off x="6981240" y="1421239"/>
            <a:ext cx="57521" cy="4968758"/>
            <a:chOff x="2433090" y="1397000"/>
            <a:chExt cx="57521" cy="4968758"/>
          </a:xfrm>
        </p:grpSpPr>
        <p:cxnSp>
          <p:nvCxnSpPr>
            <p:cNvPr id="194" name="Straight Connector 193"/>
            <p:cNvCxnSpPr/>
            <p:nvPr/>
          </p:nvCxnSpPr>
          <p:spPr bwMode="auto">
            <a:xfrm>
              <a:off x="2433090" y="1888380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 bwMode="auto">
            <a:xfrm flipV="1">
              <a:off x="2433092" y="1397000"/>
              <a:ext cx="57519" cy="500146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6" name="Group 195"/>
          <p:cNvGrpSpPr/>
          <p:nvPr/>
        </p:nvGrpSpPr>
        <p:grpSpPr>
          <a:xfrm flipH="1">
            <a:off x="7317173" y="1399028"/>
            <a:ext cx="305012" cy="4961336"/>
            <a:chOff x="1863059" y="1347107"/>
            <a:chExt cx="305012" cy="4961336"/>
          </a:xfrm>
        </p:grpSpPr>
        <p:cxnSp>
          <p:nvCxnSpPr>
            <p:cNvPr id="197" name="Straight Connector 196"/>
            <p:cNvCxnSpPr/>
            <p:nvPr/>
          </p:nvCxnSpPr>
          <p:spPr bwMode="auto">
            <a:xfrm>
              <a:off x="1863059" y="1831065"/>
              <a:ext cx="1" cy="447737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 bwMode="auto">
            <a:xfrm flipV="1">
              <a:off x="1863061" y="1347107"/>
              <a:ext cx="305010" cy="48303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Group 198"/>
          <p:cNvGrpSpPr/>
          <p:nvPr/>
        </p:nvGrpSpPr>
        <p:grpSpPr>
          <a:xfrm flipH="1">
            <a:off x="7600152" y="1372593"/>
            <a:ext cx="599098" cy="5004816"/>
            <a:chOff x="1292295" y="1301750"/>
            <a:chExt cx="599098" cy="5004816"/>
          </a:xfrm>
        </p:grpSpPr>
        <p:cxnSp>
          <p:nvCxnSpPr>
            <p:cNvPr id="200" name="Straight Connector 199"/>
            <p:cNvCxnSpPr/>
            <p:nvPr userDrawn="1"/>
          </p:nvCxnSpPr>
          <p:spPr bwMode="auto">
            <a:xfrm flipH="1">
              <a:off x="1292295" y="1805214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 bwMode="auto">
            <a:xfrm flipV="1">
              <a:off x="1292679" y="1301750"/>
              <a:ext cx="598714" cy="508001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 flipH="1">
            <a:off x="7879001" y="1337648"/>
            <a:ext cx="482600" cy="5034752"/>
            <a:chOff x="1113971" y="1279071"/>
            <a:chExt cx="482600" cy="5034752"/>
          </a:xfrm>
        </p:grpSpPr>
        <p:cxnSp>
          <p:nvCxnSpPr>
            <p:cNvPr id="203" name="Straight Connector 202"/>
            <p:cNvCxnSpPr/>
            <p:nvPr/>
          </p:nvCxnSpPr>
          <p:spPr bwMode="auto">
            <a:xfrm flipH="1">
              <a:off x="1118124" y="1812471"/>
              <a:ext cx="384" cy="4501352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 bwMode="auto">
            <a:xfrm flipV="1">
              <a:off x="1113971" y="1279071"/>
              <a:ext cx="482600" cy="537939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204"/>
          <p:cNvGrpSpPr/>
          <p:nvPr/>
        </p:nvGrpSpPr>
        <p:grpSpPr>
          <a:xfrm flipH="1">
            <a:off x="8136221" y="1457298"/>
            <a:ext cx="731068" cy="4908458"/>
            <a:chOff x="613079" y="1398106"/>
            <a:chExt cx="731068" cy="4908458"/>
          </a:xfrm>
        </p:grpSpPr>
        <p:cxnSp>
          <p:nvCxnSpPr>
            <p:cNvPr id="206" name="Straight Connector 205"/>
            <p:cNvCxnSpPr/>
            <p:nvPr userDrawn="1"/>
          </p:nvCxnSpPr>
          <p:spPr bwMode="auto">
            <a:xfrm flipH="1">
              <a:off x="613079" y="1945706"/>
              <a:ext cx="3284" cy="4360858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 bwMode="auto">
            <a:xfrm flipV="1">
              <a:off x="619737" y="1398106"/>
              <a:ext cx="724410" cy="5476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207"/>
          <p:cNvGrpSpPr/>
          <p:nvPr/>
        </p:nvGrpSpPr>
        <p:grpSpPr>
          <a:xfrm>
            <a:off x="4584" y="2110320"/>
            <a:ext cx="9127764" cy="427038"/>
            <a:chOff x="16236" y="2052065"/>
            <a:chExt cx="9127764" cy="427038"/>
          </a:xfrm>
        </p:grpSpPr>
        <p:sp>
          <p:nvSpPr>
            <p:cNvPr id="209" name="Rectangle 208"/>
            <p:cNvSpPr/>
            <p:nvPr/>
          </p:nvSpPr>
          <p:spPr>
            <a:xfrm>
              <a:off x="16236" y="2052065"/>
              <a:ext cx="61515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b="1" dirty="0" smtClean="0">
                  <a:solidFill>
                    <a:schemeClr val="tx1"/>
                  </a:solidFill>
                </a:rPr>
                <a:t>RTML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00" dirty="0" smtClean="0">
                  <a:solidFill>
                    <a:schemeClr val="tx1"/>
                  </a:solidFill>
                </a:rPr>
                <a:t>(0.6km</a:t>
              </a:r>
              <a:r>
                <a:rPr lang="en-GB" sz="1000" dirty="0">
                  <a:solidFill>
                    <a:schemeClr val="tx1"/>
                  </a:solidFill>
                </a:rPr>
                <a:t>)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844420" y="2052066"/>
              <a:ext cx="902005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4754153" y="2052066"/>
              <a:ext cx="885654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err="1" smtClean="0">
                  <a:solidFill>
                    <a:schemeClr val="tx1"/>
                  </a:solidFill>
                </a:rPr>
                <a:t>e+BDS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(3.2km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878941" y="2052066"/>
              <a:ext cx="265059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16363" y="2052066"/>
              <a:ext cx="3228058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 smtClean="0">
                  <a:solidFill>
                    <a:schemeClr val="tx1"/>
                  </a:solidFill>
                </a:rPr>
                <a:t>e-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639806" y="2052065"/>
              <a:ext cx="3239133" cy="427037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b="1" dirty="0">
                  <a:solidFill>
                    <a:schemeClr val="tx1"/>
                  </a:solidFill>
                </a:rPr>
                <a:t>e</a:t>
              </a:r>
              <a:r>
                <a:rPr lang="en-GB" sz="1400" b="1" dirty="0" smtClean="0">
                  <a:solidFill>
                    <a:schemeClr val="tx1"/>
                  </a:solidFill>
                </a:rPr>
                <a:t>+ Main </a:t>
              </a:r>
              <a:r>
                <a:rPr lang="en-GB" sz="1400" b="1" dirty="0" err="1" smtClean="0">
                  <a:solidFill>
                    <a:schemeClr val="tx1"/>
                  </a:solidFill>
                </a:rPr>
                <a:t>Linac</a:t>
              </a:r>
              <a:endParaRPr lang="en-GB" sz="1400" b="1" dirty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dirty="0" smtClean="0">
                  <a:solidFill>
                    <a:schemeClr val="tx1"/>
                  </a:solidFill>
                </a:rPr>
                <a:t>(11.9km</a:t>
              </a:r>
              <a:r>
                <a:rPr lang="en-GB" sz="1200" dirty="0">
                  <a:solidFill>
                    <a:schemeClr val="tx1"/>
                  </a:solidFill>
                </a:rPr>
                <a:t>)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5" name="Straight Connector 214"/>
          <p:cNvCxnSpPr/>
          <p:nvPr/>
        </p:nvCxnSpPr>
        <p:spPr bwMode="auto">
          <a:xfrm>
            <a:off x="3553120" y="1705844"/>
            <a:ext cx="279649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/>
          <p:nvPr/>
        </p:nvCxnSpPr>
        <p:spPr bwMode="auto">
          <a:xfrm flipH="1">
            <a:off x="5628154" y="1697793"/>
            <a:ext cx="288271" cy="40447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4653570" y="2772270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3465976" y="2773208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831356" y="2773209"/>
            <a:ext cx="180000" cy="342000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6012492" y="1200042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PM+7</a:t>
            </a:r>
            <a:endParaRPr lang="en-US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83497" y="1084471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PM+11</a:t>
            </a:r>
            <a:endParaRPr lang="en-US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6374628" y="1515556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PM+8</a:t>
            </a:r>
            <a:endParaRPr lang="en-US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6713460" y="1190265"/>
            <a:ext cx="55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PM+9</a:t>
            </a:r>
            <a:endParaRPr lang="en-US" sz="1200" dirty="0"/>
          </a:p>
        </p:txBody>
      </p:sp>
      <p:sp>
        <p:nvSpPr>
          <p:cNvPr id="160" name="TextBox 159"/>
          <p:cNvSpPr txBox="1"/>
          <p:nvPr/>
        </p:nvSpPr>
        <p:spPr>
          <a:xfrm>
            <a:off x="7005684" y="1447524"/>
            <a:ext cx="628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PM+10</a:t>
            </a:r>
            <a:endParaRPr lang="en-US" sz="1200" dirty="0"/>
          </a:p>
        </p:txBody>
      </p:sp>
      <p:sp>
        <p:nvSpPr>
          <p:cNvPr id="167" name="TextBox 166"/>
          <p:cNvSpPr txBox="1"/>
          <p:nvPr/>
        </p:nvSpPr>
        <p:spPr>
          <a:xfrm>
            <a:off x="7565904" y="141350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PM+12</a:t>
            </a:r>
            <a:endParaRPr lang="en-US" sz="1200" dirty="0"/>
          </a:p>
        </p:txBody>
      </p:sp>
      <p:sp>
        <p:nvSpPr>
          <p:cNvPr id="171" name="TextBox 170"/>
          <p:cNvSpPr txBox="1"/>
          <p:nvPr/>
        </p:nvSpPr>
        <p:spPr>
          <a:xfrm>
            <a:off x="7811521" y="1064914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PM+13</a:t>
            </a:r>
            <a:endParaRPr lang="en-US" sz="1200" dirty="0"/>
          </a:p>
        </p:txBody>
      </p:sp>
      <p:sp>
        <p:nvSpPr>
          <p:cNvPr id="226" name="Rectangle 225"/>
          <p:cNvSpPr/>
          <p:nvPr/>
        </p:nvSpPr>
        <p:spPr>
          <a:xfrm>
            <a:off x="3466900" y="3100375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833202" y="3101313"/>
            <a:ext cx="180000" cy="215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645608" y="3102251"/>
            <a:ext cx="180000" cy="863993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3467824" y="328772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5834126" y="330031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33" name="Straight Connector 232"/>
          <p:cNvCxnSpPr>
            <a:cxnSpLocks noChangeAspect="1"/>
          </p:cNvCxnSpPr>
          <p:nvPr/>
        </p:nvCxnSpPr>
        <p:spPr>
          <a:xfrm>
            <a:off x="3547003" y="3385812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cxnSpLocks noChangeAspect="1"/>
          </p:cNvCxnSpPr>
          <p:nvPr/>
        </p:nvCxnSpPr>
        <p:spPr>
          <a:xfrm flipH="1">
            <a:off x="4736443" y="3386751"/>
            <a:ext cx="1195409" cy="29738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>
            <a:cxnSpLocks noChangeAspect="1"/>
          </p:cNvCxnSpPr>
          <p:nvPr/>
        </p:nvCxnSpPr>
        <p:spPr>
          <a:xfrm>
            <a:off x="5920905" y="3388504"/>
            <a:ext cx="3060000" cy="51148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cxnSpLocks noChangeAspect="1"/>
          </p:cNvCxnSpPr>
          <p:nvPr/>
        </p:nvCxnSpPr>
        <p:spPr>
          <a:xfrm flipH="1">
            <a:off x="482428" y="3389039"/>
            <a:ext cx="3059999" cy="511481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0" name="Rectangle 239"/>
          <p:cNvSpPr/>
          <p:nvPr/>
        </p:nvSpPr>
        <p:spPr>
          <a:xfrm>
            <a:off x="4645610" y="3708098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18" name="Straight Connector 217"/>
          <p:cNvCxnSpPr>
            <a:cxnSpLocks noChangeAspect="1"/>
          </p:cNvCxnSpPr>
          <p:nvPr/>
        </p:nvCxnSpPr>
        <p:spPr>
          <a:xfrm>
            <a:off x="3558162" y="3678369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cxnSpLocks noChangeAspect="1"/>
          </p:cNvCxnSpPr>
          <p:nvPr/>
        </p:nvCxnSpPr>
        <p:spPr>
          <a:xfrm>
            <a:off x="3559086" y="3819118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cxnSpLocks noChangeAspect="1"/>
          </p:cNvCxnSpPr>
          <p:nvPr/>
        </p:nvCxnSpPr>
        <p:spPr>
          <a:xfrm flipH="1">
            <a:off x="4735949" y="3679307"/>
            <a:ext cx="1174075" cy="116987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cxnSpLocks noChangeAspect="1"/>
          </p:cNvCxnSpPr>
          <p:nvPr/>
        </p:nvCxnSpPr>
        <p:spPr>
          <a:xfrm flipH="1">
            <a:off x="4736873" y="3820056"/>
            <a:ext cx="1174075" cy="1169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08632" y="2857436"/>
            <a:ext cx="526293" cy="591225"/>
            <a:chOff x="2508632" y="2857436"/>
            <a:chExt cx="526293" cy="591225"/>
          </a:xfrm>
          <a:effectLst/>
        </p:grpSpPr>
        <p:sp>
          <p:nvSpPr>
            <p:cNvPr id="14" name="Freeform 13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302" y="2848529"/>
            <a:ext cx="526293" cy="612721"/>
            <a:chOff x="6483302" y="2848529"/>
            <a:chExt cx="526293" cy="612721"/>
          </a:xfrm>
          <a:effectLst/>
        </p:grpSpPr>
        <p:sp>
          <p:nvSpPr>
            <p:cNvPr id="250" name="Freeform 24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07597" y="3135326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6404155" y="312461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5" name="Straight Connector 174"/>
          <p:cNvCxnSpPr>
            <a:cxnSpLocks noChangeAspect="1"/>
          </p:cNvCxnSpPr>
          <p:nvPr/>
        </p:nvCxnSpPr>
        <p:spPr>
          <a:xfrm flipH="1">
            <a:off x="482428" y="3676843"/>
            <a:ext cx="3074792" cy="306378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>
            <a:cxnSpLocks noChangeAspect="1"/>
          </p:cNvCxnSpPr>
          <p:nvPr/>
        </p:nvCxnSpPr>
        <p:spPr>
          <a:xfrm>
            <a:off x="5916425" y="3687211"/>
            <a:ext cx="3064480" cy="305351"/>
          </a:xfrm>
          <a:prstGeom prst="line">
            <a:avLst/>
          </a:prstGeom>
          <a:ln w="38100" cmpd="sng">
            <a:solidFill>
              <a:srgbClr val="66006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cxnSpLocks noChangeAspect="1"/>
          </p:cNvCxnSpPr>
          <p:nvPr/>
        </p:nvCxnSpPr>
        <p:spPr>
          <a:xfrm flipH="1">
            <a:off x="481064" y="3819817"/>
            <a:ext cx="3077878" cy="306687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>
            <a:cxnSpLocks noChangeAspect="1"/>
          </p:cNvCxnSpPr>
          <p:nvPr/>
        </p:nvCxnSpPr>
        <p:spPr>
          <a:xfrm>
            <a:off x="5921617" y="3815897"/>
            <a:ext cx="3041787" cy="303091"/>
          </a:xfrm>
          <a:prstGeom prst="line">
            <a:avLst/>
          </a:prstGeom>
          <a:ln w="38100" cmpd="sng">
            <a:solidFill>
              <a:srgbClr val="77933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Rectangle 256"/>
          <p:cNvSpPr/>
          <p:nvPr/>
        </p:nvSpPr>
        <p:spPr>
          <a:xfrm>
            <a:off x="2331430" y="321881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6950375" y="320810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9" name="Group 258"/>
          <p:cNvGrpSpPr/>
          <p:nvPr/>
        </p:nvGrpSpPr>
        <p:grpSpPr>
          <a:xfrm>
            <a:off x="7029521" y="2941862"/>
            <a:ext cx="526293" cy="612721"/>
            <a:chOff x="6483302" y="2848529"/>
            <a:chExt cx="526293" cy="612721"/>
          </a:xfrm>
          <a:effectLst/>
        </p:grpSpPr>
        <p:sp>
          <p:nvSpPr>
            <p:cNvPr id="260" name="Freeform 259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1922621" y="2950772"/>
            <a:ext cx="526293" cy="591225"/>
            <a:chOff x="2508632" y="2857436"/>
            <a:chExt cx="526293" cy="591225"/>
          </a:xfrm>
          <a:effectLst/>
        </p:grpSpPr>
        <p:sp>
          <p:nvSpPr>
            <p:cNvPr id="263" name="Freeform 262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0" name="Rectangle 269"/>
          <p:cNvSpPr/>
          <p:nvPr/>
        </p:nvSpPr>
        <p:spPr>
          <a:xfrm>
            <a:off x="1765107" y="3302301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1" name="Group 270"/>
          <p:cNvGrpSpPr/>
          <p:nvPr/>
        </p:nvGrpSpPr>
        <p:grpSpPr>
          <a:xfrm>
            <a:off x="1356298" y="3034259"/>
            <a:ext cx="526293" cy="591225"/>
            <a:chOff x="2508632" y="2857436"/>
            <a:chExt cx="526293" cy="591225"/>
          </a:xfrm>
        </p:grpSpPr>
        <p:sp>
          <p:nvSpPr>
            <p:cNvPr id="272" name="Freeform 271"/>
            <p:cNvSpPr/>
            <p:nvPr/>
          </p:nvSpPr>
          <p:spPr>
            <a:xfrm>
              <a:off x="2586771" y="3169040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508632" y="2857436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74" name="Rectangle 273"/>
          <p:cNvSpPr/>
          <p:nvPr/>
        </p:nvSpPr>
        <p:spPr>
          <a:xfrm>
            <a:off x="7535955" y="3301430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5" name="Group 274"/>
          <p:cNvGrpSpPr/>
          <p:nvPr/>
        </p:nvGrpSpPr>
        <p:grpSpPr>
          <a:xfrm>
            <a:off x="7615101" y="3035192"/>
            <a:ext cx="526293" cy="612721"/>
            <a:chOff x="6483302" y="2848529"/>
            <a:chExt cx="526293" cy="612721"/>
          </a:xfrm>
          <a:effectLst/>
        </p:grpSpPr>
        <p:sp>
          <p:nvSpPr>
            <p:cNvPr id="276" name="Freeform 275"/>
            <p:cNvSpPr/>
            <p:nvPr/>
          </p:nvSpPr>
          <p:spPr>
            <a:xfrm flipH="1">
              <a:off x="6642629" y="3181629"/>
              <a:ext cx="279745" cy="279621"/>
            </a:xfrm>
            <a:custGeom>
              <a:avLst/>
              <a:gdLst>
                <a:gd name="connsiteX0" fmla="*/ 0 w 279745"/>
                <a:gd name="connsiteY0" fmla="*/ 279621 h 279621"/>
                <a:gd name="connsiteX1" fmla="*/ 256347 w 279745"/>
                <a:gd name="connsiteY1" fmla="*/ 198065 h 279621"/>
                <a:gd name="connsiteX2" fmla="*/ 267999 w 279745"/>
                <a:gd name="connsiteY2" fmla="*/ 0 h 279621"/>
                <a:gd name="connsiteX3" fmla="*/ 267999 w 279745"/>
                <a:gd name="connsiteY3" fmla="*/ 0 h 279621"/>
                <a:gd name="connsiteX4" fmla="*/ 267999 w 279745"/>
                <a:gd name="connsiteY4" fmla="*/ 0 h 27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45" h="279621">
                  <a:moveTo>
                    <a:pt x="0" y="279621"/>
                  </a:moveTo>
                  <a:cubicBezTo>
                    <a:pt x="105840" y="262144"/>
                    <a:pt x="211681" y="244668"/>
                    <a:pt x="256347" y="198065"/>
                  </a:cubicBezTo>
                  <a:cubicBezTo>
                    <a:pt x="301014" y="151461"/>
                    <a:pt x="267999" y="0"/>
                    <a:pt x="267999" y="0"/>
                  </a:cubicBezTo>
                  <a:lnTo>
                    <a:pt x="267999" y="0"/>
                  </a:lnTo>
                  <a:lnTo>
                    <a:pt x="267999" y="0"/>
                  </a:lnTo>
                </a:path>
              </a:pathLst>
            </a:custGeom>
            <a:ln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6483302" y="2848529"/>
              <a:ext cx="52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spoil</a:t>
              </a:r>
              <a:endParaRPr lang="en-US" sz="1400" dirty="0"/>
            </a:p>
          </p:txBody>
        </p:sp>
      </p:grpSp>
      <p:sp>
        <p:nvSpPr>
          <p:cNvPr id="286" name="Rectangle 285"/>
          <p:cNvSpPr/>
          <p:nvPr/>
        </p:nvSpPr>
        <p:spPr>
          <a:xfrm>
            <a:off x="1188941" y="3277493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8" name="Rectangle 287"/>
          <p:cNvSpPr/>
          <p:nvPr/>
        </p:nvSpPr>
        <p:spPr>
          <a:xfrm>
            <a:off x="1187448" y="3548117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9" name="Rectangle 288"/>
          <p:cNvSpPr/>
          <p:nvPr/>
        </p:nvSpPr>
        <p:spPr>
          <a:xfrm>
            <a:off x="8105195" y="3262534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0" name="Rectangle 289"/>
          <p:cNvSpPr/>
          <p:nvPr/>
        </p:nvSpPr>
        <p:spPr>
          <a:xfrm>
            <a:off x="8103702" y="3533158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65" name="Straight Connector 264"/>
          <p:cNvCxnSpPr>
            <a:cxnSpLocks noChangeAspect="1"/>
          </p:cNvCxnSpPr>
          <p:nvPr/>
        </p:nvCxnSpPr>
        <p:spPr>
          <a:xfrm>
            <a:off x="481064" y="3934690"/>
            <a:ext cx="144000" cy="24071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cxnSpLocks noChangeAspect="1"/>
          </p:cNvCxnSpPr>
          <p:nvPr/>
        </p:nvCxnSpPr>
        <p:spPr>
          <a:xfrm flipH="1">
            <a:off x="8851097" y="3935223"/>
            <a:ext cx="112307" cy="18772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3" name="Rectangle 292"/>
          <p:cNvSpPr/>
          <p:nvPr/>
        </p:nvSpPr>
        <p:spPr>
          <a:xfrm>
            <a:off x="8774135" y="3986309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00" name="Straight Connector 299"/>
          <p:cNvCxnSpPr>
            <a:cxnSpLocks noChangeAspect="1"/>
          </p:cNvCxnSpPr>
          <p:nvPr/>
        </p:nvCxnSpPr>
        <p:spPr>
          <a:xfrm>
            <a:off x="480612" y="4003217"/>
            <a:ext cx="143996" cy="14349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>
            <a:cxnSpLocks noChangeAspect="1"/>
          </p:cNvCxnSpPr>
          <p:nvPr/>
        </p:nvCxnSpPr>
        <p:spPr>
          <a:xfrm>
            <a:off x="480613" y="4156269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>
            <a:cxnSpLocks noChangeAspect="1"/>
          </p:cNvCxnSpPr>
          <p:nvPr/>
        </p:nvCxnSpPr>
        <p:spPr>
          <a:xfrm flipH="1">
            <a:off x="8861423" y="4017566"/>
            <a:ext cx="107996" cy="10762"/>
          </a:xfrm>
          <a:prstGeom prst="line">
            <a:avLst/>
          </a:prstGeom>
          <a:ln w="3810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>
            <a:cxnSpLocks noChangeAspect="1"/>
          </p:cNvCxnSpPr>
          <p:nvPr/>
        </p:nvCxnSpPr>
        <p:spPr>
          <a:xfrm flipH="1">
            <a:off x="8836909" y="4141920"/>
            <a:ext cx="143996" cy="14349"/>
          </a:xfrm>
          <a:prstGeom prst="line">
            <a:avLst/>
          </a:prstGeom>
          <a:ln w="38100" cmpd="sng">
            <a:solidFill>
              <a:srgbClr val="779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" name="TextBox 122"/>
          <p:cNvSpPr txBox="1">
            <a:spLocks noChangeArrowheads="1"/>
          </p:cNvSpPr>
          <p:nvPr/>
        </p:nvSpPr>
        <p:spPr bwMode="auto">
          <a:xfrm>
            <a:off x="370719" y="391588"/>
            <a:ext cx="2630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dirty="0">
                <a:latin typeface="Calibri" charset="0"/>
              </a:rPr>
              <a:t>Electrical general services</a:t>
            </a:r>
            <a:endParaRPr lang="en-US" sz="1400" dirty="0">
              <a:latin typeface="Calibri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33223" y="167468"/>
            <a:ext cx="2222109" cy="1010792"/>
            <a:chOff x="233223" y="167468"/>
            <a:chExt cx="2222109" cy="1010792"/>
          </a:xfrm>
        </p:grpSpPr>
        <p:sp>
          <p:nvSpPr>
            <p:cNvPr id="291" name="TextBox 24"/>
            <p:cNvSpPr txBox="1">
              <a:spLocks noChangeArrowheads="1"/>
            </p:cNvSpPr>
            <p:nvPr/>
          </p:nvSpPr>
          <p:spPr bwMode="auto">
            <a:xfrm>
              <a:off x="364653" y="641594"/>
              <a:ext cx="16176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Piping &amp; ventilation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4" name="TextBox 119"/>
            <p:cNvSpPr txBox="1">
              <a:spLocks noChangeArrowheads="1"/>
            </p:cNvSpPr>
            <p:nvPr/>
          </p:nvSpPr>
          <p:spPr bwMode="auto">
            <a:xfrm>
              <a:off x="370719" y="167468"/>
              <a:ext cx="20846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Survey </a:t>
              </a:r>
              <a:r>
                <a:rPr lang="en-GB" sz="1400" dirty="0" smtClean="0">
                  <a:latin typeface="Calibri" charset="0"/>
                </a:rPr>
                <a:t>&amp; supports set-out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41837" y="230648"/>
              <a:ext cx="166687" cy="179387"/>
            </a:xfrm>
            <a:prstGeom prst="rect">
              <a:avLst/>
            </a:prstGeom>
            <a:solidFill>
              <a:srgbClr val="F000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41837" y="459530"/>
              <a:ext cx="166687" cy="177800"/>
            </a:xfrm>
            <a:prstGeom prst="rect">
              <a:avLst/>
            </a:prstGeom>
            <a:solidFill>
              <a:srgbClr val="A20000"/>
            </a:solid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TextBox 123"/>
            <p:cNvSpPr txBox="1">
              <a:spLocks noChangeArrowheads="1"/>
            </p:cNvSpPr>
            <p:nvPr/>
          </p:nvSpPr>
          <p:spPr bwMode="auto">
            <a:xfrm>
              <a:off x="361798" y="870483"/>
              <a:ext cx="72196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latin typeface="Calibri" charset="0"/>
                </a:rPr>
                <a:t>Cabling</a:t>
              </a:r>
              <a:endParaRPr lang="en-US" sz="1400" dirty="0">
                <a:latin typeface="Calibri" charset="0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233223" y="700332"/>
              <a:ext cx="166688" cy="179387"/>
            </a:xfrm>
            <a:prstGeom prst="rect">
              <a:avLst/>
            </a:prstGeom>
            <a:solidFill>
              <a:srgbClr val="27E300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237666" y="940653"/>
              <a:ext cx="166687" cy="177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2" name="Rectangle 291"/>
          <p:cNvSpPr/>
          <p:nvPr/>
        </p:nvSpPr>
        <p:spPr>
          <a:xfrm>
            <a:off x="518894" y="3981580"/>
            <a:ext cx="180000" cy="107997"/>
          </a:xfrm>
          <a:prstGeom prst="rect">
            <a:avLst/>
          </a:prstGeom>
          <a:solidFill>
            <a:srgbClr val="E46C0A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Freeform 234"/>
          <p:cNvSpPr>
            <a:spLocks noChangeAspect="1"/>
          </p:cNvSpPr>
          <p:nvPr/>
        </p:nvSpPr>
        <p:spPr>
          <a:xfrm flipH="1">
            <a:off x="4017842" y="402416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76898" y="4175345"/>
            <a:ext cx="3089709" cy="1175874"/>
            <a:chOff x="476898" y="4175345"/>
            <a:chExt cx="3089709" cy="1175874"/>
          </a:xfrm>
        </p:grpSpPr>
        <p:sp>
          <p:nvSpPr>
            <p:cNvPr id="241" name="Freeform 240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Freeform 241"/>
            <p:cNvSpPr>
              <a:spLocks noChangeAspect="1"/>
            </p:cNvSpPr>
            <p:nvPr/>
          </p:nvSpPr>
          <p:spPr>
            <a:xfrm flipH="1">
              <a:off x="2401875" y="429655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Freeform 243"/>
            <p:cNvSpPr>
              <a:spLocks noChangeAspect="1"/>
            </p:cNvSpPr>
            <p:nvPr/>
          </p:nvSpPr>
          <p:spPr>
            <a:xfrm flipH="1">
              <a:off x="1832381" y="44177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Freeform 265"/>
            <p:cNvSpPr>
              <a:spLocks noChangeAspect="1"/>
            </p:cNvSpPr>
            <p:nvPr/>
          </p:nvSpPr>
          <p:spPr>
            <a:xfrm flipH="1">
              <a:off x="1262886" y="453451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Freeform 266"/>
            <p:cNvSpPr>
              <a:spLocks noChangeAspect="1"/>
            </p:cNvSpPr>
            <p:nvPr/>
          </p:nvSpPr>
          <p:spPr>
            <a:xfrm flipH="1">
              <a:off x="476898" y="466200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Freeform 229"/>
            <p:cNvSpPr>
              <a:spLocks noChangeAspect="1"/>
            </p:cNvSpPr>
            <p:nvPr/>
          </p:nvSpPr>
          <p:spPr>
            <a:xfrm flipH="1">
              <a:off x="2406600" y="446530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Freeform 277"/>
            <p:cNvSpPr>
              <a:spLocks noChangeAspect="1"/>
            </p:cNvSpPr>
            <p:nvPr/>
          </p:nvSpPr>
          <p:spPr>
            <a:xfrm flipH="1">
              <a:off x="1837106" y="458651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Freeform 280"/>
            <p:cNvSpPr>
              <a:spLocks noChangeAspect="1"/>
            </p:cNvSpPr>
            <p:nvPr/>
          </p:nvSpPr>
          <p:spPr>
            <a:xfrm flipH="1">
              <a:off x="1267611" y="470326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Freeform 281"/>
            <p:cNvSpPr>
              <a:spLocks noChangeAspect="1"/>
            </p:cNvSpPr>
            <p:nvPr/>
          </p:nvSpPr>
          <p:spPr>
            <a:xfrm flipH="1">
              <a:off x="481623" y="4830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Freeform 294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Freeform 295"/>
            <p:cNvSpPr>
              <a:spLocks noChangeAspect="1"/>
            </p:cNvSpPr>
            <p:nvPr/>
          </p:nvSpPr>
          <p:spPr>
            <a:xfrm flipH="1">
              <a:off x="2411325" y="46387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Freeform 297"/>
            <p:cNvSpPr>
              <a:spLocks noChangeAspect="1"/>
            </p:cNvSpPr>
            <p:nvPr/>
          </p:nvSpPr>
          <p:spPr>
            <a:xfrm flipH="1">
              <a:off x="1841831" y="475991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Freeform 311"/>
            <p:cNvSpPr>
              <a:spLocks noChangeAspect="1"/>
            </p:cNvSpPr>
            <p:nvPr/>
          </p:nvSpPr>
          <p:spPr>
            <a:xfrm flipH="1">
              <a:off x="1272336" y="487666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Freeform 312"/>
            <p:cNvSpPr>
              <a:spLocks noChangeAspect="1"/>
            </p:cNvSpPr>
            <p:nvPr/>
          </p:nvSpPr>
          <p:spPr>
            <a:xfrm flipH="1">
              <a:off x="486348" y="500416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Freeform 317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Freeform 318"/>
            <p:cNvSpPr>
              <a:spLocks noChangeAspect="1"/>
            </p:cNvSpPr>
            <p:nvPr/>
          </p:nvSpPr>
          <p:spPr>
            <a:xfrm flipH="1">
              <a:off x="2411318" y="48174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Freeform 320"/>
            <p:cNvSpPr>
              <a:spLocks noChangeAspect="1"/>
            </p:cNvSpPr>
            <p:nvPr/>
          </p:nvSpPr>
          <p:spPr>
            <a:xfrm flipH="1">
              <a:off x="1841824" y="49386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" name="Freeform 323"/>
            <p:cNvSpPr>
              <a:spLocks noChangeAspect="1"/>
            </p:cNvSpPr>
            <p:nvPr/>
          </p:nvSpPr>
          <p:spPr>
            <a:xfrm flipH="1">
              <a:off x="1272329" y="50553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Freeform 324"/>
            <p:cNvSpPr>
              <a:spLocks noChangeAspect="1"/>
            </p:cNvSpPr>
            <p:nvPr/>
          </p:nvSpPr>
          <p:spPr>
            <a:xfrm flipH="1">
              <a:off x="486341" y="518285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7" name="Freeform 326"/>
          <p:cNvSpPr>
            <a:spLocks noChangeAspect="1"/>
          </p:cNvSpPr>
          <p:nvPr/>
        </p:nvSpPr>
        <p:spPr>
          <a:xfrm>
            <a:off x="3549976" y="402387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Freeform 327"/>
          <p:cNvSpPr>
            <a:spLocks noChangeAspect="1"/>
          </p:cNvSpPr>
          <p:nvPr/>
        </p:nvSpPr>
        <p:spPr>
          <a:xfrm flipH="1">
            <a:off x="5208441" y="4022044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Freeform 328"/>
          <p:cNvSpPr>
            <a:spLocks noChangeAspect="1"/>
          </p:cNvSpPr>
          <p:nvPr/>
        </p:nvSpPr>
        <p:spPr>
          <a:xfrm>
            <a:off x="4740575" y="4021758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F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Freeform 329"/>
          <p:cNvSpPr>
            <a:spLocks noChangeAspect="1"/>
          </p:cNvSpPr>
          <p:nvPr/>
        </p:nvSpPr>
        <p:spPr>
          <a:xfrm flipH="1">
            <a:off x="4015714" y="417173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Freeform 330"/>
          <p:cNvSpPr>
            <a:spLocks noChangeAspect="1"/>
          </p:cNvSpPr>
          <p:nvPr/>
        </p:nvSpPr>
        <p:spPr>
          <a:xfrm>
            <a:off x="3547848" y="417144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Freeform 331"/>
          <p:cNvSpPr>
            <a:spLocks noChangeAspect="1"/>
          </p:cNvSpPr>
          <p:nvPr/>
        </p:nvSpPr>
        <p:spPr>
          <a:xfrm flipH="1">
            <a:off x="5206313" y="4169615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Freeform 332"/>
          <p:cNvSpPr>
            <a:spLocks noChangeAspect="1"/>
          </p:cNvSpPr>
          <p:nvPr/>
        </p:nvSpPr>
        <p:spPr>
          <a:xfrm>
            <a:off x="4738447" y="4169329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A2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Freeform 333"/>
          <p:cNvSpPr>
            <a:spLocks noChangeAspect="1"/>
          </p:cNvSpPr>
          <p:nvPr/>
        </p:nvSpPr>
        <p:spPr>
          <a:xfrm flipH="1">
            <a:off x="4015719" y="432142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Freeform 334"/>
          <p:cNvSpPr>
            <a:spLocks noChangeAspect="1"/>
          </p:cNvSpPr>
          <p:nvPr/>
        </p:nvSpPr>
        <p:spPr>
          <a:xfrm>
            <a:off x="3547853" y="432114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Freeform 335"/>
          <p:cNvSpPr>
            <a:spLocks noChangeAspect="1"/>
          </p:cNvSpPr>
          <p:nvPr/>
        </p:nvSpPr>
        <p:spPr>
          <a:xfrm flipH="1">
            <a:off x="5206318" y="4319307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Freeform 336"/>
          <p:cNvSpPr>
            <a:spLocks noChangeAspect="1"/>
          </p:cNvSpPr>
          <p:nvPr/>
        </p:nvSpPr>
        <p:spPr>
          <a:xfrm>
            <a:off x="4738452" y="4319021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rgbClr val="27E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Freeform 337"/>
          <p:cNvSpPr>
            <a:spLocks noChangeAspect="1"/>
          </p:cNvSpPr>
          <p:nvPr/>
        </p:nvSpPr>
        <p:spPr>
          <a:xfrm flipH="1">
            <a:off x="4020548" y="447111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Freeform 338"/>
          <p:cNvSpPr>
            <a:spLocks noChangeAspect="1"/>
          </p:cNvSpPr>
          <p:nvPr/>
        </p:nvSpPr>
        <p:spPr>
          <a:xfrm>
            <a:off x="3552682" y="447083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Freeform 339"/>
          <p:cNvSpPr>
            <a:spLocks noChangeAspect="1"/>
          </p:cNvSpPr>
          <p:nvPr/>
        </p:nvSpPr>
        <p:spPr>
          <a:xfrm flipH="1">
            <a:off x="5211147" y="4468996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Freeform 340"/>
          <p:cNvSpPr>
            <a:spLocks noChangeAspect="1"/>
          </p:cNvSpPr>
          <p:nvPr/>
        </p:nvSpPr>
        <p:spPr>
          <a:xfrm>
            <a:off x="4743281" y="4468710"/>
            <a:ext cx="715763" cy="149949"/>
          </a:xfrm>
          <a:custGeom>
            <a:avLst/>
            <a:gdLst>
              <a:gd name="connsiteX0" fmla="*/ 1185615 w 1185615"/>
              <a:gd name="connsiteY0" fmla="*/ 248381 h 248381"/>
              <a:gd name="connsiteX1" fmla="*/ 0 w 1185615"/>
              <a:gd name="connsiteY1" fmla="*/ 243695 h 248381"/>
              <a:gd name="connsiteX2" fmla="*/ 0 w 1185615"/>
              <a:gd name="connsiteY2" fmla="*/ 0 h 248381"/>
              <a:gd name="connsiteX3" fmla="*/ 1185615 w 1185615"/>
              <a:gd name="connsiteY3" fmla="*/ 248381 h 248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5615" h="248381">
                <a:moveTo>
                  <a:pt x="1185615" y="248381"/>
                </a:moveTo>
                <a:lnTo>
                  <a:pt x="0" y="243695"/>
                </a:lnTo>
                <a:lnTo>
                  <a:pt x="0" y="0"/>
                </a:lnTo>
                <a:lnTo>
                  <a:pt x="1185615" y="2483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2" name="Group 341"/>
          <p:cNvGrpSpPr/>
          <p:nvPr/>
        </p:nvGrpSpPr>
        <p:grpSpPr>
          <a:xfrm flipH="1">
            <a:off x="5916871" y="4168398"/>
            <a:ext cx="3089709" cy="1175874"/>
            <a:chOff x="476898" y="4175345"/>
            <a:chExt cx="3089709" cy="1175874"/>
          </a:xfrm>
        </p:grpSpPr>
        <p:sp>
          <p:nvSpPr>
            <p:cNvPr id="343" name="Freeform 342"/>
            <p:cNvSpPr>
              <a:spLocks noChangeAspect="1"/>
            </p:cNvSpPr>
            <p:nvPr/>
          </p:nvSpPr>
          <p:spPr>
            <a:xfrm flipH="1">
              <a:off x="2971370" y="417534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Freeform 343"/>
            <p:cNvSpPr>
              <a:spLocks noChangeAspect="1"/>
            </p:cNvSpPr>
            <p:nvPr/>
          </p:nvSpPr>
          <p:spPr>
            <a:xfrm flipH="1">
              <a:off x="2401875" y="429655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Freeform 344"/>
            <p:cNvSpPr>
              <a:spLocks noChangeAspect="1"/>
            </p:cNvSpPr>
            <p:nvPr/>
          </p:nvSpPr>
          <p:spPr>
            <a:xfrm flipH="1">
              <a:off x="1832381" y="44177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Freeform 345"/>
            <p:cNvSpPr>
              <a:spLocks noChangeAspect="1"/>
            </p:cNvSpPr>
            <p:nvPr/>
          </p:nvSpPr>
          <p:spPr>
            <a:xfrm flipH="1">
              <a:off x="1262886" y="4534510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Freeform 346"/>
            <p:cNvSpPr>
              <a:spLocks noChangeAspect="1"/>
            </p:cNvSpPr>
            <p:nvPr/>
          </p:nvSpPr>
          <p:spPr>
            <a:xfrm flipH="1">
              <a:off x="476898" y="4662009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F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Freeform 347"/>
            <p:cNvSpPr>
              <a:spLocks noChangeAspect="1"/>
            </p:cNvSpPr>
            <p:nvPr/>
          </p:nvSpPr>
          <p:spPr>
            <a:xfrm flipH="1">
              <a:off x="2976095" y="4344102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Freeform 348"/>
            <p:cNvSpPr>
              <a:spLocks noChangeAspect="1"/>
            </p:cNvSpPr>
            <p:nvPr/>
          </p:nvSpPr>
          <p:spPr>
            <a:xfrm flipH="1">
              <a:off x="2406600" y="446530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Freeform 349"/>
            <p:cNvSpPr>
              <a:spLocks noChangeAspect="1"/>
            </p:cNvSpPr>
            <p:nvPr/>
          </p:nvSpPr>
          <p:spPr>
            <a:xfrm flipH="1">
              <a:off x="1837106" y="458651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1" name="Freeform 350"/>
            <p:cNvSpPr>
              <a:spLocks noChangeAspect="1"/>
            </p:cNvSpPr>
            <p:nvPr/>
          </p:nvSpPr>
          <p:spPr>
            <a:xfrm flipH="1">
              <a:off x="1267611" y="4703267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Freeform 351"/>
            <p:cNvSpPr>
              <a:spLocks noChangeAspect="1"/>
            </p:cNvSpPr>
            <p:nvPr/>
          </p:nvSpPr>
          <p:spPr>
            <a:xfrm flipH="1">
              <a:off x="481623" y="4830766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C70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Freeform 352"/>
            <p:cNvSpPr>
              <a:spLocks noChangeAspect="1"/>
            </p:cNvSpPr>
            <p:nvPr/>
          </p:nvSpPr>
          <p:spPr>
            <a:xfrm flipH="1">
              <a:off x="2971162" y="45175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4" name="Freeform 353"/>
            <p:cNvSpPr>
              <a:spLocks noChangeAspect="1"/>
            </p:cNvSpPr>
            <p:nvPr/>
          </p:nvSpPr>
          <p:spPr>
            <a:xfrm flipH="1">
              <a:off x="2411325" y="46387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Freeform 354"/>
            <p:cNvSpPr>
              <a:spLocks noChangeAspect="1"/>
            </p:cNvSpPr>
            <p:nvPr/>
          </p:nvSpPr>
          <p:spPr>
            <a:xfrm flipH="1">
              <a:off x="1841831" y="4759915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Freeform 355"/>
            <p:cNvSpPr>
              <a:spLocks noChangeAspect="1"/>
            </p:cNvSpPr>
            <p:nvPr/>
          </p:nvSpPr>
          <p:spPr>
            <a:xfrm flipH="1">
              <a:off x="1272336" y="4876666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Freeform 356"/>
            <p:cNvSpPr>
              <a:spLocks noChangeAspect="1"/>
            </p:cNvSpPr>
            <p:nvPr/>
          </p:nvSpPr>
          <p:spPr>
            <a:xfrm flipH="1">
              <a:off x="486348" y="5004165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rgbClr val="27E3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Freeform 357"/>
            <p:cNvSpPr>
              <a:spLocks noChangeAspect="1"/>
            </p:cNvSpPr>
            <p:nvPr/>
          </p:nvSpPr>
          <p:spPr>
            <a:xfrm flipH="1">
              <a:off x="2980813" y="4696194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Freeform 358"/>
            <p:cNvSpPr>
              <a:spLocks noChangeAspect="1"/>
            </p:cNvSpPr>
            <p:nvPr/>
          </p:nvSpPr>
          <p:spPr>
            <a:xfrm flipH="1">
              <a:off x="2411318" y="4817401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Freeform 359"/>
            <p:cNvSpPr>
              <a:spLocks noChangeAspect="1"/>
            </p:cNvSpPr>
            <p:nvPr/>
          </p:nvSpPr>
          <p:spPr>
            <a:xfrm flipH="1">
              <a:off x="1841824" y="4938608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Freeform 360"/>
            <p:cNvSpPr>
              <a:spLocks noChangeAspect="1"/>
            </p:cNvSpPr>
            <p:nvPr/>
          </p:nvSpPr>
          <p:spPr>
            <a:xfrm flipH="1">
              <a:off x="1272329" y="5055359"/>
              <a:ext cx="585794" cy="12272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Freeform 361"/>
            <p:cNvSpPr>
              <a:spLocks noChangeAspect="1"/>
            </p:cNvSpPr>
            <p:nvPr/>
          </p:nvSpPr>
          <p:spPr>
            <a:xfrm flipH="1">
              <a:off x="486341" y="5182858"/>
              <a:ext cx="803651" cy="168361"/>
            </a:xfrm>
            <a:custGeom>
              <a:avLst/>
              <a:gdLst>
                <a:gd name="connsiteX0" fmla="*/ 1185615 w 1185615"/>
                <a:gd name="connsiteY0" fmla="*/ 248381 h 248381"/>
                <a:gd name="connsiteX1" fmla="*/ 0 w 1185615"/>
                <a:gd name="connsiteY1" fmla="*/ 243695 h 248381"/>
                <a:gd name="connsiteX2" fmla="*/ 0 w 1185615"/>
                <a:gd name="connsiteY2" fmla="*/ 0 h 248381"/>
                <a:gd name="connsiteX3" fmla="*/ 1185615 w 1185615"/>
                <a:gd name="connsiteY3" fmla="*/ 248381 h 24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5615" h="248381">
                  <a:moveTo>
                    <a:pt x="1185615" y="248381"/>
                  </a:moveTo>
                  <a:lnTo>
                    <a:pt x="0" y="243695"/>
                  </a:lnTo>
                  <a:lnTo>
                    <a:pt x="0" y="0"/>
                  </a:lnTo>
                  <a:lnTo>
                    <a:pt x="1185615" y="248381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4" name="Rectangle 363"/>
          <p:cNvSpPr/>
          <p:nvPr/>
        </p:nvSpPr>
        <p:spPr>
          <a:xfrm>
            <a:off x="69911" y="4202303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8" name="Group 267"/>
          <p:cNvGrpSpPr/>
          <p:nvPr/>
        </p:nvGrpSpPr>
        <p:grpSpPr>
          <a:xfrm>
            <a:off x="7097175" y="0"/>
            <a:ext cx="989243" cy="307777"/>
            <a:chOff x="104869" y="932074"/>
            <a:chExt cx="989243" cy="307777"/>
          </a:xfrm>
        </p:grpSpPr>
        <p:cxnSp>
          <p:nvCxnSpPr>
            <p:cNvPr id="269" name="Straight Connector 268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32FFF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TextBox 278"/>
            <p:cNvSpPr txBox="1"/>
            <p:nvPr/>
          </p:nvSpPr>
          <p:spPr>
            <a:xfrm>
              <a:off x="256348" y="932074"/>
              <a:ext cx="8377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Supports</a:t>
              </a:r>
              <a:endParaRPr lang="en-US" sz="1400" dirty="0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7098099" y="175702"/>
            <a:ext cx="1820651" cy="307777"/>
            <a:chOff x="104869" y="932074"/>
            <a:chExt cx="1820651" cy="307777"/>
          </a:xfrm>
        </p:grpSpPr>
        <p:cxnSp>
          <p:nvCxnSpPr>
            <p:cNvPr id="283" name="Straight Connector 282"/>
            <p:cNvCxnSpPr/>
            <p:nvPr/>
          </p:nvCxnSpPr>
          <p:spPr>
            <a:xfrm>
              <a:off x="104869" y="1106839"/>
              <a:ext cx="174782" cy="0"/>
            </a:xfrm>
            <a:prstGeom prst="line">
              <a:avLst/>
            </a:prstGeom>
            <a:ln w="57150" cmpd="sng">
              <a:solidFill>
                <a:srgbClr val="1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TextBox 283"/>
            <p:cNvSpPr txBox="1"/>
            <p:nvPr/>
          </p:nvSpPr>
          <p:spPr>
            <a:xfrm>
              <a:off x="256348" y="932074"/>
              <a:ext cx="1669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Machine installation</a:t>
              </a:r>
              <a:endParaRPr lang="en-US" sz="1400" dirty="0"/>
            </a:p>
          </p:txBody>
        </p:sp>
      </p:grpSp>
      <p:cxnSp>
        <p:nvCxnSpPr>
          <p:cNvPr id="285" name="Straight Connector 284"/>
          <p:cNvCxnSpPr>
            <a:cxnSpLocks noChangeAspect="1"/>
          </p:cNvCxnSpPr>
          <p:nvPr/>
        </p:nvCxnSpPr>
        <p:spPr>
          <a:xfrm>
            <a:off x="4744546" y="464664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cxnSpLocks noChangeAspect="1"/>
          </p:cNvCxnSpPr>
          <p:nvPr/>
        </p:nvCxnSpPr>
        <p:spPr>
          <a:xfrm flipH="1">
            <a:off x="3557960" y="4651372"/>
            <a:ext cx="1186079" cy="111609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cxnSpLocks noChangeAspect="1"/>
          </p:cNvCxnSpPr>
          <p:nvPr/>
        </p:nvCxnSpPr>
        <p:spPr>
          <a:xfrm>
            <a:off x="7039577" y="5274247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>
            <a:cxnSpLocks noChangeAspect="1"/>
          </p:cNvCxnSpPr>
          <p:nvPr/>
        </p:nvCxnSpPr>
        <p:spPr>
          <a:xfrm>
            <a:off x="5912062" y="5013175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>
            <a:cxnSpLocks noChangeAspect="1"/>
          </p:cNvCxnSpPr>
          <p:nvPr/>
        </p:nvCxnSpPr>
        <p:spPr>
          <a:xfrm flipH="1">
            <a:off x="487198" y="5278973"/>
            <a:ext cx="1937284" cy="182297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>
            <a:cxnSpLocks noChangeAspect="1"/>
          </p:cNvCxnSpPr>
          <p:nvPr/>
        </p:nvCxnSpPr>
        <p:spPr>
          <a:xfrm flipH="1">
            <a:off x="2421630" y="5027749"/>
            <a:ext cx="1123798" cy="90380"/>
          </a:xfrm>
          <a:prstGeom prst="line">
            <a:avLst/>
          </a:prstGeom>
          <a:ln>
            <a:solidFill>
              <a:srgbClr val="32FFF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>
            <a:cxnSpLocks noChangeAspect="1"/>
          </p:cNvCxnSpPr>
          <p:nvPr/>
        </p:nvCxnSpPr>
        <p:spPr>
          <a:xfrm>
            <a:off x="4743967" y="4798939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>
            <a:cxnSpLocks noChangeAspect="1"/>
          </p:cNvCxnSpPr>
          <p:nvPr/>
        </p:nvCxnSpPr>
        <p:spPr>
          <a:xfrm flipH="1">
            <a:off x="495432" y="4803670"/>
            <a:ext cx="4254811" cy="1058493"/>
          </a:xfrm>
          <a:prstGeom prst="line">
            <a:avLst/>
          </a:prstGeom>
          <a:ln w="57150" cmpd="sng">
            <a:solidFill>
              <a:srgbClr val="1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7101417" y="381001"/>
            <a:ext cx="1441963" cy="307777"/>
            <a:chOff x="7112000" y="423333"/>
            <a:chExt cx="1441963" cy="307777"/>
          </a:xfrm>
        </p:grpSpPr>
        <p:sp>
          <p:nvSpPr>
            <p:cNvPr id="4" name="Rectangle 3"/>
            <p:cNvSpPr>
              <a:spLocks noChangeAspect="1"/>
            </p:cNvSpPr>
            <p:nvPr/>
          </p:nvSpPr>
          <p:spPr>
            <a:xfrm>
              <a:off x="7112000" y="497421"/>
              <a:ext cx="180000" cy="180000"/>
            </a:xfrm>
            <a:prstGeom prst="rect">
              <a:avLst/>
            </a:prstGeom>
            <a:solidFill>
              <a:srgbClr val="34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60169" y="423333"/>
              <a:ext cx="1293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</a:t>
              </a:r>
              <a:r>
                <a:rPr lang="en-US" sz="1400" dirty="0" smtClean="0"/>
                <a:t>ommissioning</a:t>
              </a:r>
              <a:endParaRPr lang="en-US" sz="1400" dirty="0"/>
            </a:p>
          </p:txBody>
        </p:sp>
      </p:grpSp>
      <p:sp>
        <p:nvSpPr>
          <p:cNvPr id="317" name="Rectangle 316"/>
          <p:cNvSpPr>
            <a:spLocks/>
          </p:cNvSpPr>
          <p:nvPr/>
        </p:nvSpPr>
        <p:spPr>
          <a:xfrm>
            <a:off x="501649" y="6011333"/>
            <a:ext cx="8473018" cy="342989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ommissioning</a:t>
            </a:r>
            <a:endParaRPr lang="en-US" dirty="0"/>
          </a:p>
        </p:txBody>
      </p:sp>
      <p:sp>
        <p:nvSpPr>
          <p:cNvPr id="320" name="Rectangle 319"/>
          <p:cNvSpPr>
            <a:spLocks/>
          </p:cNvSpPr>
          <p:nvPr/>
        </p:nvSpPr>
        <p:spPr>
          <a:xfrm flipV="1">
            <a:off x="3841749" y="5111748"/>
            <a:ext cx="1800000" cy="180000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321"/>
          <p:cNvSpPr>
            <a:spLocks/>
          </p:cNvSpPr>
          <p:nvPr/>
        </p:nvSpPr>
        <p:spPr>
          <a:xfrm flipV="1">
            <a:off x="2978150" y="5306482"/>
            <a:ext cx="863601" cy="15451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Rectangle 322"/>
          <p:cNvSpPr>
            <a:spLocks/>
          </p:cNvSpPr>
          <p:nvPr/>
        </p:nvSpPr>
        <p:spPr>
          <a:xfrm flipV="1">
            <a:off x="5649382" y="5310715"/>
            <a:ext cx="863601" cy="15451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Rectangle 325"/>
          <p:cNvSpPr>
            <a:spLocks/>
          </p:cNvSpPr>
          <p:nvPr/>
        </p:nvSpPr>
        <p:spPr>
          <a:xfrm flipV="1">
            <a:off x="2423583" y="5490632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Rectangle 364"/>
          <p:cNvSpPr>
            <a:spLocks/>
          </p:cNvSpPr>
          <p:nvPr/>
        </p:nvSpPr>
        <p:spPr>
          <a:xfrm flipV="1">
            <a:off x="6502400" y="5494865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ctangle 365"/>
          <p:cNvSpPr>
            <a:spLocks/>
          </p:cNvSpPr>
          <p:nvPr/>
        </p:nvSpPr>
        <p:spPr>
          <a:xfrm flipV="1">
            <a:off x="1856316" y="5653615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Rectangle 366"/>
          <p:cNvSpPr>
            <a:spLocks/>
          </p:cNvSpPr>
          <p:nvPr/>
        </p:nvSpPr>
        <p:spPr>
          <a:xfrm flipV="1">
            <a:off x="7046383" y="5647265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Rectangle 367"/>
          <p:cNvSpPr>
            <a:spLocks/>
          </p:cNvSpPr>
          <p:nvPr/>
        </p:nvSpPr>
        <p:spPr>
          <a:xfrm flipV="1">
            <a:off x="1289050" y="5816598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/>
          <p:cNvSpPr>
            <a:spLocks/>
          </p:cNvSpPr>
          <p:nvPr/>
        </p:nvSpPr>
        <p:spPr>
          <a:xfrm flipV="1">
            <a:off x="7632699" y="5820832"/>
            <a:ext cx="554568" cy="160868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370" name="Rectangle 369"/>
          <p:cNvSpPr/>
          <p:nvPr/>
        </p:nvSpPr>
        <p:spPr>
          <a:xfrm>
            <a:off x="523429" y="3386845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1" name="Rectangle 370"/>
          <p:cNvSpPr/>
          <p:nvPr/>
        </p:nvSpPr>
        <p:spPr>
          <a:xfrm>
            <a:off x="521936" y="3657469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2" name="Rectangle 371"/>
          <p:cNvSpPr/>
          <p:nvPr/>
        </p:nvSpPr>
        <p:spPr>
          <a:xfrm>
            <a:off x="8779913" y="3388579"/>
            <a:ext cx="180000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3" name="Rectangle 372"/>
          <p:cNvSpPr/>
          <p:nvPr/>
        </p:nvSpPr>
        <p:spPr>
          <a:xfrm>
            <a:off x="8778420" y="3659203"/>
            <a:ext cx="180000" cy="143997"/>
          </a:xfrm>
          <a:prstGeom prst="rect">
            <a:avLst/>
          </a:prstGeom>
          <a:solidFill>
            <a:srgbClr val="3366FF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4" name="Rectangle 373"/>
          <p:cNvSpPr/>
          <p:nvPr/>
        </p:nvSpPr>
        <p:spPr>
          <a:xfrm>
            <a:off x="1040005" y="3397607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5" name="Rectangle 374"/>
          <p:cNvSpPr/>
          <p:nvPr/>
        </p:nvSpPr>
        <p:spPr>
          <a:xfrm>
            <a:off x="8306348" y="3388580"/>
            <a:ext cx="111569" cy="287999"/>
          </a:xfrm>
          <a:prstGeom prst="rect">
            <a:avLst/>
          </a:prstGeom>
          <a:solidFill>
            <a:srgbClr val="00B0F0">
              <a:alpha val="45098"/>
            </a:srgbClr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3" name="Freeform 362"/>
          <p:cNvSpPr/>
          <p:nvPr/>
        </p:nvSpPr>
        <p:spPr>
          <a:xfrm>
            <a:off x="482429" y="2756490"/>
            <a:ext cx="8496659" cy="1457002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2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04/07/2012</a:t>
            </a:r>
            <a:endParaRPr lang="en-US" dirty="0"/>
          </a:p>
        </p:txBody>
      </p:sp>
      <p:sp>
        <p:nvSpPr>
          <p:cNvPr id="220" name="Rectangle 219"/>
          <p:cNvSpPr>
            <a:spLocks noChangeArrowheads="1"/>
          </p:cNvSpPr>
          <p:nvPr/>
        </p:nvSpPr>
        <p:spPr bwMode="auto">
          <a:xfrm>
            <a:off x="0" y="0"/>
            <a:ext cx="9144000" cy="210978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362" name="Group 235"/>
          <p:cNvGrpSpPr>
            <a:grpSpLocks/>
          </p:cNvGrpSpPr>
          <p:nvPr/>
        </p:nvGrpSpPr>
        <p:grpSpPr bwMode="auto">
          <a:xfrm>
            <a:off x="100013" y="46038"/>
            <a:ext cx="1587500" cy="304800"/>
            <a:chOff x="99436" y="46603"/>
            <a:chExt cx="1588843" cy="304604"/>
          </a:xfrm>
        </p:grpSpPr>
        <p:sp>
          <p:nvSpPr>
            <p:cNvPr id="3" name="Rectangle 233"/>
            <p:cNvSpPr/>
            <p:nvPr/>
          </p:nvSpPr>
          <p:spPr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00B0F0">
                <a:alpha val="45098"/>
              </a:srgbClr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3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14553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Access Tunnel ex.</a:t>
              </a:r>
            </a:p>
          </p:txBody>
        </p:sp>
      </p:grpSp>
      <p:sp>
        <p:nvSpPr>
          <p:cNvPr id="15364" name="Slide Number Placeholder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68A4CA1-37F6-D548-ABBF-E9DFEEC12826}" type="slidenum">
              <a:rPr kumimoji="0" lang="en-US" altLang="ja-JP" sz="1200" smtClean="0">
                <a:solidFill>
                  <a:srgbClr val="898989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kumimoji="0" lang="en-US" altLang="ja-JP" sz="1200" smtClean="0">
              <a:solidFill>
                <a:srgbClr val="898989"/>
              </a:solidFill>
            </a:endParaRPr>
          </a:p>
        </p:txBody>
      </p:sp>
      <p:grpSp>
        <p:nvGrpSpPr>
          <p:cNvPr id="15365" name="Group 98"/>
          <p:cNvGrpSpPr>
            <a:grpSpLocks/>
          </p:cNvGrpSpPr>
          <p:nvPr/>
        </p:nvGrpSpPr>
        <p:grpSpPr bwMode="auto">
          <a:xfrm>
            <a:off x="107950" y="2781300"/>
            <a:ext cx="8918575" cy="3600450"/>
            <a:chOff x="65348" y="2712429"/>
            <a:chExt cx="8918435" cy="3600450"/>
          </a:xfrm>
        </p:grpSpPr>
        <p:grpSp>
          <p:nvGrpSpPr>
            <p:cNvPr id="15577" name="Group 99"/>
            <p:cNvGrpSpPr>
              <a:grpSpLocks/>
            </p:cNvGrpSpPr>
            <p:nvPr/>
          </p:nvGrpSpPr>
          <p:grpSpPr bwMode="auto">
            <a:xfrm>
              <a:off x="493973" y="2712429"/>
              <a:ext cx="8489810" cy="3600450"/>
              <a:chOff x="493973" y="2129879"/>
              <a:chExt cx="8489810" cy="3600450"/>
            </a:xfrm>
          </p:grpSpPr>
          <p:grpSp>
            <p:nvGrpSpPr>
              <p:cNvPr id="15588" name="Group 79"/>
              <p:cNvGrpSpPr>
                <a:grpSpLocks/>
              </p:cNvGrpSpPr>
              <p:nvPr/>
            </p:nvGrpSpPr>
            <p:grpSpPr bwMode="auto">
              <a:xfrm>
                <a:off x="501910" y="2399754"/>
                <a:ext cx="8481872" cy="3241675"/>
                <a:chOff x="500034" y="2340000"/>
                <a:chExt cx="8064000" cy="324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500028" y="2700353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500028" y="3060706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500028" y="3419471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500028" y="3779824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500028" y="4140177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/>
                <p:cNvCxnSpPr/>
                <p:nvPr/>
              </p:nvCxnSpPr>
              <p:spPr>
                <a:xfrm>
                  <a:off x="500028" y="4500530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/>
                <p:cNvCxnSpPr/>
                <p:nvPr/>
              </p:nvCxnSpPr>
              <p:spPr>
                <a:xfrm>
                  <a:off x="500028" y="4859295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00028" y="5219648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>
                  <a:off x="500028" y="5580001"/>
                  <a:ext cx="8064007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00028" y="2340000"/>
                  <a:ext cx="8064007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89" name="Group 56"/>
              <p:cNvGrpSpPr>
                <a:grpSpLocks/>
              </p:cNvGrpSpPr>
              <p:nvPr/>
            </p:nvGrpSpPr>
            <p:grpSpPr bwMode="auto">
              <a:xfrm>
                <a:off x="493973" y="2129879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0" name="Group 57"/>
              <p:cNvGrpSpPr>
                <a:grpSpLocks/>
              </p:cNvGrpSpPr>
              <p:nvPr/>
            </p:nvGrpSpPr>
            <p:grpSpPr bwMode="auto">
              <a:xfrm>
                <a:off x="493973" y="2310854"/>
                <a:ext cx="8489810" cy="3241675"/>
                <a:chOff x="500034" y="2340000"/>
                <a:chExt cx="8064000" cy="3241588"/>
              </a:xfrm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500027" y="2700353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500027" y="3060706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00027" y="3419471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500027" y="3779824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500027" y="4140177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500027" y="4500530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>
                  <a:off x="500027" y="4859295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>
                  <a:off x="500027" y="5219648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500027" y="5580001"/>
                  <a:ext cx="8064007" cy="1587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/>
                <p:cNvCxnSpPr/>
                <p:nvPr/>
              </p:nvCxnSpPr>
              <p:spPr>
                <a:xfrm>
                  <a:off x="500027" y="2340000"/>
                  <a:ext cx="8064007" cy="1588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91" name="Group 68"/>
              <p:cNvGrpSpPr>
                <a:grpSpLocks/>
              </p:cNvGrpSpPr>
              <p:nvPr/>
            </p:nvGrpSpPr>
            <p:grpSpPr bwMode="auto">
              <a:xfrm>
                <a:off x="592398" y="2220366"/>
                <a:ext cx="8391384" cy="3241675"/>
                <a:chOff x="500034" y="2340000"/>
                <a:chExt cx="8064000" cy="3241588"/>
              </a:xfrm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500025" y="2700353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500025" y="3060707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500025" y="3419472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500025" y="3779824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500025" y="4140178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500025" y="4500530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500025" y="4859295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0025" y="5219649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500025" y="5580001"/>
                  <a:ext cx="8064010" cy="1588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00025" y="2340001"/>
                  <a:ext cx="8064010" cy="1587"/>
                </a:xfrm>
                <a:prstGeom prst="line">
                  <a:avLst/>
                </a:prstGeom>
                <a:ln w="635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Rectangle 114"/>
              <p:cNvSpPr/>
              <p:nvPr/>
            </p:nvSpPr>
            <p:spPr>
              <a:xfrm>
                <a:off x="497141" y="2129879"/>
                <a:ext cx="8486642" cy="3600450"/>
              </a:xfrm>
              <a:prstGeom prst="rect">
                <a:avLst/>
              </a:prstGeom>
              <a:noFill/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101" name="Rectangle 100"/>
            <p:cNvSpPr/>
            <p:nvPr/>
          </p:nvSpPr>
          <p:spPr>
            <a:xfrm>
              <a:off x="65348" y="2712429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65348" y="30727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65348" y="3433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3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5348" y="3793517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4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65348" y="4152292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5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65348" y="45126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6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5348" y="48730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7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5348" y="5233379"/>
              <a:ext cx="360357" cy="3587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8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65348" y="5592154"/>
              <a:ext cx="360357" cy="3603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9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5348" y="5952517"/>
              <a:ext cx="360357" cy="360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10</a:t>
              </a:r>
              <a:endParaRPr lang="en-US" altLang="ja-JP"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4948238" y="2006600"/>
            <a:ext cx="4762" cy="436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Rectangle 73"/>
          <p:cNvSpPr>
            <a:spLocks noChangeArrowheads="1"/>
          </p:cNvSpPr>
          <p:nvPr/>
        </p:nvSpPr>
        <p:spPr bwMode="auto">
          <a:xfrm>
            <a:off x="5397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8" name="Rectangle 74"/>
          <p:cNvSpPr>
            <a:spLocks noChangeArrowheads="1"/>
          </p:cNvSpPr>
          <p:nvPr/>
        </p:nvSpPr>
        <p:spPr bwMode="auto">
          <a:xfrm>
            <a:off x="4911725" y="3259138"/>
            <a:ext cx="71438" cy="1162050"/>
          </a:xfrm>
          <a:prstGeom prst="rect">
            <a:avLst/>
          </a:prstGeom>
          <a:solidFill>
            <a:srgbClr val="CC99FF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9" name="Line 75"/>
          <p:cNvSpPr>
            <a:spLocks noChangeShapeType="1"/>
          </p:cNvSpPr>
          <p:nvPr/>
        </p:nvSpPr>
        <p:spPr bwMode="auto">
          <a:xfrm>
            <a:off x="12700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0" name="Line 76"/>
          <p:cNvSpPr>
            <a:spLocks noChangeShapeType="1"/>
          </p:cNvSpPr>
          <p:nvPr/>
        </p:nvSpPr>
        <p:spPr bwMode="auto">
          <a:xfrm flipH="1">
            <a:off x="194945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1" name="Line 77"/>
          <p:cNvSpPr>
            <a:spLocks noChangeShapeType="1"/>
          </p:cNvSpPr>
          <p:nvPr/>
        </p:nvSpPr>
        <p:spPr bwMode="auto">
          <a:xfrm>
            <a:off x="26384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78"/>
          <p:cNvSpPr>
            <a:spLocks noChangeShapeType="1"/>
          </p:cNvSpPr>
          <p:nvPr/>
        </p:nvSpPr>
        <p:spPr bwMode="auto">
          <a:xfrm flipH="1">
            <a:off x="3317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79"/>
          <p:cNvSpPr>
            <a:spLocks noChangeShapeType="1"/>
          </p:cNvSpPr>
          <p:nvPr/>
        </p:nvSpPr>
        <p:spPr bwMode="auto">
          <a:xfrm>
            <a:off x="4003675" y="3255963"/>
            <a:ext cx="946150" cy="974725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80"/>
          <p:cNvSpPr>
            <a:spLocks noChangeShapeType="1"/>
          </p:cNvSpPr>
          <p:nvPr/>
        </p:nvSpPr>
        <p:spPr bwMode="auto">
          <a:xfrm>
            <a:off x="4008438" y="3262313"/>
            <a:ext cx="669925" cy="1073150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81"/>
          <p:cNvSpPr>
            <a:spLocks noChangeShapeType="1"/>
          </p:cNvSpPr>
          <p:nvPr/>
        </p:nvSpPr>
        <p:spPr bwMode="auto">
          <a:xfrm>
            <a:off x="4681538" y="3314700"/>
            <a:ext cx="0" cy="1223963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Line 82"/>
          <p:cNvSpPr>
            <a:spLocks noChangeShapeType="1"/>
          </p:cNvSpPr>
          <p:nvPr/>
        </p:nvSpPr>
        <p:spPr bwMode="auto">
          <a:xfrm flipH="1">
            <a:off x="4959350" y="3255963"/>
            <a:ext cx="644525" cy="5842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7" name="Line 83"/>
          <p:cNvSpPr>
            <a:spLocks noChangeShapeType="1"/>
          </p:cNvSpPr>
          <p:nvPr/>
        </p:nvSpPr>
        <p:spPr bwMode="auto">
          <a:xfrm flipH="1">
            <a:off x="4948238" y="3262313"/>
            <a:ext cx="654050" cy="1025525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8" name="Line 84"/>
          <p:cNvSpPr>
            <a:spLocks noChangeShapeType="1"/>
          </p:cNvSpPr>
          <p:nvPr/>
        </p:nvSpPr>
        <p:spPr bwMode="auto">
          <a:xfrm>
            <a:off x="5607050" y="3255963"/>
            <a:ext cx="639763" cy="8366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9" name="Line 85"/>
          <p:cNvSpPr>
            <a:spLocks noChangeShapeType="1"/>
          </p:cNvSpPr>
          <p:nvPr/>
        </p:nvSpPr>
        <p:spPr bwMode="auto">
          <a:xfrm flipH="1">
            <a:off x="62388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692467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H="1">
            <a:off x="7604125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2" name="Line 88"/>
          <p:cNvSpPr>
            <a:spLocks noChangeShapeType="1"/>
          </p:cNvSpPr>
          <p:nvPr/>
        </p:nvSpPr>
        <p:spPr bwMode="auto">
          <a:xfrm flipH="1">
            <a:off x="5842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3" name="Line 89"/>
          <p:cNvSpPr>
            <a:spLocks noChangeShapeType="1"/>
          </p:cNvSpPr>
          <p:nvPr/>
        </p:nvSpPr>
        <p:spPr bwMode="auto">
          <a:xfrm>
            <a:off x="8293100" y="3255963"/>
            <a:ext cx="690563" cy="898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4" name="Rectangle 90"/>
          <p:cNvSpPr>
            <a:spLocks noChangeArrowheads="1"/>
          </p:cNvSpPr>
          <p:nvPr/>
        </p:nvSpPr>
        <p:spPr bwMode="auto">
          <a:xfrm>
            <a:off x="5397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 flipH="1">
            <a:off x="19478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>
            <a:off x="12668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>
            <a:off x="26352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8" name="Line 94"/>
          <p:cNvSpPr>
            <a:spLocks noChangeShapeType="1"/>
          </p:cNvSpPr>
          <p:nvPr/>
        </p:nvSpPr>
        <p:spPr bwMode="auto">
          <a:xfrm flipH="1">
            <a:off x="58261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 flipH="1">
            <a:off x="33099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0" name="Line 96"/>
          <p:cNvSpPr>
            <a:spLocks noChangeShapeType="1"/>
          </p:cNvSpPr>
          <p:nvPr/>
        </p:nvSpPr>
        <p:spPr bwMode="auto">
          <a:xfrm>
            <a:off x="5599113" y="3546475"/>
            <a:ext cx="642937" cy="630238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 flipH="1">
            <a:off x="7602538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2" name="Line 98"/>
          <p:cNvSpPr>
            <a:spLocks noChangeShapeType="1"/>
          </p:cNvSpPr>
          <p:nvPr/>
        </p:nvSpPr>
        <p:spPr bwMode="auto">
          <a:xfrm>
            <a:off x="8289925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3" name="Line 99"/>
          <p:cNvSpPr>
            <a:spLocks noChangeShapeType="1"/>
          </p:cNvSpPr>
          <p:nvPr/>
        </p:nvSpPr>
        <p:spPr bwMode="auto">
          <a:xfrm flipH="1">
            <a:off x="6240463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4" name="Line 100"/>
          <p:cNvSpPr>
            <a:spLocks noChangeShapeType="1"/>
          </p:cNvSpPr>
          <p:nvPr/>
        </p:nvSpPr>
        <p:spPr bwMode="auto">
          <a:xfrm>
            <a:off x="6927850" y="3532188"/>
            <a:ext cx="692150" cy="6762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5" name="Line 101"/>
          <p:cNvSpPr>
            <a:spLocks noChangeShapeType="1"/>
          </p:cNvSpPr>
          <p:nvPr/>
        </p:nvSpPr>
        <p:spPr bwMode="auto">
          <a:xfrm flipH="1">
            <a:off x="4951413" y="3325813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6" name="Line 102"/>
          <p:cNvSpPr>
            <a:spLocks noChangeShapeType="1"/>
          </p:cNvSpPr>
          <p:nvPr/>
        </p:nvSpPr>
        <p:spPr bwMode="auto">
          <a:xfrm flipH="1">
            <a:off x="4951413" y="3729038"/>
            <a:ext cx="650875" cy="6191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7" name="Line 103"/>
          <p:cNvSpPr>
            <a:spLocks noChangeShapeType="1"/>
          </p:cNvSpPr>
          <p:nvPr/>
        </p:nvSpPr>
        <p:spPr bwMode="auto">
          <a:xfrm>
            <a:off x="4008438" y="3427413"/>
            <a:ext cx="941387" cy="86677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8" name="Line 104"/>
          <p:cNvSpPr>
            <a:spLocks noChangeShapeType="1"/>
          </p:cNvSpPr>
          <p:nvPr/>
        </p:nvSpPr>
        <p:spPr bwMode="auto">
          <a:xfrm>
            <a:off x="4005263" y="3789363"/>
            <a:ext cx="671512" cy="606425"/>
          </a:xfrm>
          <a:prstGeom prst="line">
            <a:avLst/>
          </a:prstGeom>
          <a:noFill/>
          <a:ln w="19050">
            <a:solidFill>
              <a:srgbClr val="FF99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99" name="Line 105"/>
          <p:cNvSpPr>
            <a:spLocks noChangeShapeType="1"/>
          </p:cNvSpPr>
          <p:nvPr/>
        </p:nvSpPr>
        <p:spPr bwMode="auto">
          <a:xfrm flipH="1">
            <a:off x="5842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0" name="Line 106"/>
          <p:cNvSpPr>
            <a:spLocks noChangeShapeType="1"/>
          </p:cNvSpPr>
          <p:nvPr/>
        </p:nvSpPr>
        <p:spPr bwMode="auto">
          <a:xfrm flipH="1">
            <a:off x="19494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1" name="Line 107"/>
          <p:cNvSpPr>
            <a:spLocks noChangeShapeType="1"/>
          </p:cNvSpPr>
          <p:nvPr/>
        </p:nvSpPr>
        <p:spPr bwMode="auto">
          <a:xfrm>
            <a:off x="126682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2" name="Line 108"/>
          <p:cNvSpPr>
            <a:spLocks noChangeShapeType="1"/>
          </p:cNvSpPr>
          <p:nvPr/>
        </p:nvSpPr>
        <p:spPr bwMode="auto">
          <a:xfrm flipH="1">
            <a:off x="33147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3" name="Line 109"/>
          <p:cNvSpPr>
            <a:spLocks noChangeShapeType="1"/>
          </p:cNvSpPr>
          <p:nvPr/>
        </p:nvSpPr>
        <p:spPr bwMode="auto">
          <a:xfrm>
            <a:off x="26320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4" name="Line 110"/>
          <p:cNvSpPr>
            <a:spLocks noChangeShapeType="1"/>
          </p:cNvSpPr>
          <p:nvPr/>
        </p:nvSpPr>
        <p:spPr bwMode="auto">
          <a:xfrm flipH="1">
            <a:off x="76104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5" name="Line 111"/>
          <p:cNvSpPr>
            <a:spLocks noChangeShapeType="1"/>
          </p:cNvSpPr>
          <p:nvPr/>
        </p:nvSpPr>
        <p:spPr bwMode="auto">
          <a:xfrm>
            <a:off x="692785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6" name="Line 112"/>
          <p:cNvSpPr>
            <a:spLocks noChangeShapeType="1"/>
          </p:cNvSpPr>
          <p:nvPr/>
        </p:nvSpPr>
        <p:spPr bwMode="auto">
          <a:xfrm>
            <a:off x="8293100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7" name="Line 113"/>
          <p:cNvSpPr>
            <a:spLocks noChangeShapeType="1"/>
          </p:cNvSpPr>
          <p:nvPr/>
        </p:nvSpPr>
        <p:spPr bwMode="auto">
          <a:xfrm flipH="1">
            <a:off x="6238875" y="3878263"/>
            <a:ext cx="685800" cy="38735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8" name="Line 114"/>
          <p:cNvSpPr>
            <a:spLocks noChangeShapeType="1"/>
          </p:cNvSpPr>
          <p:nvPr/>
        </p:nvSpPr>
        <p:spPr bwMode="auto">
          <a:xfrm>
            <a:off x="587375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09" name="Line 115"/>
          <p:cNvSpPr>
            <a:spLocks noChangeShapeType="1"/>
          </p:cNvSpPr>
          <p:nvPr/>
        </p:nvSpPr>
        <p:spPr bwMode="auto">
          <a:xfrm flipH="1">
            <a:off x="1266825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0" name="Line 116"/>
          <p:cNvSpPr>
            <a:spLocks noChangeShapeType="1"/>
          </p:cNvSpPr>
          <p:nvPr/>
        </p:nvSpPr>
        <p:spPr bwMode="auto">
          <a:xfrm>
            <a:off x="19494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1" name="Line 117"/>
          <p:cNvSpPr>
            <a:spLocks noChangeShapeType="1"/>
          </p:cNvSpPr>
          <p:nvPr/>
        </p:nvSpPr>
        <p:spPr bwMode="auto">
          <a:xfrm flipH="1">
            <a:off x="26289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2" name="Line 118"/>
          <p:cNvSpPr>
            <a:spLocks noChangeShapeType="1"/>
          </p:cNvSpPr>
          <p:nvPr/>
        </p:nvSpPr>
        <p:spPr bwMode="auto">
          <a:xfrm>
            <a:off x="3311525" y="426085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3" name="Line 119"/>
          <p:cNvSpPr>
            <a:spLocks noChangeShapeType="1"/>
          </p:cNvSpPr>
          <p:nvPr/>
        </p:nvSpPr>
        <p:spPr bwMode="auto">
          <a:xfrm>
            <a:off x="624205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4" name="Line 120"/>
          <p:cNvSpPr>
            <a:spLocks noChangeShapeType="1"/>
          </p:cNvSpPr>
          <p:nvPr/>
        </p:nvSpPr>
        <p:spPr bwMode="auto">
          <a:xfrm flipH="1">
            <a:off x="692150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5" name="Line 121"/>
          <p:cNvSpPr>
            <a:spLocks noChangeShapeType="1"/>
          </p:cNvSpPr>
          <p:nvPr/>
        </p:nvSpPr>
        <p:spPr bwMode="auto">
          <a:xfrm>
            <a:off x="7607300" y="4254500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6" name="Line 122"/>
          <p:cNvSpPr>
            <a:spLocks noChangeShapeType="1"/>
          </p:cNvSpPr>
          <p:nvPr/>
        </p:nvSpPr>
        <p:spPr bwMode="auto">
          <a:xfrm flipH="1">
            <a:off x="8286750" y="4262438"/>
            <a:ext cx="685800" cy="38735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7" name="Line 123"/>
          <p:cNvSpPr>
            <a:spLocks noChangeShapeType="1"/>
          </p:cNvSpPr>
          <p:nvPr/>
        </p:nvSpPr>
        <p:spPr bwMode="auto">
          <a:xfrm>
            <a:off x="4003675" y="3827463"/>
            <a:ext cx="952500" cy="5334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18" name="Text Box 124"/>
          <p:cNvSpPr txBox="1">
            <a:spLocks noChangeArrowheads="1"/>
          </p:cNvSpPr>
          <p:nvPr/>
        </p:nvSpPr>
        <p:spPr bwMode="auto">
          <a:xfrm>
            <a:off x="3851275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62.0</a:t>
            </a:r>
          </a:p>
        </p:txBody>
      </p:sp>
      <p:sp>
        <p:nvSpPr>
          <p:cNvPr id="15419" name="Text Box 125"/>
          <p:cNvSpPr txBox="1">
            <a:spLocks noChangeArrowheads="1"/>
          </p:cNvSpPr>
          <p:nvPr/>
        </p:nvSpPr>
        <p:spPr bwMode="auto">
          <a:xfrm>
            <a:off x="1403350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0" name="Text Box 126"/>
          <p:cNvSpPr txBox="1">
            <a:spLocks noChangeArrowheads="1"/>
          </p:cNvSpPr>
          <p:nvPr/>
        </p:nvSpPr>
        <p:spPr bwMode="auto">
          <a:xfrm>
            <a:off x="2771775" y="4508500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1" name="Text Box 127"/>
          <p:cNvSpPr txBox="1">
            <a:spLocks noChangeArrowheads="1"/>
          </p:cNvSpPr>
          <p:nvPr/>
        </p:nvSpPr>
        <p:spPr bwMode="auto">
          <a:xfrm>
            <a:off x="6443663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2" name="Text Box 128"/>
          <p:cNvSpPr txBox="1">
            <a:spLocks noChangeArrowheads="1"/>
          </p:cNvSpPr>
          <p:nvPr/>
        </p:nvSpPr>
        <p:spPr bwMode="auto">
          <a:xfrm>
            <a:off x="7812088" y="4511675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61.9</a:t>
            </a:r>
          </a:p>
        </p:txBody>
      </p:sp>
      <p:sp>
        <p:nvSpPr>
          <p:cNvPr id="15423" name="Line 129"/>
          <p:cNvSpPr>
            <a:spLocks noChangeShapeType="1"/>
          </p:cNvSpPr>
          <p:nvPr/>
        </p:nvSpPr>
        <p:spPr bwMode="auto">
          <a:xfrm flipH="1">
            <a:off x="5599113" y="4230688"/>
            <a:ext cx="647700" cy="379412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4" name="Text Box 130"/>
          <p:cNvSpPr txBox="1">
            <a:spLocks noChangeArrowheads="1"/>
          </p:cNvSpPr>
          <p:nvPr/>
        </p:nvSpPr>
        <p:spPr bwMode="auto">
          <a:xfrm>
            <a:off x="5291138" y="4408488"/>
            <a:ext cx="504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ja-JP" sz="1000" smtClean="0">
                <a:solidFill>
                  <a:srgbClr val="000000"/>
                </a:solidFill>
              </a:rPr>
              <a:t>60.3</a:t>
            </a:r>
          </a:p>
        </p:txBody>
      </p:sp>
      <p:sp>
        <p:nvSpPr>
          <p:cNvPr id="15425" name="Line 131"/>
          <p:cNvSpPr>
            <a:spLocks noChangeShapeType="1"/>
          </p:cNvSpPr>
          <p:nvPr/>
        </p:nvSpPr>
        <p:spPr bwMode="auto">
          <a:xfrm>
            <a:off x="5594350" y="3865563"/>
            <a:ext cx="647700" cy="366712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6" name="Line 132"/>
          <p:cNvSpPr>
            <a:spLocks noChangeShapeType="1"/>
          </p:cNvSpPr>
          <p:nvPr/>
        </p:nvSpPr>
        <p:spPr bwMode="auto">
          <a:xfrm flipH="1">
            <a:off x="4943475" y="367030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7" name="Line 133"/>
          <p:cNvSpPr>
            <a:spLocks noChangeShapeType="1"/>
          </p:cNvSpPr>
          <p:nvPr/>
        </p:nvSpPr>
        <p:spPr bwMode="auto">
          <a:xfrm>
            <a:off x="3998913" y="4084638"/>
            <a:ext cx="685800" cy="381000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28" name="Line 134"/>
          <p:cNvSpPr>
            <a:spLocks noChangeShapeType="1"/>
          </p:cNvSpPr>
          <p:nvPr/>
        </p:nvSpPr>
        <p:spPr bwMode="auto">
          <a:xfrm flipH="1">
            <a:off x="4948238" y="4070350"/>
            <a:ext cx="654050" cy="371475"/>
          </a:xfrm>
          <a:prstGeom prst="line">
            <a:avLst/>
          </a:prstGeom>
          <a:noFill/>
          <a:ln w="19050">
            <a:solidFill>
              <a:srgbClr val="99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29" name="Group 135"/>
          <p:cNvGrpSpPr>
            <a:grpSpLocks/>
          </p:cNvGrpSpPr>
          <p:nvPr/>
        </p:nvGrpSpPr>
        <p:grpSpPr bwMode="auto">
          <a:xfrm>
            <a:off x="100013" y="333375"/>
            <a:ext cx="1074737" cy="304800"/>
            <a:chOff x="63" y="210"/>
            <a:chExt cx="677" cy="192"/>
          </a:xfrm>
        </p:grpSpPr>
        <p:sp>
          <p:nvSpPr>
            <p:cNvPr id="15575" name="Rectangle 233"/>
            <p:cNvSpPr>
              <a:spLocks noChangeArrowheads="1"/>
            </p:cNvSpPr>
            <p:nvPr/>
          </p:nvSpPr>
          <p:spPr bwMode="auto">
            <a:xfrm>
              <a:off x="63" y="262"/>
              <a:ext cx="113" cy="114"/>
            </a:xfrm>
            <a:prstGeom prst="rect">
              <a:avLst/>
            </a:prstGeom>
            <a:solidFill>
              <a:srgbClr val="CC99FF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6" name="TextBox 234"/>
            <p:cNvSpPr txBox="1">
              <a:spLocks noChangeArrowheads="1"/>
            </p:cNvSpPr>
            <p:nvPr/>
          </p:nvSpPr>
          <p:spPr bwMode="auto">
            <a:xfrm>
              <a:off x="147" y="210"/>
              <a:ext cx="5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Cavern ex.</a:t>
              </a:r>
            </a:p>
          </p:txBody>
        </p:sp>
      </p:grpSp>
      <p:grpSp>
        <p:nvGrpSpPr>
          <p:cNvPr id="15430" name="Group 235"/>
          <p:cNvGrpSpPr>
            <a:grpSpLocks/>
          </p:cNvGrpSpPr>
          <p:nvPr/>
        </p:nvGrpSpPr>
        <p:grpSpPr bwMode="auto">
          <a:xfrm>
            <a:off x="100013" y="620713"/>
            <a:ext cx="847725" cy="304800"/>
            <a:chOff x="99436" y="46603"/>
            <a:chExt cx="848443" cy="304604"/>
          </a:xfrm>
        </p:grpSpPr>
        <p:sp>
          <p:nvSpPr>
            <p:cNvPr id="15573" name="Rectangle 233"/>
            <p:cNvSpPr>
              <a:spLocks noChangeArrowheads="1"/>
            </p:cNvSpPr>
            <p:nvPr/>
          </p:nvSpPr>
          <p:spPr bwMode="auto">
            <a:xfrm>
              <a:off x="99436" y="129100"/>
              <a:ext cx="179539" cy="180859"/>
            </a:xfrm>
            <a:prstGeom prst="rect">
              <a:avLst/>
            </a:prstGeom>
            <a:solidFill>
              <a:srgbClr val="FFCC99">
                <a:alpha val="45097"/>
              </a:srgbClr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4" name="TextBox 234"/>
            <p:cNvSpPr txBox="1">
              <a:spLocks noChangeArrowheads="1"/>
            </p:cNvSpPr>
            <p:nvPr/>
          </p:nvSpPr>
          <p:spPr bwMode="auto">
            <a:xfrm>
              <a:off x="232899" y="46603"/>
              <a:ext cx="714980" cy="304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Hall ex.</a:t>
              </a:r>
            </a:p>
          </p:txBody>
        </p:sp>
      </p:grpSp>
      <p:pic>
        <p:nvPicPr>
          <p:cNvPr id="15431" name="Picture 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369888"/>
            <a:ext cx="878363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32" name="TextBox 229"/>
          <p:cNvSpPr txBox="1">
            <a:spLocks noChangeArrowheads="1"/>
          </p:cNvSpPr>
          <p:nvPr/>
        </p:nvSpPr>
        <p:spPr bwMode="auto">
          <a:xfrm>
            <a:off x="37798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AH-1</a:t>
            </a:r>
          </a:p>
        </p:txBody>
      </p:sp>
      <p:sp>
        <p:nvSpPr>
          <p:cNvPr id="15433" name="TextBox 229"/>
          <p:cNvSpPr txBox="1">
            <a:spLocks noChangeArrowheads="1"/>
          </p:cNvSpPr>
          <p:nvPr/>
        </p:nvSpPr>
        <p:spPr bwMode="auto">
          <a:xfrm>
            <a:off x="2484438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AH-2</a:t>
            </a:r>
          </a:p>
        </p:txBody>
      </p:sp>
      <p:sp>
        <p:nvSpPr>
          <p:cNvPr id="15434" name="TextBox 229"/>
          <p:cNvSpPr txBox="1">
            <a:spLocks noChangeArrowheads="1"/>
          </p:cNvSpPr>
          <p:nvPr/>
        </p:nvSpPr>
        <p:spPr bwMode="auto">
          <a:xfrm>
            <a:off x="11874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AH-3</a:t>
            </a:r>
          </a:p>
        </p:txBody>
      </p:sp>
      <p:sp>
        <p:nvSpPr>
          <p:cNvPr id="15435" name="TextBox 229"/>
          <p:cNvSpPr txBox="1">
            <a:spLocks noChangeArrowheads="1"/>
          </p:cNvSpPr>
          <p:nvPr/>
        </p:nvSpPr>
        <p:spPr bwMode="auto">
          <a:xfrm>
            <a:off x="539750" y="1196975"/>
            <a:ext cx="4921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AH-4</a:t>
            </a:r>
          </a:p>
        </p:txBody>
      </p:sp>
      <p:sp>
        <p:nvSpPr>
          <p:cNvPr id="15436" name="TextBox 229"/>
          <p:cNvSpPr txBox="1">
            <a:spLocks noChangeArrowheads="1"/>
          </p:cNvSpPr>
          <p:nvPr/>
        </p:nvSpPr>
        <p:spPr bwMode="auto">
          <a:xfrm>
            <a:off x="536416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AH+1</a:t>
            </a:r>
          </a:p>
        </p:txBody>
      </p:sp>
      <p:sp>
        <p:nvSpPr>
          <p:cNvPr id="15437" name="TextBox 229"/>
          <p:cNvSpPr txBox="1">
            <a:spLocks noChangeArrowheads="1"/>
          </p:cNvSpPr>
          <p:nvPr/>
        </p:nvSpPr>
        <p:spPr bwMode="auto">
          <a:xfrm>
            <a:off x="6588125" y="1196975"/>
            <a:ext cx="522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AH+2</a:t>
            </a:r>
          </a:p>
        </p:txBody>
      </p:sp>
      <p:sp>
        <p:nvSpPr>
          <p:cNvPr id="15438" name="TextBox 229"/>
          <p:cNvSpPr txBox="1">
            <a:spLocks noChangeArrowheads="1"/>
          </p:cNvSpPr>
          <p:nvPr/>
        </p:nvSpPr>
        <p:spPr bwMode="auto">
          <a:xfrm>
            <a:off x="78851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AH+3</a:t>
            </a:r>
          </a:p>
        </p:txBody>
      </p:sp>
      <p:sp>
        <p:nvSpPr>
          <p:cNvPr id="15439" name="TextBox 229"/>
          <p:cNvSpPr txBox="1">
            <a:spLocks noChangeArrowheads="1"/>
          </p:cNvSpPr>
          <p:nvPr/>
        </p:nvSpPr>
        <p:spPr bwMode="auto">
          <a:xfrm>
            <a:off x="8621713" y="1196975"/>
            <a:ext cx="522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200" smtClean="0">
                <a:solidFill>
                  <a:srgbClr val="000000"/>
                </a:solidFill>
                <a:latin typeface="Calibri" charset="0"/>
              </a:rPr>
              <a:t>AH+4</a:t>
            </a:r>
          </a:p>
        </p:txBody>
      </p:sp>
      <p:grpSp>
        <p:nvGrpSpPr>
          <p:cNvPr id="15440" name="Group 150"/>
          <p:cNvGrpSpPr>
            <a:grpSpLocks/>
          </p:cNvGrpSpPr>
          <p:nvPr/>
        </p:nvGrpSpPr>
        <p:grpSpPr bwMode="auto">
          <a:xfrm>
            <a:off x="4003675" y="1692275"/>
            <a:ext cx="34925" cy="4760913"/>
            <a:chOff x="2522" y="1066"/>
            <a:chExt cx="22" cy="2999"/>
          </a:xfrm>
        </p:grpSpPr>
        <p:sp>
          <p:nvSpPr>
            <p:cNvPr id="15571" name="Line 151"/>
            <p:cNvSpPr>
              <a:spLocks noChangeShapeType="1"/>
            </p:cNvSpPr>
            <p:nvPr/>
          </p:nvSpPr>
          <p:spPr bwMode="auto">
            <a:xfrm>
              <a:off x="252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2" name="Line 152"/>
            <p:cNvSpPr>
              <a:spLocks noChangeShapeType="1"/>
            </p:cNvSpPr>
            <p:nvPr/>
          </p:nvSpPr>
          <p:spPr bwMode="auto">
            <a:xfrm flipV="1">
              <a:off x="2522" y="1066"/>
              <a:ext cx="22" cy="1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1" name="Group 153"/>
          <p:cNvGrpSpPr>
            <a:grpSpLocks/>
          </p:cNvGrpSpPr>
          <p:nvPr/>
        </p:nvGrpSpPr>
        <p:grpSpPr bwMode="auto">
          <a:xfrm>
            <a:off x="5568950" y="1692275"/>
            <a:ext cx="34925" cy="4760913"/>
            <a:chOff x="3508" y="1066"/>
            <a:chExt cx="22" cy="2999"/>
          </a:xfrm>
        </p:grpSpPr>
        <p:sp>
          <p:nvSpPr>
            <p:cNvPr id="15569" name="Line 154"/>
            <p:cNvSpPr>
              <a:spLocks noChangeShapeType="1"/>
            </p:cNvSpPr>
            <p:nvPr/>
          </p:nvSpPr>
          <p:spPr bwMode="auto">
            <a:xfrm>
              <a:off x="3530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70" name="Line 155"/>
            <p:cNvSpPr>
              <a:spLocks noChangeShapeType="1"/>
            </p:cNvSpPr>
            <p:nvPr/>
          </p:nvSpPr>
          <p:spPr bwMode="auto">
            <a:xfrm flipH="1" flipV="1">
              <a:off x="3508" y="1066"/>
              <a:ext cx="22" cy="9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2" name="Group 156"/>
          <p:cNvGrpSpPr>
            <a:grpSpLocks/>
          </p:cNvGrpSpPr>
          <p:nvPr/>
        </p:nvGrpSpPr>
        <p:grpSpPr bwMode="auto">
          <a:xfrm>
            <a:off x="6845300" y="1679575"/>
            <a:ext cx="85725" cy="4811713"/>
            <a:chOff x="4312" y="1058"/>
            <a:chExt cx="54" cy="3031"/>
          </a:xfrm>
        </p:grpSpPr>
        <p:sp>
          <p:nvSpPr>
            <p:cNvPr id="15567" name="Line 157"/>
            <p:cNvSpPr>
              <a:spLocks noChangeShapeType="1"/>
            </p:cNvSpPr>
            <p:nvPr/>
          </p:nvSpPr>
          <p:spPr bwMode="auto">
            <a:xfrm>
              <a:off x="436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8" name="Line 158"/>
            <p:cNvSpPr>
              <a:spLocks noChangeShapeType="1"/>
            </p:cNvSpPr>
            <p:nvPr/>
          </p:nvSpPr>
          <p:spPr bwMode="auto">
            <a:xfrm flipH="1" flipV="1">
              <a:off x="4312" y="1058"/>
              <a:ext cx="54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3" name="Group 159"/>
          <p:cNvGrpSpPr>
            <a:grpSpLocks/>
          </p:cNvGrpSpPr>
          <p:nvPr/>
        </p:nvGrpSpPr>
        <p:grpSpPr bwMode="auto">
          <a:xfrm>
            <a:off x="8150225" y="1676400"/>
            <a:ext cx="146050" cy="4814888"/>
            <a:chOff x="5134" y="1056"/>
            <a:chExt cx="92" cy="3033"/>
          </a:xfrm>
        </p:grpSpPr>
        <p:sp>
          <p:nvSpPr>
            <p:cNvPr id="15565" name="Line 160"/>
            <p:cNvSpPr>
              <a:spLocks noChangeShapeType="1"/>
            </p:cNvSpPr>
            <p:nvPr/>
          </p:nvSpPr>
          <p:spPr bwMode="auto">
            <a:xfrm>
              <a:off x="5226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6" name="Line 161"/>
            <p:cNvSpPr>
              <a:spLocks noChangeShapeType="1"/>
            </p:cNvSpPr>
            <p:nvPr/>
          </p:nvSpPr>
          <p:spPr bwMode="auto">
            <a:xfrm flipH="1" flipV="1">
              <a:off x="5134" y="1056"/>
              <a:ext cx="90" cy="13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4" name="Group 162"/>
          <p:cNvGrpSpPr>
            <a:grpSpLocks/>
          </p:cNvGrpSpPr>
          <p:nvPr/>
        </p:nvGrpSpPr>
        <p:grpSpPr bwMode="auto">
          <a:xfrm>
            <a:off x="8816975" y="1651000"/>
            <a:ext cx="171450" cy="4840288"/>
            <a:chOff x="5554" y="1040"/>
            <a:chExt cx="108" cy="3049"/>
          </a:xfrm>
        </p:grpSpPr>
        <p:sp>
          <p:nvSpPr>
            <p:cNvPr id="15563" name="Line 163"/>
            <p:cNvSpPr>
              <a:spLocks noChangeShapeType="1"/>
            </p:cNvSpPr>
            <p:nvPr/>
          </p:nvSpPr>
          <p:spPr bwMode="auto">
            <a:xfrm>
              <a:off x="5662" y="1186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4" name="Line 164"/>
            <p:cNvSpPr>
              <a:spLocks noChangeShapeType="1"/>
            </p:cNvSpPr>
            <p:nvPr/>
          </p:nvSpPr>
          <p:spPr bwMode="auto">
            <a:xfrm flipH="1" flipV="1">
              <a:off x="5554" y="1040"/>
              <a:ext cx="108" cy="148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5" name="Group 165"/>
          <p:cNvGrpSpPr>
            <a:grpSpLocks/>
          </p:cNvGrpSpPr>
          <p:nvPr/>
        </p:nvGrpSpPr>
        <p:grpSpPr bwMode="auto">
          <a:xfrm>
            <a:off x="2638425" y="1679575"/>
            <a:ext cx="92075" cy="4773613"/>
            <a:chOff x="1662" y="1058"/>
            <a:chExt cx="58" cy="3007"/>
          </a:xfrm>
        </p:grpSpPr>
        <p:sp>
          <p:nvSpPr>
            <p:cNvPr id="15561" name="Line 166"/>
            <p:cNvSpPr>
              <a:spLocks noChangeShapeType="1"/>
            </p:cNvSpPr>
            <p:nvPr/>
          </p:nvSpPr>
          <p:spPr bwMode="auto">
            <a:xfrm>
              <a:off x="166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2" name="Line 167"/>
            <p:cNvSpPr>
              <a:spLocks noChangeShapeType="1"/>
            </p:cNvSpPr>
            <p:nvPr/>
          </p:nvSpPr>
          <p:spPr bwMode="auto">
            <a:xfrm flipV="1">
              <a:off x="1662" y="1058"/>
              <a:ext cx="58" cy="106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6" name="Group 168"/>
          <p:cNvGrpSpPr>
            <a:grpSpLocks/>
          </p:cNvGrpSpPr>
          <p:nvPr/>
        </p:nvGrpSpPr>
        <p:grpSpPr bwMode="auto">
          <a:xfrm>
            <a:off x="1273175" y="1666875"/>
            <a:ext cx="152400" cy="4786313"/>
            <a:chOff x="802" y="1050"/>
            <a:chExt cx="96" cy="3015"/>
          </a:xfrm>
        </p:grpSpPr>
        <p:sp>
          <p:nvSpPr>
            <p:cNvPr id="15559" name="Line 169"/>
            <p:cNvSpPr>
              <a:spLocks noChangeShapeType="1"/>
            </p:cNvSpPr>
            <p:nvPr/>
          </p:nvSpPr>
          <p:spPr bwMode="auto">
            <a:xfrm>
              <a:off x="802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60" name="Line 170"/>
            <p:cNvSpPr>
              <a:spLocks noChangeShapeType="1"/>
            </p:cNvSpPr>
            <p:nvPr/>
          </p:nvSpPr>
          <p:spPr bwMode="auto">
            <a:xfrm flipV="1">
              <a:off x="802" y="1050"/>
              <a:ext cx="96" cy="114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447" name="Group 171"/>
          <p:cNvGrpSpPr>
            <a:grpSpLocks/>
          </p:cNvGrpSpPr>
          <p:nvPr/>
        </p:nvGrpSpPr>
        <p:grpSpPr bwMode="auto">
          <a:xfrm>
            <a:off x="574675" y="1654175"/>
            <a:ext cx="184150" cy="4799013"/>
            <a:chOff x="362" y="1042"/>
            <a:chExt cx="116" cy="3023"/>
          </a:xfrm>
        </p:grpSpPr>
        <p:sp>
          <p:nvSpPr>
            <p:cNvPr id="15557" name="Line 172"/>
            <p:cNvSpPr>
              <a:spLocks noChangeShapeType="1"/>
            </p:cNvSpPr>
            <p:nvPr/>
          </p:nvSpPr>
          <p:spPr bwMode="auto">
            <a:xfrm>
              <a:off x="364" y="1162"/>
              <a:ext cx="0" cy="290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8" name="Line 173"/>
            <p:cNvSpPr>
              <a:spLocks noChangeShapeType="1"/>
            </p:cNvSpPr>
            <p:nvPr/>
          </p:nvSpPr>
          <p:spPr bwMode="auto">
            <a:xfrm flipV="1">
              <a:off x="362" y="1042"/>
              <a:ext cx="116" cy="122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5448" name="Line 176"/>
          <p:cNvSpPr>
            <a:spLocks noChangeShapeType="1"/>
          </p:cNvSpPr>
          <p:nvPr/>
        </p:nvSpPr>
        <p:spPr bwMode="auto">
          <a:xfrm>
            <a:off x="581025" y="4524375"/>
            <a:ext cx="2058988" cy="427038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49" name="Line 177"/>
          <p:cNvSpPr>
            <a:spLocks noChangeShapeType="1"/>
          </p:cNvSpPr>
          <p:nvPr/>
        </p:nvSpPr>
        <p:spPr bwMode="auto">
          <a:xfrm flipH="1">
            <a:off x="2647950" y="4667250"/>
            <a:ext cx="1343025" cy="27781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0" name="Line 179"/>
          <p:cNvSpPr>
            <a:spLocks noChangeShapeType="1"/>
          </p:cNvSpPr>
          <p:nvPr/>
        </p:nvSpPr>
        <p:spPr bwMode="auto">
          <a:xfrm flipH="1" flipV="1">
            <a:off x="4940300" y="4487863"/>
            <a:ext cx="658813" cy="1381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1" name="Line 180"/>
          <p:cNvSpPr>
            <a:spLocks noChangeShapeType="1"/>
          </p:cNvSpPr>
          <p:nvPr/>
        </p:nvSpPr>
        <p:spPr bwMode="auto">
          <a:xfrm flipV="1">
            <a:off x="4005263" y="4487863"/>
            <a:ext cx="942975" cy="188912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2" name="Line 182"/>
          <p:cNvSpPr>
            <a:spLocks noChangeShapeType="1"/>
          </p:cNvSpPr>
          <p:nvPr/>
        </p:nvSpPr>
        <p:spPr bwMode="auto">
          <a:xfrm>
            <a:off x="5594350" y="4629150"/>
            <a:ext cx="1347788" cy="307975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3" name="Line 183"/>
          <p:cNvSpPr>
            <a:spLocks noChangeShapeType="1"/>
          </p:cNvSpPr>
          <p:nvPr/>
        </p:nvSpPr>
        <p:spPr bwMode="auto">
          <a:xfrm flipH="1">
            <a:off x="6948488" y="4521200"/>
            <a:ext cx="2044700" cy="423863"/>
          </a:xfrm>
          <a:prstGeom prst="line">
            <a:avLst/>
          </a:prstGeom>
          <a:noFill/>
          <a:ln w="19050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4" name="Line 188"/>
          <p:cNvSpPr>
            <a:spLocks noChangeShapeType="1"/>
          </p:cNvSpPr>
          <p:nvPr/>
        </p:nvSpPr>
        <p:spPr bwMode="auto">
          <a:xfrm>
            <a:off x="581025" y="4672013"/>
            <a:ext cx="2058988" cy="42703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5" name="Line 189"/>
          <p:cNvSpPr>
            <a:spLocks noChangeShapeType="1"/>
          </p:cNvSpPr>
          <p:nvPr/>
        </p:nvSpPr>
        <p:spPr bwMode="auto">
          <a:xfrm flipH="1">
            <a:off x="2640013" y="4814888"/>
            <a:ext cx="1350962" cy="279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6" name="Line 191"/>
          <p:cNvSpPr>
            <a:spLocks noChangeShapeType="1"/>
          </p:cNvSpPr>
          <p:nvPr/>
        </p:nvSpPr>
        <p:spPr bwMode="auto">
          <a:xfrm flipH="1" flipV="1">
            <a:off x="4940300" y="4635500"/>
            <a:ext cx="665163" cy="13176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7" name="Line 192"/>
          <p:cNvSpPr>
            <a:spLocks noChangeShapeType="1"/>
          </p:cNvSpPr>
          <p:nvPr/>
        </p:nvSpPr>
        <p:spPr bwMode="auto">
          <a:xfrm flipV="1">
            <a:off x="4011613" y="4635500"/>
            <a:ext cx="936625" cy="18415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8" name="Line 194"/>
          <p:cNvSpPr>
            <a:spLocks noChangeShapeType="1"/>
          </p:cNvSpPr>
          <p:nvPr/>
        </p:nvSpPr>
        <p:spPr bwMode="auto">
          <a:xfrm>
            <a:off x="5594350" y="4776788"/>
            <a:ext cx="1339850" cy="32067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59" name="Line 195"/>
          <p:cNvSpPr>
            <a:spLocks noChangeShapeType="1"/>
          </p:cNvSpPr>
          <p:nvPr/>
        </p:nvSpPr>
        <p:spPr bwMode="auto">
          <a:xfrm flipH="1">
            <a:off x="6934200" y="4667250"/>
            <a:ext cx="2070100" cy="4286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0" name="Line 200"/>
          <p:cNvSpPr>
            <a:spLocks noChangeShapeType="1"/>
          </p:cNvSpPr>
          <p:nvPr/>
        </p:nvSpPr>
        <p:spPr bwMode="auto">
          <a:xfrm>
            <a:off x="581025" y="4810125"/>
            <a:ext cx="2058988" cy="42703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1" name="Line 201"/>
          <p:cNvSpPr>
            <a:spLocks noChangeShapeType="1"/>
          </p:cNvSpPr>
          <p:nvPr/>
        </p:nvSpPr>
        <p:spPr bwMode="auto">
          <a:xfrm flipH="1">
            <a:off x="2640013" y="4953000"/>
            <a:ext cx="1350962" cy="2794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2" name="Line 203"/>
          <p:cNvSpPr>
            <a:spLocks noChangeShapeType="1"/>
          </p:cNvSpPr>
          <p:nvPr/>
        </p:nvSpPr>
        <p:spPr bwMode="auto">
          <a:xfrm flipH="1" flipV="1">
            <a:off x="4940300" y="4773613"/>
            <a:ext cx="658813" cy="138112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3" name="Line 204"/>
          <p:cNvSpPr>
            <a:spLocks noChangeShapeType="1"/>
          </p:cNvSpPr>
          <p:nvPr/>
        </p:nvSpPr>
        <p:spPr bwMode="auto">
          <a:xfrm flipV="1">
            <a:off x="3992563" y="4773613"/>
            <a:ext cx="955675" cy="1920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4" name="Line 206"/>
          <p:cNvSpPr>
            <a:spLocks noChangeShapeType="1"/>
          </p:cNvSpPr>
          <p:nvPr/>
        </p:nvSpPr>
        <p:spPr bwMode="auto">
          <a:xfrm>
            <a:off x="5594350" y="4914900"/>
            <a:ext cx="1354138" cy="3143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5" name="Line 207"/>
          <p:cNvSpPr>
            <a:spLocks noChangeShapeType="1"/>
          </p:cNvSpPr>
          <p:nvPr/>
        </p:nvSpPr>
        <p:spPr bwMode="auto">
          <a:xfrm flipH="1">
            <a:off x="6942138" y="4805363"/>
            <a:ext cx="2062162" cy="42703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6" name="Line 212"/>
          <p:cNvSpPr>
            <a:spLocks noChangeShapeType="1"/>
          </p:cNvSpPr>
          <p:nvPr/>
        </p:nvSpPr>
        <p:spPr bwMode="auto">
          <a:xfrm>
            <a:off x="592138" y="4960938"/>
            <a:ext cx="2055812" cy="42545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7" name="Line 213"/>
          <p:cNvSpPr>
            <a:spLocks noChangeShapeType="1"/>
          </p:cNvSpPr>
          <p:nvPr/>
        </p:nvSpPr>
        <p:spPr bwMode="auto">
          <a:xfrm flipH="1">
            <a:off x="2640013" y="5100638"/>
            <a:ext cx="1350962" cy="2794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8" name="Line 215"/>
          <p:cNvSpPr>
            <a:spLocks noChangeShapeType="1"/>
          </p:cNvSpPr>
          <p:nvPr/>
        </p:nvSpPr>
        <p:spPr bwMode="auto">
          <a:xfrm flipH="1" flipV="1">
            <a:off x="4940300" y="4921250"/>
            <a:ext cx="671513" cy="144463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69" name="Line 216"/>
          <p:cNvSpPr>
            <a:spLocks noChangeShapeType="1"/>
          </p:cNvSpPr>
          <p:nvPr/>
        </p:nvSpPr>
        <p:spPr bwMode="auto">
          <a:xfrm flipV="1">
            <a:off x="4011613" y="4921250"/>
            <a:ext cx="936625" cy="185738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0" name="Line 218"/>
          <p:cNvSpPr>
            <a:spLocks noChangeShapeType="1"/>
          </p:cNvSpPr>
          <p:nvPr/>
        </p:nvSpPr>
        <p:spPr bwMode="auto">
          <a:xfrm>
            <a:off x="5594350" y="5062538"/>
            <a:ext cx="1339850" cy="3206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71" name="Line 219"/>
          <p:cNvSpPr>
            <a:spLocks noChangeShapeType="1"/>
          </p:cNvSpPr>
          <p:nvPr/>
        </p:nvSpPr>
        <p:spPr bwMode="auto">
          <a:xfrm flipH="1">
            <a:off x="6942138" y="4957763"/>
            <a:ext cx="2039937" cy="422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483" name="Group 235"/>
          <p:cNvGrpSpPr>
            <a:grpSpLocks/>
          </p:cNvGrpSpPr>
          <p:nvPr/>
        </p:nvGrpSpPr>
        <p:grpSpPr bwMode="auto">
          <a:xfrm>
            <a:off x="6858000" y="0"/>
            <a:ext cx="2286000" cy="304800"/>
            <a:chOff x="4604" y="-30"/>
            <a:chExt cx="1440" cy="192"/>
          </a:xfrm>
        </p:grpSpPr>
        <p:sp>
          <p:nvSpPr>
            <p:cNvPr id="15555" name="Line 23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CC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30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Survey &amp; supports set-out</a:t>
              </a:r>
            </a:p>
          </p:txBody>
        </p:sp>
      </p:grpSp>
      <p:grpSp>
        <p:nvGrpSpPr>
          <p:cNvPr id="15484" name="Group 238"/>
          <p:cNvGrpSpPr>
            <a:grpSpLocks/>
          </p:cNvGrpSpPr>
          <p:nvPr/>
        </p:nvGrpSpPr>
        <p:grpSpPr bwMode="auto">
          <a:xfrm>
            <a:off x="6858000" y="188913"/>
            <a:ext cx="2259013" cy="304800"/>
            <a:chOff x="4604" y="-30"/>
            <a:chExt cx="1423" cy="192"/>
          </a:xfrm>
        </p:grpSpPr>
        <p:sp>
          <p:nvSpPr>
            <p:cNvPr id="15553" name="Line 23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Electrical general services</a:t>
              </a:r>
            </a:p>
          </p:txBody>
        </p:sp>
      </p:grpSp>
      <p:grpSp>
        <p:nvGrpSpPr>
          <p:cNvPr id="15485" name="Group 241"/>
          <p:cNvGrpSpPr>
            <a:grpSpLocks/>
          </p:cNvGrpSpPr>
          <p:nvPr/>
        </p:nvGrpSpPr>
        <p:grpSpPr bwMode="auto">
          <a:xfrm>
            <a:off x="6858000" y="404813"/>
            <a:ext cx="1828800" cy="304800"/>
            <a:chOff x="4604" y="-30"/>
            <a:chExt cx="1152" cy="192"/>
          </a:xfrm>
        </p:grpSpPr>
        <p:sp>
          <p:nvSpPr>
            <p:cNvPr id="15551" name="Line 242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1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Piping &amp; ventilation</a:t>
              </a:r>
            </a:p>
          </p:txBody>
        </p:sp>
      </p:grpSp>
      <p:grpSp>
        <p:nvGrpSpPr>
          <p:cNvPr id="15486" name="Group 244"/>
          <p:cNvGrpSpPr>
            <a:grpSpLocks/>
          </p:cNvGrpSpPr>
          <p:nvPr/>
        </p:nvGrpSpPr>
        <p:grpSpPr bwMode="auto">
          <a:xfrm>
            <a:off x="6858000" y="612775"/>
            <a:ext cx="936625" cy="304800"/>
            <a:chOff x="4604" y="-30"/>
            <a:chExt cx="590" cy="192"/>
          </a:xfrm>
        </p:grpSpPr>
        <p:sp>
          <p:nvSpPr>
            <p:cNvPr id="15549" name="Line 245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5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4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Cabling</a:t>
              </a:r>
            </a:p>
          </p:txBody>
        </p:sp>
      </p:grpSp>
      <p:grpSp>
        <p:nvGrpSpPr>
          <p:cNvPr id="15489" name="Group 253"/>
          <p:cNvGrpSpPr>
            <a:grpSpLocks/>
          </p:cNvGrpSpPr>
          <p:nvPr/>
        </p:nvGrpSpPr>
        <p:grpSpPr bwMode="auto">
          <a:xfrm>
            <a:off x="1979613" y="0"/>
            <a:ext cx="2165350" cy="307975"/>
            <a:chOff x="4604" y="-30"/>
            <a:chExt cx="1364" cy="194"/>
          </a:xfrm>
        </p:grpSpPr>
        <p:sp>
          <p:nvSpPr>
            <p:cNvPr id="15543" name="Line 254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2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Beam Tunnel excavation</a:t>
              </a:r>
            </a:p>
          </p:txBody>
        </p:sp>
      </p:grpSp>
      <p:grpSp>
        <p:nvGrpSpPr>
          <p:cNvPr id="15490" name="Group 256"/>
          <p:cNvGrpSpPr>
            <a:grpSpLocks/>
          </p:cNvGrpSpPr>
          <p:nvPr/>
        </p:nvGrpSpPr>
        <p:grpSpPr bwMode="auto">
          <a:xfrm>
            <a:off x="1979613" y="188913"/>
            <a:ext cx="1577975" cy="307975"/>
            <a:chOff x="4604" y="-30"/>
            <a:chExt cx="994" cy="194"/>
          </a:xfrm>
        </p:grpSpPr>
        <p:sp>
          <p:nvSpPr>
            <p:cNvPr id="15541" name="Line 257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FF99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85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Concrete Lining</a:t>
              </a:r>
            </a:p>
          </p:txBody>
        </p:sp>
      </p:grpSp>
      <p:grpSp>
        <p:nvGrpSpPr>
          <p:cNvPr id="15491" name="Group 259"/>
          <p:cNvGrpSpPr>
            <a:grpSpLocks/>
          </p:cNvGrpSpPr>
          <p:nvPr/>
        </p:nvGrpSpPr>
        <p:grpSpPr bwMode="auto">
          <a:xfrm>
            <a:off x="4140200" y="-55563"/>
            <a:ext cx="2084388" cy="307976"/>
            <a:chOff x="4604" y="-30"/>
            <a:chExt cx="1313" cy="194"/>
          </a:xfrm>
        </p:grpSpPr>
        <p:sp>
          <p:nvSpPr>
            <p:cNvPr id="15539" name="Line 260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40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17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Tunnel excavation</a:t>
              </a:r>
            </a:p>
          </p:txBody>
        </p:sp>
      </p:grpSp>
      <p:grpSp>
        <p:nvGrpSpPr>
          <p:cNvPr id="15492" name="Group 262"/>
          <p:cNvGrpSpPr>
            <a:grpSpLocks/>
          </p:cNvGrpSpPr>
          <p:nvPr/>
        </p:nvGrpSpPr>
        <p:grpSpPr bwMode="auto">
          <a:xfrm>
            <a:off x="4140200" y="133350"/>
            <a:ext cx="2647950" cy="307975"/>
            <a:chOff x="4604" y="-30"/>
            <a:chExt cx="1668" cy="194"/>
          </a:xfrm>
        </p:grpSpPr>
        <p:sp>
          <p:nvSpPr>
            <p:cNvPr id="15537" name="Line 263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8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53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BDS Service Tunnel excavation</a:t>
              </a:r>
            </a:p>
          </p:txBody>
        </p:sp>
      </p:grpSp>
      <p:grpSp>
        <p:nvGrpSpPr>
          <p:cNvPr id="15493" name="Group 265"/>
          <p:cNvGrpSpPr>
            <a:grpSpLocks/>
          </p:cNvGrpSpPr>
          <p:nvPr/>
        </p:nvGrpSpPr>
        <p:grpSpPr bwMode="auto">
          <a:xfrm>
            <a:off x="1979613" y="404813"/>
            <a:ext cx="1682750" cy="304800"/>
            <a:chOff x="4604" y="-30"/>
            <a:chExt cx="1060" cy="192"/>
          </a:xfrm>
        </p:grpSpPr>
        <p:sp>
          <p:nvSpPr>
            <p:cNvPr id="15535" name="Line 266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6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92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Invert &amp; Drainage</a:t>
              </a:r>
            </a:p>
          </p:txBody>
        </p:sp>
      </p:grpSp>
      <p:grpSp>
        <p:nvGrpSpPr>
          <p:cNvPr id="15494" name="Group 268"/>
          <p:cNvGrpSpPr>
            <a:grpSpLocks/>
          </p:cNvGrpSpPr>
          <p:nvPr/>
        </p:nvGrpSpPr>
        <p:grpSpPr bwMode="auto">
          <a:xfrm>
            <a:off x="1979613" y="620713"/>
            <a:ext cx="1208087" cy="304800"/>
            <a:chOff x="4604" y="-30"/>
            <a:chExt cx="761" cy="192"/>
          </a:xfrm>
        </p:grpSpPr>
        <p:sp>
          <p:nvSpPr>
            <p:cNvPr id="15533" name="Line 269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4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6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400" smtClean="0">
                  <a:solidFill>
                    <a:srgbClr val="000000"/>
                  </a:solidFill>
                  <a:latin typeface="Calibri" charset="0"/>
                </a:rPr>
                <a:t>Shield Wall</a:t>
              </a:r>
            </a:p>
          </p:txBody>
        </p:sp>
      </p:grpSp>
      <p:sp>
        <p:nvSpPr>
          <p:cNvPr id="15495" name="Rectangle 271"/>
          <p:cNvSpPr>
            <a:spLocks noChangeArrowheads="1"/>
          </p:cNvSpPr>
          <p:nvPr/>
        </p:nvSpPr>
        <p:spPr bwMode="auto">
          <a:xfrm>
            <a:off x="123507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6" name="Rectangle 272"/>
          <p:cNvSpPr>
            <a:spLocks noChangeArrowheads="1"/>
          </p:cNvSpPr>
          <p:nvPr/>
        </p:nvSpPr>
        <p:spPr bwMode="auto">
          <a:xfrm>
            <a:off x="260191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7" name="Rectangle 273"/>
          <p:cNvSpPr>
            <a:spLocks noChangeArrowheads="1"/>
          </p:cNvSpPr>
          <p:nvPr/>
        </p:nvSpPr>
        <p:spPr bwMode="auto">
          <a:xfrm>
            <a:off x="3963988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8" name="Rectangle 274"/>
          <p:cNvSpPr>
            <a:spLocks noChangeArrowheads="1"/>
          </p:cNvSpPr>
          <p:nvPr/>
        </p:nvSpPr>
        <p:spPr bwMode="auto">
          <a:xfrm>
            <a:off x="4916488" y="2781300"/>
            <a:ext cx="69850" cy="482600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499" name="Rectangle 275"/>
          <p:cNvSpPr>
            <a:spLocks noChangeArrowheads="1"/>
          </p:cNvSpPr>
          <p:nvPr/>
        </p:nvSpPr>
        <p:spPr bwMode="auto">
          <a:xfrm>
            <a:off x="5568950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0" name="Rectangle 276"/>
          <p:cNvSpPr>
            <a:spLocks noChangeArrowheads="1"/>
          </p:cNvSpPr>
          <p:nvPr/>
        </p:nvSpPr>
        <p:spPr bwMode="auto">
          <a:xfrm>
            <a:off x="68929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1" name="Rectangle 277"/>
          <p:cNvSpPr>
            <a:spLocks noChangeArrowheads="1"/>
          </p:cNvSpPr>
          <p:nvPr/>
        </p:nvSpPr>
        <p:spPr bwMode="auto">
          <a:xfrm>
            <a:off x="8259763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2" name="Rectangle 278"/>
          <p:cNvSpPr>
            <a:spLocks noChangeArrowheads="1"/>
          </p:cNvSpPr>
          <p:nvPr/>
        </p:nvSpPr>
        <p:spPr bwMode="auto">
          <a:xfrm>
            <a:off x="8950325" y="2781300"/>
            <a:ext cx="69850" cy="385763"/>
          </a:xfrm>
          <a:prstGeom prst="rect">
            <a:avLst/>
          </a:prstGeom>
          <a:solidFill>
            <a:srgbClr val="00B0F0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3" name="Rectangle 279"/>
          <p:cNvSpPr>
            <a:spLocks noChangeArrowheads="1"/>
          </p:cNvSpPr>
          <p:nvPr/>
        </p:nvSpPr>
        <p:spPr bwMode="auto">
          <a:xfrm>
            <a:off x="12334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4" name="Rectangle 280"/>
          <p:cNvSpPr>
            <a:spLocks noChangeArrowheads="1"/>
          </p:cNvSpPr>
          <p:nvPr/>
        </p:nvSpPr>
        <p:spPr bwMode="auto">
          <a:xfrm>
            <a:off x="260191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5" name="Rectangle 281"/>
          <p:cNvSpPr>
            <a:spLocks noChangeArrowheads="1"/>
          </p:cNvSpPr>
          <p:nvPr/>
        </p:nvSpPr>
        <p:spPr bwMode="auto">
          <a:xfrm>
            <a:off x="3963988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6" name="Rectangle 282"/>
          <p:cNvSpPr>
            <a:spLocks noChangeArrowheads="1"/>
          </p:cNvSpPr>
          <p:nvPr/>
        </p:nvSpPr>
        <p:spPr bwMode="auto">
          <a:xfrm>
            <a:off x="5568950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7" name="Rectangle 283"/>
          <p:cNvSpPr>
            <a:spLocks noChangeArrowheads="1"/>
          </p:cNvSpPr>
          <p:nvPr/>
        </p:nvSpPr>
        <p:spPr bwMode="auto">
          <a:xfrm>
            <a:off x="68929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8" name="Rectangle 284"/>
          <p:cNvSpPr>
            <a:spLocks noChangeArrowheads="1"/>
          </p:cNvSpPr>
          <p:nvPr/>
        </p:nvSpPr>
        <p:spPr bwMode="auto">
          <a:xfrm>
            <a:off x="8259763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509" name="Rectangle 285"/>
          <p:cNvSpPr>
            <a:spLocks noChangeArrowheads="1"/>
          </p:cNvSpPr>
          <p:nvPr/>
        </p:nvSpPr>
        <p:spPr bwMode="auto">
          <a:xfrm>
            <a:off x="8950325" y="3155950"/>
            <a:ext cx="69850" cy="101600"/>
          </a:xfrm>
          <a:prstGeom prst="rect">
            <a:avLst/>
          </a:prstGeom>
          <a:solidFill>
            <a:srgbClr val="FFCC99">
              <a:alpha val="45097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510" name="グループ化 288"/>
          <p:cNvGrpSpPr>
            <a:grpSpLocks/>
          </p:cNvGrpSpPr>
          <p:nvPr/>
        </p:nvGrpSpPr>
        <p:grpSpPr bwMode="auto">
          <a:xfrm>
            <a:off x="922338" y="1644650"/>
            <a:ext cx="182562" cy="4808538"/>
            <a:chOff x="921965" y="1644650"/>
            <a:chExt cx="182935" cy="4808538"/>
          </a:xfrm>
        </p:grpSpPr>
        <p:sp>
          <p:nvSpPr>
            <p:cNvPr id="15531" name="Line 187"/>
            <p:cNvSpPr>
              <a:spLocks noChangeShapeType="1"/>
            </p:cNvSpPr>
            <p:nvPr/>
          </p:nvSpPr>
          <p:spPr bwMode="auto">
            <a:xfrm>
              <a:off x="925140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2" name="Line 188"/>
            <p:cNvSpPr>
              <a:spLocks noChangeShapeType="1"/>
            </p:cNvSpPr>
            <p:nvPr/>
          </p:nvSpPr>
          <p:spPr bwMode="auto">
            <a:xfrm flipV="1">
              <a:off x="921965" y="1644650"/>
              <a:ext cx="182935" cy="2032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1" name="グループ化 291"/>
          <p:cNvGrpSpPr>
            <a:grpSpLocks/>
          </p:cNvGrpSpPr>
          <p:nvPr/>
        </p:nvGrpSpPr>
        <p:grpSpPr bwMode="auto">
          <a:xfrm>
            <a:off x="4033838" y="1657350"/>
            <a:ext cx="93662" cy="4795838"/>
            <a:chOff x="4033639" y="1657350"/>
            <a:chExt cx="93861" cy="4795838"/>
          </a:xfrm>
        </p:grpSpPr>
        <p:sp>
          <p:nvSpPr>
            <p:cNvPr id="15529" name="Line 166"/>
            <p:cNvSpPr>
              <a:spLocks noChangeShapeType="1"/>
            </p:cNvSpPr>
            <p:nvPr/>
          </p:nvSpPr>
          <p:spPr bwMode="auto">
            <a:xfrm>
              <a:off x="4033639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30" name="Line 167"/>
            <p:cNvSpPr>
              <a:spLocks noChangeShapeType="1"/>
            </p:cNvSpPr>
            <p:nvPr/>
          </p:nvSpPr>
          <p:spPr bwMode="auto">
            <a:xfrm flipV="1">
              <a:off x="4033639" y="1657350"/>
              <a:ext cx="93861" cy="193675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2" name="グループ化 294"/>
          <p:cNvGrpSpPr>
            <a:grpSpLocks/>
          </p:cNvGrpSpPr>
          <p:nvPr/>
        </p:nvGrpSpPr>
        <p:grpSpPr bwMode="auto">
          <a:xfrm>
            <a:off x="5492750" y="1651000"/>
            <a:ext cx="80963" cy="4802188"/>
            <a:chOff x="5492749" y="1651000"/>
            <a:chExt cx="80914" cy="4802188"/>
          </a:xfrm>
        </p:grpSpPr>
        <p:sp>
          <p:nvSpPr>
            <p:cNvPr id="15527" name="Line 169"/>
            <p:cNvSpPr>
              <a:spLocks noChangeShapeType="1"/>
            </p:cNvSpPr>
            <p:nvPr/>
          </p:nvSpPr>
          <p:spPr bwMode="auto">
            <a:xfrm>
              <a:off x="5573663" y="18446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8" name="Line 170"/>
            <p:cNvSpPr>
              <a:spLocks noChangeShapeType="1"/>
            </p:cNvSpPr>
            <p:nvPr/>
          </p:nvSpPr>
          <p:spPr bwMode="auto">
            <a:xfrm flipH="1" flipV="1">
              <a:off x="5492749" y="1651000"/>
              <a:ext cx="80913" cy="19685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3" name="グループ化 297"/>
          <p:cNvGrpSpPr>
            <a:grpSpLocks/>
          </p:cNvGrpSpPr>
          <p:nvPr/>
        </p:nvGrpSpPr>
        <p:grpSpPr bwMode="auto">
          <a:xfrm>
            <a:off x="8496300" y="1644650"/>
            <a:ext cx="163513" cy="4846638"/>
            <a:chOff x="8496299" y="1644650"/>
            <a:chExt cx="163638" cy="4846638"/>
          </a:xfrm>
        </p:grpSpPr>
        <p:sp>
          <p:nvSpPr>
            <p:cNvPr id="15525" name="Line 178"/>
            <p:cNvSpPr>
              <a:spLocks noChangeShapeType="1"/>
            </p:cNvSpPr>
            <p:nvPr/>
          </p:nvSpPr>
          <p:spPr bwMode="auto">
            <a:xfrm>
              <a:off x="8659937" y="1882775"/>
              <a:ext cx="0" cy="4608513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6" name="Line 179"/>
            <p:cNvSpPr>
              <a:spLocks noChangeShapeType="1"/>
            </p:cNvSpPr>
            <p:nvPr/>
          </p:nvSpPr>
          <p:spPr bwMode="auto">
            <a:xfrm flipH="1" flipV="1">
              <a:off x="8496299" y="1644650"/>
              <a:ext cx="163637" cy="241300"/>
            </a:xfrm>
            <a:prstGeom prst="line">
              <a:avLst/>
            </a:prstGeom>
            <a:noFill/>
            <a:ln w="9525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514" name="Group 66"/>
          <p:cNvGrpSpPr>
            <a:grpSpLocks/>
          </p:cNvGrpSpPr>
          <p:nvPr/>
        </p:nvGrpSpPr>
        <p:grpSpPr bwMode="auto">
          <a:xfrm>
            <a:off x="541338" y="2206625"/>
            <a:ext cx="8483600" cy="430213"/>
            <a:chOff x="341" y="1796"/>
            <a:chExt cx="5344" cy="271"/>
          </a:xfrm>
        </p:grpSpPr>
        <p:sp>
          <p:nvSpPr>
            <p:cNvPr id="15519" name="Rectangle 208"/>
            <p:cNvSpPr>
              <a:spLocks noChangeArrowheads="1"/>
            </p:cNvSpPr>
            <p:nvPr/>
          </p:nvSpPr>
          <p:spPr bwMode="auto">
            <a:xfrm>
              <a:off x="341" y="1796"/>
              <a:ext cx="234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7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7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2537" y="1797"/>
              <a:ext cx="580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2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(3.33km)</a:t>
              </a:r>
              <a:endParaRPr lang="en-US" altLang="ja-JP" sz="12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118" y="1798"/>
              <a:ext cx="394" cy="269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1400" b="1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e+BDS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altLang="ja-JP" sz="9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(2.25km)</a:t>
              </a:r>
              <a:endParaRPr lang="en-US" altLang="ja-JP" sz="9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2" name="Rectangle 211"/>
            <p:cNvSpPr>
              <a:spLocks noChangeArrowheads="1"/>
            </p:cNvSpPr>
            <p:nvPr/>
          </p:nvSpPr>
          <p:spPr bwMode="auto">
            <a:xfrm>
              <a:off x="5450" y="1798"/>
              <a:ext cx="235" cy="269"/>
            </a:xfrm>
            <a:prstGeom prst="rect">
              <a:avLst/>
            </a:prstGeom>
            <a:solidFill>
              <a:srgbClr val="CC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b="1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RTML</a:t>
              </a:r>
            </a:p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60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(1.35km)</a:t>
              </a:r>
              <a:endParaRPr lang="en-US" altLang="ja-JP" sz="6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3" name="Rectangle 212"/>
            <p:cNvSpPr>
              <a:spLocks noChangeArrowheads="1"/>
            </p:cNvSpPr>
            <p:nvPr/>
          </p:nvSpPr>
          <p:spPr bwMode="auto">
            <a:xfrm>
              <a:off x="577" y="1796"/>
              <a:ext cx="195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e-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(11.19km)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24" name="Rectangle 213"/>
            <p:cNvSpPr>
              <a:spLocks noChangeArrowheads="1"/>
            </p:cNvSpPr>
            <p:nvPr/>
          </p:nvSpPr>
          <p:spPr bwMode="auto">
            <a:xfrm>
              <a:off x="3512" y="1798"/>
              <a:ext cx="1938" cy="269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2000" rIns="720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400" b="1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e+ Main Linac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200" smtClea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(11.07km)</a:t>
              </a:r>
              <a:endParaRPr lang="en-US" altLang="ja-JP" sz="12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76" name="Freeform 275"/>
          <p:cNvSpPr/>
          <p:nvPr/>
        </p:nvSpPr>
        <p:spPr>
          <a:xfrm>
            <a:off x="482429" y="2756489"/>
            <a:ext cx="8496659" cy="1730375"/>
          </a:xfrm>
          <a:custGeom>
            <a:avLst/>
            <a:gdLst>
              <a:gd name="connsiteX0" fmla="*/ 9846 w 8496659"/>
              <a:gd name="connsiteY0" fmla="*/ 0 h 1457002"/>
              <a:gd name="connsiteX1" fmla="*/ 8496659 w 8496659"/>
              <a:gd name="connsiteY1" fmla="*/ 19689 h 1457002"/>
              <a:gd name="connsiteX2" fmla="*/ 8486814 w 8496659"/>
              <a:gd name="connsiteY2" fmla="*/ 1457002 h 1457002"/>
              <a:gd name="connsiteX3" fmla="*/ 7137981 w 8496659"/>
              <a:gd name="connsiteY3" fmla="*/ 1457002 h 1457002"/>
              <a:gd name="connsiteX4" fmla="*/ 7128136 w 8496659"/>
              <a:gd name="connsiteY4" fmla="*/ 1269955 h 1457002"/>
              <a:gd name="connsiteX5" fmla="*/ 5424866 w 8496659"/>
              <a:gd name="connsiteY5" fmla="*/ 1269955 h 1457002"/>
              <a:gd name="connsiteX6" fmla="*/ 4243407 w 8496659"/>
              <a:gd name="connsiteY6" fmla="*/ 1230576 h 1457002"/>
              <a:gd name="connsiteX7" fmla="*/ 3061948 w 8496659"/>
              <a:gd name="connsiteY7" fmla="*/ 1269955 h 1457002"/>
              <a:gd name="connsiteX8" fmla="*/ 1368523 w 8496659"/>
              <a:gd name="connsiteY8" fmla="*/ 1269955 h 1457002"/>
              <a:gd name="connsiteX9" fmla="*/ 1368523 w 8496659"/>
              <a:gd name="connsiteY9" fmla="*/ 1457002 h 1457002"/>
              <a:gd name="connsiteX10" fmla="*/ 0 w 8496659"/>
              <a:gd name="connsiteY10" fmla="*/ 1447158 h 1457002"/>
              <a:gd name="connsiteX11" fmla="*/ 9846 w 8496659"/>
              <a:gd name="connsiteY11" fmla="*/ 0 h 145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496659" h="1457002">
                <a:moveTo>
                  <a:pt x="9846" y="0"/>
                </a:moveTo>
                <a:lnTo>
                  <a:pt x="8496659" y="19689"/>
                </a:lnTo>
                <a:cubicBezTo>
                  <a:pt x="8493377" y="498793"/>
                  <a:pt x="8490096" y="977898"/>
                  <a:pt x="8486814" y="1457002"/>
                </a:cubicBezTo>
                <a:lnTo>
                  <a:pt x="7137981" y="1457002"/>
                </a:lnTo>
                <a:lnTo>
                  <a:pt x="7128136" y="1269955"/>
                </a:lnTo>
                <a:lnTo>
                  <a:pt x="5424866" y="1269955"/>
                </a:lnTo>
                <a:lnTo>
                  <a:pt x="4243407" y="1230576"/>
                </a:lnTo>
                <a:lnTo>
                  <a:pt x="3061948" y="1269955"/>
                </a:lnTo>
                <a:lnTo>
                  <a:pt x="1368523" y="1269955"/>
                </a:lnTo>
                <a:lnTo>
                  <a:pt x="1368523" y="1457002"/>
                </a:lnTo>
                <a:lnTo>
                  <a:pt x="0" y="1447158"/>
                </a:lnTo>
                <a:lnTo>
                  <a:pt x="9846" y="0"/>
                </a:lnTo>
                <a:close/>
              </a:path>
            </a:pathLst>
          </a:custGeom>
          <a:solidFill>
            <a:srgbClr val="FFFAE8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7" name="Group 247"/>
          <p:cNvGrpSpPr>
            <a:grpSpLocks/>
          </p:cNvGrpSpPr>
          <p:nvPr/>
        </p:nvGrpSpPr>
        <p:grpSpPr bwMode="auto">
          <a:xfrm>
            <a:off x="6858000" y="800100"/>
            <a:ext cx="1049338" cy="304800"/>
            <a:chOff x="4604" y="-30"/>
            <a:chExt cx="661" cy="192"/>
          </a:xfrm>
        </p:grpSpPr>
        <p:sp>
          <p:nvSpPr>
            <p:cNvPr id="258" name="Line 248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9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5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kumimoji="0" lang="en-US" altLang="ja-JP" sz="1400" dirty="0">
                  <a:latin typeface="Calibri" charset="0"/>
                </a:rPr>
                <a:t>Supports</a:t>
              </a:r>
            </a:p>
          </p:txBody>
        </p:sp>
      </p:grpSp>
      <p:grpSp>
        <p:nvGrpSpPr>
          <p:cNvPr id="260" name="Group 250"/>
          <p:cNvGrpSpPr>
            <a:grpSpLocks/>
          </p:cNvGrpSpPr>
          <p:nvPr/>
        </p:nvGrpSpPr>
        <p:grpSpPr bwMode="auto">
          <a:xfrm>
            <a:off x="6858000" y="984250"/>
            <a:ext cx="1879600" cy="304800"/>
            <a:chOff x="4604" y="-30"/>
            <a:chExt cx="1184" cy="192"/>
          </a:xfrm>
        </p:grpSpPr>
        <p:sp>
          <p:nvSpPr>
            <p:cNvPr id="261" name="Line 251"/>
            <p:cNvSpPr>
              <a:spLocks noChangeShapeType="1"/>
            </p:cNvSpPr>
            <p:nvPr/>
          </p:nvSpPr>
          <p:spPr bwMode="auto">
            <a:xfrm>
              <a:off x="4604" y="73"/>
              <a:ext cx="13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62" name="TextBox 234"/>
            <p:cNvSpPr txBox="1">
              <a:spLocks noChangeArrowheads="1"/>
            </p:cNvSpPr>
            <p:nvPr/>
          </p:nvSpPr>
          <p:spPr bwMode="auto">
            <a:xfrm>
              <a:off x="4741" y="-30"/>
              <a:ext cx="10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4572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kumimoji="0" lang="en-US" altLang="ja-JP" sz="1400">
                  <a:latin typeface="Calibri" charset="0"/>
                </a:rPr>
                <a:t>Machine installation</a:t>
              </a:r>
            </a:p>
          </p:txBody>
        </p:sp>
      </p:grpSp>
      <p:sp>
        <p:nvSpPr>
          <p:cNvPr id="264" name="Line 224"/>
          <p:cNvSpPr>
            <a:spLocks noChangeShapeType="1"/>
          </p:cNvSpPr>
          <p:nvPr/>
        </p:nvSpPr>
        <p:spPr bwMode="auto">
          <a:xfrm>
            <a:off x="581025" y="5145088"/>
            <a:ext cx="698500" cy="777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" name="Line 227"/>
          <p:cNvSpPr>
            <a:spLocks noChangeShapeType="1"/>
          </p:cNvSpPr>
          <p:nvPr/>
        </p:nvSpPr>
        <p:spPr bwMode="auto">
          <a:xfrm>
            <a:off x="4951413" y="5114925"/>
            <a:ext cx="661987" cy="7302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7" name="Line 228"/>
          <p:cNvSpPr>
            <a:spLocks noChangeShapeType="1"/>
          </p:cNvSpPr>
          <p:nvPr/>
        </p:nvSpPr>
        <p:spPr bwMode="auto">
          <a:xfrm flipH="1">
            <a:off x="8301038" y="5141913"/>
            <a:ext cx="703262" cy="7937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8" name="Line 231"/>
          <p:cNvSpPr>
            <a:spLocks noChangeShapeType="1"/>
          </p:cNvSpPr>
          <p:nvPr/>
        </p:nvSpPr>
        <p:spPr bwMode="auto">
          <a:xfrm flipH="1" flipV="1">
            <a:off x="581025" y="5187950"/>
            <a:ext cx="2051050" cy="735013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9" name="Line 232"/>
          <p:cNvSpPr>
            <a:spLocks noChangeShapeType="1"/>
          </p:cNvSpPr>
          <p:nvPr/>
        </p:nvSpPr>
        <p:spPr bwMode="auto">
          <a:xfrm>
            <a:off x="4953000" y="5143500"/>
            <a:ext cx="1995488" cy="73342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0" name="Line 233"/>
          <p:cNvSpPr>
            <a:spLocks noChangeShapeType="1"/>
          </p:cNvSpPr>
          <p:nvPr/>
        </p:nvSpPr>
        <p:spPr bwMode="auto">
          <a:xfrm flipV="1">
            <a:off x="6929438" y="5183188"/>
            <a:ext cx="2074862" cy="693737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2" name="Line 228"/>
          <p:cNvSpPr>
            <a:spLocks noChangeShapeType="1"/>
          </p:cNvSpPr>
          <p:nvPr/>
        </p:nvSpPr>
        <p:spPr bwMode="auto">
          <a:xfrm flipH="1">
            <a:off x="6942138" y="5351463"/>
            <a:ext cx="1362075" cy="1539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3" name="Line 227"/>
          <p:cNvSpPr>
            <a:spLocks noChangeShapeType="1"/>
          </p:cNvSpPr>
          <p:nvPr/>
        </p:nvSpPr>
        <p:spPr bwMode="auto">
          <a:xfrm>
            <a:off x="5629275" y="5300663"/>
            <a:ext cx="1300163" cy="14287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4" name="Line 224"/>
          <p:cNvSpPr>
            <a:spLocks noChangeShapeType="1"/>
          </p:cNvSpPr>
          <p:nvPr/>
        </p:nvSpPr>
        <p:spPr bwMode="auto">
          <a:xfrm>
            <a:off x="1281113" y="5367338"/>
            <a:ext cx="1358900" cy="153987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5" name="Line 223"/>
          <p:cNvSpPr>
            <a:spLocks noChangeShapeType="1"/>
          </p:cNvSpPr>
          <p:nvPr/>
        </p:nvSpPr>
        <p:spPr bwMode="auto">
          <a:xfrm flipH="1">
            <a:off x="2636838" y="5362575"/>
            <a:ext cx="1377950" cy="153988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7" name="Line 230"/>
          <p:cNvSpPr>
            <a:spLocks noChangeShapeType="1"/>
          </p:cNvSpPr>
          <p:nvPr/>
        </p:nvSpPr>
        <p:spPr bwMode="auto">
          <a:xfrm flipH="1">
            <a:off x="2630488" y="5143500"/>
            <a:ext cx="2314575" cy="777875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8" name="Line 223"/>
          <p:cNvSpPr>
            <a:spLocks noChangeShapeType="1"/>
          </p:cNvSpPr>
          <p:nvPr/>
        </p:nvSpPr>
        <p:spPr bwMode="auto">
          <a:xfrm flipH="1">
            <a:off x="4027488" y="5114925"/>
            <a:ext cx="911225" cy="10160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9" name="Rectangle 278"/>
          <p:cNvSpPr/>
          <p:nvPr/>
        </p:nvSpPr>
        <p:spPr>
          <a:xfrm>
            <a:off x="125131" y="4561259"/>
            <a:ext cx="324000" cy="14485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Rectangle 279"/>
          <p:cNvSpPr>
            <a:spLocks/>
          </p:cNvSpPr>
          <p:nvPr/>
        </p:nvSpPr>
        <p:spPr>
          <a:xfrm>
            <a:off x="543064" y="6038945"/>
            <a:ext cx="8473018" cy="342989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ommissioning</a:t>
            </a:r>
            <a:endParaRPr lang="en-US" dirty="0"/>
          </a:p>
        </p:txBody>
      </p:sp>
      <p:sp>
        <p:nvSpPr>
          <p:cNvPr id="281" name="Rectangle 280"/>
          <p:cNvSpPr>
            <a:spLocks/>
          </p:cNvSpPr>
          <p:nvPr/>
        </p:nvSpPr>
        <p:spPr>
          <a:xfrm flipV="1">
            <a:off x="4017216" y="5470704"/>
            <a:ext cx="1591200" cy="175843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Rectangle 289"/>
          <p:cNvSpPr>
            <a:spLocks/>
          </p:cNvSpPr>
          <p:nvPr/>
        </p:nvSpPr>
        <p:spPr>
          <a:xfrm flipV="1">
            <a:off x="552741" y="5664519"/>
            <a:ext cx="1297111" cy="189114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>
            <a:spLocks/>
          </p:cNvSpPr>
          <p:nvPr/>
        </p:nvSpPr>
        <p:spPr>
          <a:xfrm flipV="1">
            <a:off x="7579966" y="5665056"/>
            <a:ext cx="1421355" cy="176400"/>
          </a:xfrm>
          <a:prstGeom prst="rect">
            <a:avLst/>
          </a:prstGeom>
          <a:solidFill>
            <a:srgbClr val="34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85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This draft </a:t>
            </a:r>
            <a:r>
              <a:rPr lang="en-GB" sz="2000" dirty="0" smtClean="0"/>
              <a:t>schedules </a:t>
            </a:r>
            <a:r>
              <a:rPr lang="en-GB" sz="2000" dirty="0" smtClean="0"/>
              <a:t>shows how the ILC could be </a:t>
            </a:r>
            <a:r>
              <a:rPr lang="en-GB" sz="2000" dirty="0" smtClean="0"/>
              <a:t>built in less than 9 years</a:t>
            </a:r>
            <a:endParaRPr lang="en-GB" sz="2000" dirty="0" smtClean="0"/>
          </a:p>
          <a:p>
            <a:r>
              <a:rPr lang="en-GB" sz="2000" dirty="0" smtClean="0"/>
              <a:t>Many additional studies will be necessary to finalise the work plans</a:t>
            </a:r>
          </a:p>
          <a:p>
            <a:r>
              <a:rPr lang="en-GB" sz="2000" dirty="0" smtClean="0"/>
              <a:t>New iteration would be necessary </a:t>
            </a:r>
            <a:r>
              <a:rPr lang="en-GB" sz="2000" dirty="0" smtClean="0"/>
              <a:t>if layouts </a:t>
            </a:r>
            <a:r>
              <a:rPr lang="en-GB" sz="2000" dirty="0" smtClean="0"/>
              <a:t>are</a:t>
            </a:r>
            <a:r>
              <a:rPr lang="en-GB" sz="2000" dirty="0" smtClean="0"/>
              <a:t> </a:t>
            </a:r>
            <a:r>
              <a:rPr lang="en-GB" sz="2000" dirty="0" smtClean="0"/>
              <a:t>modified </a:t>
            </a:r>
            <a:endParaRPr lang="en-GB" sz="2000" dirty="0" smtClean="0"/>
          </a:p>
          <a:p>
            <a:r>
              <a:rPr lang="en-GB" sz="2000" dirty="0" smtClean="0"/>
              <a:t>The commissioning of the Asian region has to be further studied</a:t>
            </a:r>
            <a:endParaRPr lang="en-GB" sz="2000" dirty="0" smtClean="0"/>
          </a:p>
          <a:p>
            <a:endParaRPr lang="en-GB" sz="1400" dirty="0" smtClean="0"/>
          </a:p>
          <a:p>
            <a:r>
              <a:rPr lang="en-GB" sz="2000" dirty="0" smtClean="0"/>
              <a:t>Next steps:</a:t>
            </a:r>
          </a:p>
          <a:p>
            <a:pPr lvl="1"/>
            <a:r>
              <a:rPr lang="en-GB" sz="1800" dirty="0" smtClean="0"/>
              <a:t>Include waveguide and RTML (input needed from installation studies)</a:t>
            </a:r>
          </a:p>
          <a:p>
            <a:pPr lvl="1"/>
            <a:r>
              <a:rPr lang="en-GB" sz="1800" dirty="0" smtClean="0"/>
              <a:t>Include Service Tunnel and its cavern</a:t>
            </a:r>
          </a:p>
          <a:p>
            <a:pPr lvl="1"/>
            <a:r>
              <a:rPr lang="en-GB" sz="1800" dirty="0" smtClean="0"/>
              <a:t>Include Surface buildings</a:t>
            </a:r>
          </a:p>
          <a:p>
            <a:pPr lvl="1"/>
            <a:r>
              <a:rPr lang="en-GB" sz="1800" dirty="0" smtClean="0"/>
              <a:t>Consolidate </a:t>
            </a:r>
            <a:r>
              <a:rPr lang="en-GB" sz="1800" dirty="0" smtClean="0"/>
              <a:t>scheduling studies for the construction and installation of the </a:t>
            </a:r>
            <a:r>
              <a:rPr lang="en-GB" sz="1800" dirty="0" smtClean="0"/>
              <a:t>detectors in both FT and RM regions </a:t>
            </a:r>
            <a:r>
              <a:rPr lang="en-GB" sz="1800" dirty="0" smtClean="0"/>
              <a:t>– synergies with CLIC</a:t>
            </a:r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800" dirty="0" smtClean="0"/>
          </a:p>
          <a:p>
            <a:endParaRPr lang="en-GB" sz="2200" dirty="0" smtClean="0"/>
          </a:p>
          <a:p>
            <a:pPr lvl="1"/>
            <a:endParaRPr lang="en-GB" sz="1200" dirty="0" smtClean="0"/>
          </a:p>
          <a:p>
            <a:pPr lvl="1"/>
            <a:endParaRPr lang="en-GB" sz="1600" dirty="0" smtClean="0"/>
          </a:p>
          <a:p>
            <a:pPr lvl="1"/>
            <a:endParaRPr lang="en-GB" sz="12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49338" y="-1059"/>
            <a:ext cx="6746691" cy="867826"/>
          </a:xfrm>
        </p:spPr>
        <p:txBody>
          <a:bodyPr>
            <a:normAutofit/>
          </a:bodyPr>
          <a:lstStyle/>
          <a:p>
            <a:r>
              <a:rPr lang="en-GB" smtClean="0"/>
              <a:t>Conclusion and next steps </a:t>
            </a:r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6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709523"/>
          </a:xfrm>
        </p:spPr>
        <p:txBody>
          <a:bodyPr/>
          <a:lstStyle/>
          <a:p>
            <a:r>
              <a:rPr lang="en-US" dirty="0" smtClean="0"/>
              <a:t>To follow work progress in time and space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505" y="1674529"/>
            <a:ext cx="6300942" cy="442744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Format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87643" y="3553519"/>
            <a:ext cx="2225555" cy="2504939"/>
          </a:xfrm>
          <a:prstGeom prst="rect">
            <a:avLst/>
          </a:prstGeom>
          <a:solidFill>
            <a:srgbClr val="F000FF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13717" y="3553519"/>
            <a:ext cx="2225555" cy="2504939"/>
          </a:xfrm>
          <a:prstGeom prst="rect">
            <a:avLst/>
          </a:prstGeom>
          <a:solidFill>
            <a:srgbClr val="F000FF">
              <a:alpha val="2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24851" y="3553519"/>
            <a:ext cx="502315" cy="2504939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12325" y="3553519"/>
            <a:ext cx="489740" cy="2504939"/>
          </a:xfrm>
          <a:prstGeom prst="rect">
            <a:avLst/>
          </a:prstGeom>
          <a:solidFill>
            <a:schemeClr val="tx2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44543" y="3553519"/>
            <a:ext cx="110902" cy="2504939"/>
          </a:xfrm>
          <a:prstGeom prst="rect">
            <a:avLst/>
          </a:prstGeom>
          <a:solidFill>
            <a:srgbClr val="FF6600">
              <a:alpha val="5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98471" y="3553519"/>
            <a:ext cx="110902" cy="2504939"/>
          </a:xfrm>
          <a:prstGeom prst="rect">
            <a:avLst/>
          </a:prstGeom>
          <a:solidFill>
            <a:srgbClr val="FF6600">
              <a:alpha val="5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730974" y="3841134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Only for</a:t>
            </a:r>
          </a:p>
          <a:p>
            <a:pPr algn="ctr"/>
            <a:r>
              <a:rPr lang="en-US" dirty="0" smtClean="0"/>
              <a:t>IR, BDS,</a:t>
            </a:r>
          </a:p>
          <a:p>
            <a:pPr algn="ctr"/>
            <a:r>
              <a:rPr lang="en-US" dirty="0" smtClean="0"/>
              <a:t>ML &amp; RTML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3" y="5646154"/>
            <a:ext cx="1472338" cy="79138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627166" y="3553519"/>
            <a:ext cx="185159" cy="2504939"/>
          </a:xfrm>
          <a:prstGeom prst="rect">
            <a:avLst/>
          </a:prstGeom>
          <a:solidFill>
            <a:srgbClr val="A20000">
              <a:alpha val="7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53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Format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73062"/>
            <a:ext cx="8229600" cy="709523"/>
          </a:xfrm>
        </p:spPr>
        <p:txBody>
          <a:bodyPr/>
          <a:lstStyle/>
          <a:p>
            <a:r>
              <a:rPr lang="en-US" dirty="0" smtClean="0"/>
              <a:t>To follow work progress in time and space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244694" y="3215643"/>
            <a:ext cx="104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Time line</a:t>
            </a:r>
          </a:p>
          <a:p>
            <a:pPr algn="ctr"/>
            <a:r>
              <a:rPr lang="en-US" dirty="0" smtClean="0"/>
              <a:t>In years</a:t>
            </a:r>
            <a:endParaRPr lang="en-US" dirty="0"/>
          </a:p>
        </p:txBody>
      </p:sp>
      <p:cxnSp>
        <p:nvCxnSpPr>
          <p:cNvPr id="127" name="Straight Arrow Connector 126"/>
          <p:cNvCxnSpPr>
            <a:stCxn id="125" idx="2"/>
          </p:cNvCxnSpPr>
          <p:nvPr/>
        </p:nvCxnSpPr>
        <p:spPr>
          <a:xfrm>
            <a:off x="766513" y="3861974"/>
            <a:ext cx="2527" cy="2196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505" y="1674529"/>
            <a:ext cx="6300942" cy="44274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9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</a:t>
            </a:r>
            <a:r>
              <a:rPr lang="en-US" dirty="0" smtClean="0"/>
              <a:t>aspects for FT sites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60"/>
            <a:ext cx="8229600" cy="2037724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Result of the ARUP/J Osborne studies recommends minimising stress concentration on the IP by excavating and finishing the interaction cavern before tackling the tunnels and service caverns</a:t>
            </a:r>
          </a:p>
          <a:p>
            <a:r>
              <a:rPr lang="en-GB" sz="2000" dirty="0" smtClean="0"/>
              <a:t>TBMs launched from adjacent shafts (PM7) and extracted from an IR shaft</a:t>
            </a:r>
          </a:p>
          <a:p>
            <a:pPr lvl="1"/>
            <a:r>
              <a:rPr lang="en-GB" sz="1600" dirty="0" smtClean="0"/>
              <a:t>Allows time for finishing of IR cavern</a:t>
            </a:r>
          </a:p>
          <a:p>
            <a:r>
              <a:rPr lang="en-GB" sz="2000" dirty="0"/>
              <a:t>R</a:t>
            </a:r>
            <a:r>
              <a:rPr lang="en-GB" sz="2000" dirty="0" smtClean="0"/>
              <a:t>ecommendations were made for CLIC IR</a:t>
            </a:r>
          </a:p>
          <a:p>
            <a:r>
              <a:rPr lang="en-GB" sz="2000" dirty="0" smtClean="0"/>
              <a:t>Compatible with both the 2 and 3 shaft IR layouts</a:t>
            </a:r>
            <a:endParaRPr lang="en-GB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8" r="59602"/>
          <a:stretch>
            <a:fillRect/>
          </a:stretch>
        </p:blipFill>
        <p:spPr bwMode="auto">
          <a:xfrm rot="16200000">
            <a:off x="5123097" y="3745386"/>
            <a:ext cx="3034808" cy="279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210" y="3570889"/>
            <a:ext cx="3458776" cy="3089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32544" y="5022093"/>
            <a:ext cx="527655" cy="1862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264" y="5022093"/>
            <a:ext cx="527655" cy="186231"/>
          </a:xfrm>
          <a:prstGeom prst="rect">
            <a:avLst/>
          </a:prstGeom>
        </p:spPr>
      </p:pic>
      <p:pic>
        <p:nvPicPr>
          <p:cNvPr id="12" name="Content Placeholder 3" descr="sf_plan_option_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" t="3815" r="15921" b="11864"/>
          <a:stretch>
            <a:fillRect/>
          </a:stretch>
        </p:blipFill>
        <p:spPr>
          <a:xfrm>
            <a:off x="6367678" y="2154954"/>
            <a:ext cx="2569498" cy="16031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04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61 0.00069 L 0.16331 0.000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047 L -0.13593 0.00047 " pathEditMode="relative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16490023 - ILC - Re-Baselining Proposals - KlyCluster Design cop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77" y="2044762"/>
            <a:ext cx="8892000" cy="234329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</a:t>
            </a:r>
            <a:r>
              <a:rPr lang="en-US" dirty="0"/>
              <a:t>aspects for FT sites</a:t>
            </a:r>
            <a:endParaRPr lang="en-US" dirty="0"/>
          </a:p>
        </p:txBody>
      </p:sp>
      <p:sp>
        <p:nvSpPr>
          <p:cNvPr id="124" name="Content Placeholder 123"/>
          <p:cNvSpPr>
            <a:spLocks noGrp="1"/>
          </p:cNvSpPr>
          <p:nvPr>
            <p:ph idx="1"/>
          </p:nvPr>
        </p:nvSpPr>
        <p:spPr>
          <a:xfrm>
            <a:off x="457200" y="1049759"/>
            <a:ext cx="8229600" cy="5358226"/>
          </a:xfrm>
          <a:noFill/>
        </p:spPr>
        <p:txBody>
          <a:bodyPr>
            <a:normAutofit/>
          </a:bodyPr>
          <a:lstStyle/>
          <a:p>
            <a:r>
              <a:rPr lang="en-GB" sz="2000" dirty="0" smtClean="0"/>
              <a:t>The BDS tunnel and part of the main </a:t>
            </a:r>
            <a:r>
              <a:rPr lang="en-GB" sz="2000" dirty="0" err="1" smtClean="0"/>
              <a:t>linac</a:t>
            </a:r>
            <a:r>
              <a:rPr lang="en-GB" sz="2000" dirty="0" smtClean="0"/>
              <a:t> have a diameter of 8m</a:t>
            </a:r>
          </a:p>
          <a:p>
            <a:pPr lvl="1"/>
            <a:r>
              <a:rPr lang="en-GB" sz="1600" dirty="0" smtClean="0"/>
              <a:t>To minimise cost and speed up excavation</a:t>
            </a:r>
          </a:p>
          <a:p>
            <a:r>
              <a:rPr lang="en-GB" sz="2000" dirty="0" smtClean="0"/>
              <a:t>The rest of the main </a:t>
            </a:r>
            <a:r>
              <a:rPr lang="en-GB" sz="2000" dirty="0" err="1" smtClean="0"/>
              <a:t>linac</a:t>
            </a:r>
            <a:r>
              <a:rPr lang="en-GB" sz="2000" dirty="0" smtClean="0"/>
              <a:t> consists of 5.2m diameter tunnel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TBMs cannot be refurbished to accommodate both tunnel sizes</a:t>
            </a:r>
          </a:p>
          <a:p>
            <a:r>
              <a:rPr lang="en-GB" sz="2000" dirty="0" smtClean="0"/>
              <a:t>2 different machines have to be used</a:t>
            </a:r>
          </a:p>
          <a:p>
            <a:r>
              <a:rPr lang="en-GB" sz="2000" dirty="0" smtClean="0"/>
              <a:t>We are now looking at a 4 TBM scenario in DBS, ML, RTML (2x5.2 + 2x8)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2" name="Oval 1"/>
          <p:cNvSpPr/>
          <p:nvPr/>
        </p:nvSpPr>
        <p:spPr>
          <a:xfrm rot="444714">
            <a:off x="3111116" y="3541870"/>
            <a:ext cx="1491471" cy="76895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21177230">
            <a:off x="6354217" y="3303451"/>
            <a:ext cx="2656562" cy="76895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11116" y="4253938"/>
            <a:ext cx="135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8m </a:t>
            </a:r>
            <a:r>
              <a:rPr lang="en-US" dirty="0" err="1" smtClean="0"/>
              <a:t>Ø</a:t>
            </a:r>
            <a:r>
              <a:rPr lang="en-US" dirty="0" smtClean="0"/>
              <a:t> tunnel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38582" y="4115067"/>
            <a:ext cx="15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5.2m </a:t>
            </a:r>
            <a:r>
              <a:rPr lang="en-US" dirty="0" err="1" smtClean="0"/>
              <a:t>Ø</a:t>
            </a:r>
            <a:r>
              <a:rPr lang="en-US" dirty="0" smtClean="0"/>
              <a:t> tunnel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04/07/2012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A90E-0F4D-5547-9DAA-26E95E3787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1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5495</TotalTime>
  <Words>4337</Words>
  <Application>Microsoft Macintosh PowerPoint</Application>
  <PresentationFormat>On-screen Show (4:3)</PresentationFormat>
  <Paragraphs>1512</Paragraphs>
  <Slides>54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Office Theme</vt:lpstr>
      <vt:lpstr>標準デザイン</vt:lpstr>
      <vt:lpstr>Photo Editor Photo</vt:lpstr>
      <vt:lpstr>ILC DRAFT CONSTRUCTION SCHEDULE Flat topography &amp; Mountainous sites </vt:lpstr>
      <vt:lpstr>Objectives and scope </vt:lpstr>
      <vt:lpstr>Schedule Format – Flat Topography (FT)</vt:lpstr>
      <vt:lpstr>Schedule Format – Mountainous Region (MR)</vt:lpstr>
      <vt:lpstr>Schedule Format</vt:lpstr>
      <vt:lpstr>Schedule Format</vt:lpstr>
      <vt:lpstr>Schedule Format</vt:lpstr>
      <vt:lpstr>Strategic aspects for FT sites</vt:lpstr>
      <vt:lpstr>Strategic aspects for FT sites</vt:lpstr>
      <vt:lpstr>Strategic aspects</vt:lpstr>
      <vt:lpstr>Year 1 – Construction kick-off</vt:lpstr>
      <vt:lpstr>PowerPoint Presentation</vt:lpstr>
      <vt:lpstr>PowerPoint Presentation</vt:lpstr>
      <vt:lpstr>Year 1 – FT vs MR</vt:lpstr>
      <vt:lpstr>Year 2 – Tunneling FT</vt:lpstr>
      <vt:lpstr>PowerPoint Presentation</vt:lpstr>
      <vt:lpstr>Year 2 – Tunneling MR</vt:lpstr>
      <vt:lpstr>PowerPoint Presentation</vt:lpstr>
      <vt:lpstr>PowerPoint Presentation</vt:lpstr>
      <vt:lpstr>Year 3 – Tunneling, finishing, ceiling ducts FT</vt:lpstr>
      <vt:lpstr>Spoil Management - FT</vt:lpstr>
      <vt:lpstr>PowerPoint Presentation</vt:lpstr>
      <vt:lpstr>Year 3 – Tunneling, and concrete lining MR</vt:lpstr>
      <vt:lpstr>PowerPoint Presentation</vt:lpstr>
      <vt:lpstr>Year 3 – FT vs MR</vt:lpstr>
      <vt:lpstr>Year 4 – End of CE, infrastructure installation FT</vt:lpstr>
      <vt:lpstr>PowerPoint Presentation</vt:lpstr>
      <vt:lpstr>PowerPoint Presentation</vt:lpstr>
      <vt:lpstr>Year 4 – End of tunneling in Main Linac, finishing MR</vt:lpstr>
      <vt:lpstr>PowerPoint Presentation</vt:lpstr>
      <vt:lpstr>Year 4 – FT vs MR</vt:lpstr>
      <vt:lpstr>PowerPoint Presentation</vt:lpstr>
      <vt:lpstr>Year 5 6 7 8– Getting ready for machine components installation FT</vt:lpstr>
      <vt:lpstr>PowerPoint Presentation</vt:lpstr>
      <vt:lpstr>PowerPoint Presentation</vt:lpstr>
      <vt:lpstr>Year 6 7 8– Getting ready for machine components installation MR</vt:lpstr>
      <vt:lpstr>PowerPoint Presentation</vt:lpstr>
      <vt:lpstr>Year 5 6 7 8– FT vs MR</vt:lpstr>
      <vt:lpstr>Year 7 8 9 10– Installing machine components</vt:lpstr>
      <vt:lpstr>PowerPoint Presentation</vt:lpstr>
      <vt:lpstr>PowerPoint Presentation</vt:lpstr>
      <vt:lpstr>PowerPoint Presentation</vt:lpstr>
      <vt:lpstr>PowerPoint Presentation</vt:lpstr>
      <vt:lpstr>Construction schedule – FT vs MR</vt:lpstr>
      <vt:lpstr>Considerations of the high-tech mass production schedule</vt:lpstr>
      <vt:lpstr>consideration of the high-tech mass production schedule</vt:lpstr>
      <vt:lpstr>Considerations of the high-tech mass production schedule</vt:lpstr>
      <vt:lpstr>Commissioning </vt:lpstr>
      <vt:lpstr>Early Commissioning – FT only</vt:lpstr>
      <vt:lpstr>Delivery of DR and PLTR for commissioning FT only</vt:lpstr>
      <vt:lpstr>Global Commissioning FT only</vt:lpstr>
      <vt:lpstr>PowerPoint Presentation</vt:lpstr>
      <vt:lpstr>PowerPoint Presentation</vt:lpstr>
      <vt:lpstr>Conclusion and next steps 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Martin Gastal</dc:creator>
  <cp:keywords/>
  <dc:description/>
  <cp:lastModifiedBy>Martin Gastal</cp:lastModifiedBy>
  <cp:revision>166</cp:revision>
  <cp:lastPrinted>2012-03-22T13:50:26Z</cp:lastPrinted>
  <dcterms:created xsi:type="dcterms:W3CDTF">2012-03-12T08:25:11Z</dcterms:created>
  <dcterms:modified xsi:type="dcterms:W3CDTF">2012-07-04T11:49:43Z</dcterms:modified>
  <cp:category/>
</cp:coreProperties>
</file>