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78" r:id="rId8"/>
    <p:sldId id="277" r:id="rId9"/>
    <p:sldId id="264" r:id="rId10"/>
    <p:sldId id="261" r:id="rId11"/>
    <p:sldId id="274" r:id="rId12"/>
    <p:sldId id="275" r:id="rId13"/>
    <p:sldId id="271" r:id="rId14"/>
    <p:sldId id="270" r:id="rId15"/>
    <p:sldId id="272" r:id="rId16"/>
    <p:sldId id="262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CD3AF-6941-4ECB-948E-22FF07967E88}" type="datetimeFigureOut">
              <a:rPr lang="en-US" smtClean="0"/>
              <a:pPr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12613-7C31-4D2E-9C7F-F49F63CC3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newsline.linearcollider.org/?attachment_id=1340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9144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Charge to the </a:t>
            </a:r>
            <a:r>
              <a:rPr lang="en-US" sz="4800" dirty="0" err="1" smtClean="0">
                <a:latin typeface="+mj-lt"/>
              </a:rPr>
              <a:t>SiD</a:t>
            </a:r>
            <a:r>
              <a:rPr lang="en-US" sz="4800" dirty="0" smtClean="0">
                <a:latin typeface="+mj-lt"/>
              </a:rPr>
              <a:t> Workshop</a:t>
            </a:r>
            <a:endParaRPr lang="en-US" sz="4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876800"/>
            <a:ext cx="655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Andy White</a:t>
            </a:r>
          </a:p>
          <a:p>
            <a:pPr algn="ctr"/>
            <a:r>
              <a:rPr lang="en-US" sz="3200" dirty="0" smtClean="0">
                <a:latin typeface="+mj-lt"/>
              </a:rPr>
              <a:t>University of Texas at Arlington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667000"/>
            <a:ext cx="1676400" cy="9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図 7" descr="SiD_QuarterCutaway_090106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2286000" cy="24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905000"/>
            <a:ext cx="2271711" cy="240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96000" y="2057400"/>
            <a:ext cx="2209800" cy="25146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524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SiD</a:t>
            </a:r>
            <a:r>
              <a:rPr lang="en-US" sz="4000" dirty="0" smtClean="0"/>
              <a:t> DBD Timeline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990600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March 2012 – Outline presented to/ </a:t>
            </a:r>
            <a:r>
              <a:rPr lang="en-US" sz="2400" dirty="0" smtClean="0">
                <a:solidFill>
                  <a:srgbClr val="FF0000"/>
                </a:solidFill>
              </a:rPr>
              <a:t>approved by IDAG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DBD Main and subsection editors appointed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SLAC Workshop – first draft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FF0000"/>
                </a:solidFill>
              </a:rPr>
              <a:t> September 21 – Draft DBD due to IDAG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LCWS 2012 UT Arlington – IDAG considers draft DBD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Late November – final draft due to PAC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December – PAC meets, considers IDAG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Public distribution,…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3581400" cy="838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810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Recent progress on </a:t>
            </a:r>
            <a:r>
              <a:rPr lang="en-US" sz="4000" dirty="0" err="1" smtClean="0">
                <a:latin typeface="+mj-lt"/>
              </a:rPr>
              <a:t>SiD</a:t>
            </a:r>
            <a:endParaRPr lang="en-US" sz="4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sz="2400" dirty="0" err="1" smtClean="0"/>
              <a:t>SiD</a:t>
            </a:r>
            <a:r>
              <a:rPr lang="en-US" sz="2400" dirty="0" smtClean="0"/>
              <a:t> R&amp;D has continued to make progress…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   … momentum from earlier studies</a:t>
            </a:r>
          </a:p>
          <a:p>
            <a:endParaRPr lang="en-US" sz="2400" dirty="0" smtClean="0"/>
          </a:p>
          <a:p>
            <a:r>
              <a:rPr lang="en-US" sz="2400" dirty="0" smtClean="0"/>
              <a:t>   … R&amp;D funding issues this year – reviews, visit to </a:t>
            </a:r>
            <a:r>
              <a:rPr lang="en-US" sz="2400" dirty="0" err="1" smtClean="0"/>
              <a:t>DoE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… FWP/LCRD/FOA exercise in progress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SiD</a:t>
            </a:r>
            <a:r>
              <a:rPr lang="en-US" sz="4000" dirty="0" smtClean="0">
                <a:latin typeface="+mj-lt"/>
              </a:rPr>
              <a:t> Detector R&amp;D</a:t>
            </a:r>
            <a:endParaRPr lang="en-US" sz="4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524000"/>
            <a:ext cx="8229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many </a:t>
            </a:r>
            <a:r>
              <a:rPr lang="en-US" sz="2400" dirty="0" err="1" smtClean="0"/>
              <a:t>SiD</a:t>
            </a:r>
            <a:r>
              <a:rPr lang="en-US" sz="2400" dirty="0" smtClean="0"/>
              <a:t>/</a:t>
            </a:r>
            <a:r>
              <a:rPr lang="en-US" sz="2400" dirty="0" err="1" smtClean="0"/>
              <a:t>SiD</a:t>
            </a:r>
            <a:r>
              <a:rPr lang="en-US" sz="2400" dirty="0" smtClean="0"/>
              <a:t>-related R&amp;D projects ongoing: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Most (all?) will extend beyond the completion of the DBD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Hopefully the FWP/FOA will result in sufficient support to allow our priority projects to continue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We will hear from </a:t>
            </a:r>
            <a:r>
              <a:rPr lang="en-US" sz="2400" dirty="0" err="1" smtClean="0"/>
              <a:t>DoE</a:t>
            </a:r>
            <a:r>
              <a:rPr lang="en-US" sz="2400" dirty="0" smtClean="0"/>
              <a:t> (Glen Crawford) on Thursday…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/>
              <a:t>The results of the EU Strategy, Snowmass2013,…could lead to a major change…?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600200"/>
            <a:ext cx="7848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Given this successful program to develop the </a:t>
            </a:r>
            <a:r>
              <a:rPr lang="en-US" dirty="0" err="1"/>
              <a:t>SiD</a:t>
            </a:r>
            <a:r>
              <a:rPr lang="en-US" dirty="0"/>
              <a:t> Concept , we would like to express </a:t>
            </a:r>
            <a:r>
              <a:rPr lang="en-US" b="1" dirty="0">
                <a:solidFill>
                  <a:srgbClr val="FF0000"/>
                </a:solidFill>
              </a:rPr>
              <a:t>how we see the future path for </a:t>
            </a:r>
            <a:r>
              <a:rPr lang="en-US" b="1" dirty="0" err="1">
                <a:solidFill>
                  <a:srgbClr val="FF0000"/>
                </a:solidFill>
              </a:rPr>
              <a:t>SiD</a:t>
            </a:r>
            <a:r>
              <a:rPr lang="en-US" dirty="0"/>
              <a:t>.  There are several aspects to this from the detector, physics, organizational, and resource perspectives. As a detector concept we strongly believe that, while technologies and/or their implementations may evolve over time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SiD</a:t>
            </a:r>
            <a:r>
              <a:rPr lang="en-US" b="1" dirty="0">
                <a:solidFill>
                  <a:srgbClr val="FF0000"/>
                </a:solidFill>
              </a:rPr>
              <a:t> will remain an excellent tool for exploration of physics at a linear collider</a:t>
            </a:r>
            <a:r>
              <a:rPr lang="en-US" dirty="0"/>
              <a:t>. We </a:t>
            </a:r>
            <a:r>
              <a:rPr lang="en-US" dirty="0">
                <a:solidFill>
                  <a:srgbClr val="FF0000"/>
                </a:solidFill>
              </a:rPr>
              <a:t>therefore propose to further study and develop </a:t>
            </a:r>
            <a:r>
              <a:rPr lang="en-US" dirty="0" err="1">
                <a:solidFill>
                  <a:srgbClr val="FF0000"/>
                </a:solidFill>
              </a:rPr>
              <a:t>SiD</a:t>
            </a:r>
            <a:r>
              <a:rPr lang="en-US" dirty="0">
                <a:solidFill>
                  <a:srgbClr val="FF0000"/>
                </a:solidFill>
              </a:rPr>
              <a:t> as new information emerges in the Higgs and possibly other new physics areas</a:t>
            </a:r>
            <a:r>
              <a:rPr lang="en-US" dirty="0"/>
              <a:t>. There are many areas of detector R&amp;D that must be further developed and completed, followed by studies of specific implementations in a full technical design. In parallel, while a limited number of physics processes will be studied for the </a:t>
            </a:r>
            <a:r>
              <a:rPr lang="en-US" dirty="0" err="1"/>
              <a:t>SiD</a:t>
            </a:r>
            <a:r>
              <a:rPr lang="en-US" dirty="0"/>
              <a:t> DBD, there are many other processes that should be addressed in continued studies. </a:t>
            </a:r>
            <a:r>
              <a:rPr lang="en-US" b="1" dirty="0">
                <a:solidFill>
                  <a:srgbClr val="FF0000"/>
                </a:solidFill>
              </a:rPr>
              <a:t>The sum of all these detector and physics activities points towards a lively and sustained effort on </a:t>
            </a:r>
            <a:r>
              <a:rPr lang="en-US" b="1" dirty="0" err="1">
                <a:solidFill>
                  <a:srgbClr val="FF0000"/>
                </a:solidFill>
              </a:rPr>
              <a:t>SiD</a:t>
            </a:r>
            <a:r>
              <a:rPr lang="en-US" b="1" dirty="0">
                <a:solidFill>
                  <a:srgbClr val="FF0000"/>
                </a:solidFill>
              </a:rPr>
              <a:t> as a well identified concept moving forward into the next phase of linear collider development</a:t>
            </a:r>
            <a:r>
              <a:rPr lang="en-US" dirty="0"/>
              <a:t>. We therefore see </a:t>
            </a:r>
            <a:r>
              <a:rPr lang="en-US" dirty="0" err="1"/>
              <a:t>SiD</a:t>
            </a:r>
            <a:r>
              <a:rPr lang="en-US" dirty="0"/>
              <a:t> as a vital element of the future program and a major component of the “Physics and Detectors” section of the new organization.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1524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Future of </a:t>
            </a:r>
            <a:r>
              <a:rPr lang="en-US" sz="4400" dirty="0" err="1" smtClean="0"/>
              <a:t>SiD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143000"/>
            <a:ext cx="754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(extract from a letter to Lyn Evans (July 2012))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newsline.linearcollider.org/wp-content/uploads/2011/11/New-fundamental-forces-300x3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4101352" cy="4648200"/>
          </a:xfrm>
          <a:prstGeom prst="rect">
            <a:avLst/>
          </a:prstGeom>
          <a:noFill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401291"/>
            <a:ext cx="4724400" cy="345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228600"/>
            <a:ext cx="4486275" cy="3251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81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We have entered a new era!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95400"/>
            <a:ext cx="762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Opportunity for input to Snowmass2013 – how to organize </a:t>
            </a:r>
            <a:r>
              <a:rPr lang="en-US" sz="2400" dirty="0" err="1" smtClean="0"/>
              <a:t>SiD</a:t>
            </a:r>
            <a:r>
              <a:rPr lang="en-US" sz="2400" dirty="0" smtClean="0"/>
              <a:t> effort??</a:t>
            </a:r>
          </a:p>
          <a:p>
            <a:endParaRPr lang="en-US" sz="2400" dirty="0" smtClean="0"/>
          </a:p>
          <a:p>
            <a:r>
              <a:rPr lang="en-US" sz="2400" dirty="0" smtClean="0"/>
              <a:t>Several </a:t>
            </a:r>
            <a:r>
              <a:rPr lang="en-US" sz="2400" dirty="0" err="1" smtClean="0"/>
              <a:t>SiD</a:t>
            </a:r>
            <a:r>
              <a:rPr lang="en-US" sz="2400" dirty="0" smtClean="0"/>
              <a:t> people are already identified as </a:t>
            </a:r>
            <a:r>
              <a:rPr lang="en-US" sz="2400" dirty="0" err="1" smtClean="0"/>
              <a:t>convenors</a:t>
            </a:r>
            <a:r>
              <a:rPr lang="en-US" sz="2400" dirty="0" smtClean="0"/>
              <a:t>/contacts for Snowmass 2013.</a:t>
            </a:r>
          </a:p>
          <a:p>
            <a:endParaRPr lang="en-US" sz="2400" dirty="0" smtClean="0"/>
          </a:p>
          <a:p>
            <a:r>
              <a:rPr lang="en-US" sz="2400" dirty="0" smtClean="0"/>
              <a:t>Higgs – several (young) Higgs analyzers at ATLAS Workshop asked how we can make precision studies of Higgs…lively discussion of LHC </a:t>
            </a:r>
            <a:r>
              <a:rPr lang="en-US" sz="2400" dirty="0" smtClean="0">
                <a:sym typeface="Symbol"/>
              </a:rPr>
              <a:t> </a:t>
            </a:r>
            <a:r>
              <a:rPr lang="en-US" sz="2400" dirty="0" smtClean="0"/>
              <a:t>LC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We also need to think about </a:t>
            </a:r>
            <a:r>
              <a:rPr lang="en-US" sz="2400" dirty="0" err="1" smtClean="0"/>
              <a:t>SiD</a:t>
            </a:r>
            <a:r>
              <a:rPr lang="en-US" sz="2400" dirty="0" smtClean="0"/>
              <a:t> in the context of the new LC organization: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3048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Future of </a:t>
            </a:r>
            <a:r>
              <a:rPr lang="en-US" sz="4400" dirty="0" err="1" smtClean="0"/>
              <a:t>SiD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b="2457"/>
          <a:stretch>
            <a:fillRect/>
          </a:stretch>
        </p:blipFill>
        <p:spPr bwMode="auto">
          <a:xfrm>
            <a:off x="838200" y="990600"/>
            <a:ext cx="69188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1524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Future of </a:t>
            </a:r>
            <a:r>
              <a:rPr lang="en-US" sz="4400" dirty="0" err="1" smtClean="0"/>
              <a:t>SiD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0198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Opportunity for discussion with Lyn Evans at LCWS 2012 at UTA.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5486400" y="4267200"/>
            <a:ext cx="2133600" cy="1676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4572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+mj-lt"/>
              </a:rPr>
              <a:t>Charge to this Workshop</a:t>
            </a:r>
            <a:endParaRPr lang="en-US" sz="4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Look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at/work on </a:t>
            </a:r>
            <a:r>
              <a:rPr lang="en-US" sz="2400" dirty="0" smtClean="0"/>
              <a:t>the DBD sections that are relevant to you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Talk</a:t>
            </a:r>
            <a:r>
              <a:rPr lang="en-US" sz="2400" dirty="0" smtClean="0"/>
              <a:t> to the relevant DBD editors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Commit</a:t>
            </a:r>
            <a:r>
              <a:rPr lang="en-US" sz="2400" dirty="0" smtClean="0"/>
              <a:t> to providing missing sections, figures, etc.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Discuss</a:t>
            </a:r>
            <a:r>
              <a:rPr lang="en-US" sz="2400" dirty="0" smtClean="0"/>
              <a:t>, join preparations for Snowmass2013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Express </a:t>
            </a:r>
            <a:r>
              <a:rPr lang="en-US" sz="2400" dirty="0" smtClean="0"/>
              <a:t>your opinions on the future of </a:t>
            </a:r>
            <a:r>
              <a:rPr lang="en-US" sz="2400" dirty="0" err="1" smtClean="0"/>
              <a:t>SiD</a:t>
            </a:r>
            <a:endParaRPr lang="en-US" sz="2400" dirty="0" smtClean="0"/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Enjoy !!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22860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The DBD !!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1628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…but also:</a:t>
            </a:r>
          </a:p>
          <a:p>
            <a:pPr>
              <a:buFontTx/>
              <a:buChar char="-"/>
            </a:pPr>
            <a:endParaRPr lang="en-US" sz="3200" dirty="0"/>
          </a:p>
          <a:p>
            <a:pPr>
              <a:buFontTx/>
              <a:buChar char="-"/>
            </a:pPr>
            <a:r>
              <a:rPr lang="en-US" sz="3200" dirty="0" smtClean="0"/>
              <a:t>The “Higgs” and consequences</a:t>
            </a:r>
          </a:p>
          <a:p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/>
              <a:t> </a:t>
            </a:r>
            <a:r>
              <a:rPr lang="en-US" sz="3200" dirty="0" smtClean="0"/>
              <a:t>The “Snowmass 2013” exercise</a:t>
            </a:r>
          </a:p>
          <a:p>
            <a:pPr>
              <a:buFontTx/>
              <a:buChar char="-"/>
            </a:pPr>
            <a:endParaRPr lang="en-US" sz="3200" dirty="0"/>
          </a:p>
          <a:p>
            <a:pPr>
              <a:buFontTx/>
              <a:buChar char="-"/>
            </a:pPr>
            <a:r>
              <a:rPr lang="en-US" sz="3200" dirty="0" smtClean="0"/>
              <a:t> The future of Linear Colliders</a:t>
            </a:r>
          </a:p>
          <a:p>
            <a:pPr>
              <a:buFontTx/>
              <a:buChar char="-"/>
            </a:pP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 Interworking with CLIC colleagues</a:t>
            </a:r>
          </a:p>
          <a:p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/>
              <a:t> </a:t>
            </a:r>
            <a:r>
              <a:rPr lang="en-US" sz="3200" dirty="0" smtClean="0"/>
              <a:t>The future of </a:t>
            </a:r>
            <a:r>
              <a:rPr lang="en-US" sz="3200" dirty="0" err="1" smtClean="0"/>
              <a:t>SiD</a:t>
            </a:r>
            <a:endParaRPr lang="en-US" sz="3200" dirty="0" smtClean="0"/>
          </a:p>
          <a:p>
            <a:pPr>
              <a:buFontTx/>
              <a:buChar char="-"/>
            </a:pP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/>
              <a:t> </a:t>
            </a:r>
            <a:r>
              <a:rPr lang="en-US" sz="3200" dirty="0" smtClean="0"/>
              <a:t>Completion of R&amp;D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7316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Preparing  the </a:t>
            </a:r>
            <a:r>
              <a:rPr lang="en-US" sz="3200" dirty="0" err="1" smtClean="0"/>
              <a:t>SiD</a:t>
            </a:r>
            <a:r>
              <a:rPr lang="en-US" sz="3200" dirty="0" smtClean="0"/>
              <a:t> Detailed Baseline </a:t>
            </a:r>
            <a:r>
              <a:rPr lang="en-US" sz="3200" dirty="0"/>
              <a:t>D</a:t>
            </a:r>
            <a:r>
              <a:rPr lang="en-US" sz="3200" dirty="0" smtClean="0"/>
              <a:t>esign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A design/technology for each </a:t>
            </a:r>
            <a:r>
              <a:rPr lang="en-US" sz="2400" dirty="0" err="1" smtClean="0"/>
              <a:t>subdetector</a:t>
            </a:r>
            <a:r>
              <a:rPr lang="en-US" sz="2400" dirty="0" smtClean="0"/>
              <a:t> that has had sufficient R&amp;D that it could be developed into a fully engineered component of </a:t>
            </a:r>
            <a:r>
              <a:rPr lang="en-US" sz="2400" dirty="0" err="1" smtClean="0"/>
              <a:t>SiD</a:t>
            </a:r>
            <a:r>
              <a:rPr lang="en-US" sz="2400" dirty="0" smtClean="0"/>
              <a:t> with the performance required by the ILC physics program.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A program of ongoing R&amp;D to support the baseline technology choice for each </a:t>
            </a:r>
            <a:r>
              <a:rPr lang="en-US" sz="2400" dirty="0" err="1" smtClean="0"/>
              <a:t>subdetector</a:t>
            </a:r>
            <a:r>
              <a:rPr lang="en-US" sz="2400" dirty="0" smtClean="0"/>
              <a:t> and allow possible options.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A possible optimization cycle for each subsystem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Enhanced detailed simulation for some subsystems</a:t>
            </a:r>
          </a:p>
          <a:p>
            <a:r>
              <a:rPr lang="en-US" sz="2400" dirty="0"/>
              <a:t> 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From </a:t>
            </a:r>
            <a:r>
              <a:rPr lang="en-US" sz="2400" i="1" dirty="0" err="1" smtClean="0">
                <a:solidFill>
                  <a:srgbClr val="FF0000"/>
                </a:solidFill>
              </a:rPr>
              <a:t>SiD</a:t>
            </a:r>
            <a:r>
              <a:rPr lang="en-US" sz="2400" i="1" dirty="0" smtClean="0">
                <a:solidFill>
                  <a:srgbClr val="FF0000"/>
                </a:solidFill>
              </a:rPr>
              <a:t> Workshop, December 2011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316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Preparing  the </a:t>
            </a:r>
            <a:r>
              <a:rPr lang="en-US" sz="3200" dirty="0" err="1" smtClean="0"/>
              <a:t>SiD</a:t>
            </a:r>
            <a:r>
              <a:rPr lang="en-US" sz="3200" dirty="0" smtClean="0"/>
              <a:t> Detailed Baseline </a:t>
            </a:r>
            <a:r>
              <a:rPr lang="en-US" sz="3200" dirty="0"/>
              <a:t>D</a:t>
            </a:r>
            <a:r>
              <a:rPr lang="en-US" sz="3200" dirty="0" smtClean="0"/>
              <a:t>esign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7526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Demonstrated the ability of all the </a:t>
            </a:r>
            <a:r>
              <a:rPr lang="en-US" sz="2400" dirty="0" err="1" smtClean="0"/>
              <a:t>subdetectors</a:t>
            </a:r>
            <a:r>
              <a:rPr lang="en-US" sz="2400" dirty="0" smtClean="0"/>
              <a:t> to work together to achieve the required physics performance.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Demonstrated integration with the beam delivery system of the ILC (MDI studies, push-pull,…)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A plan for the level of engineering which can be achieved for the DBD 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A reasonable and plausible estimate/breakdown of the cost (basis to be agreed).</a:t>
            </a:r>
          </a:p>
          <a:p>
            <a:endParaRPr lang="en-US" sz="2400" dirty="0"/>
          </a:p>
          <a:p>
            <a:r>
              <a:rPr lang="en-US" sz="2400" dirty="0" smtClean="0"/>
              <a:t>- A projection of ongoing R&amp;D activities post-DBD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From </a:t>
            </a:r>
            <a:r>
              <a:rPr lang="en-US" sz="2400" i="1" dirty="0" err="1" smtClean="0">
                <a:solidFill>
                  <a:srgbClr val="FF0000"/>
                </a:solidFill>
              </a:rPr>
              <a:t>SiD</a:t>
            </a:r>
            <a:r>
              <a:rPr lang="en-US" sz="2400" i="1" dirty="0" smtClean="0">
                <a:solidFill>
                  <a:srgbClr val="FF0000"/>
                </a:solidFill>
              </a:rPr>
              <a:t> Workshop, December 2011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286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Status of the DBD</a:t>
            </a:r>
            <a:endParaRPr lang="en-US" sz="40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9144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Marcel will tell us where we stand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https://confluence.slac.stanford.edu/display/ilc/SiD+DBD+Chapter+Status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6886575" cy="406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0" y="64008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Etc…..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990600" y="1981200"/>
            <a:ext cx="5410200" cy="533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685800"/>
            <a:ext cx="7772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 smtClean="0"/>
              <a:t>Demonstrate </a:t>
            </a:r>
            <a:r>
              <a:rPr lang="en-US" dirty="0" smtClean="0">
                <a:solidFill>
                  <a:srgbClr val="FF0000"/>
                </a:solidFill>
              </a:rPr>
              <a:t>proof of principle on critical components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When there are options, at least one option for each subsystem will reach a level of maturity which verifies feasibility.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Define a </a:t>
            </a:r>
            <a:r>
              <a:rPr lang="en-US" dirty="0" smtClean="0">
                <a:solidFill>
                  <a:srgbClr val="FF0000"/>
                </a:solidFill>
              </a:rPr>
              <a:t>feasible baseline design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While a baseline will be specified, options may also be considered.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Complete </a:t>
            </a:r>
            <a:r>
              <a:rPr lang="en-US" dirty="0" smtClean="0">
                <a:solidFill>
                  <a:srgbClr val="FF0000"/>
                </a:solidFill>
              </a:rPr>
              <a:t>basic mechanical integration </a:t>
            </a:r>
            <a:r>
              <a:rPr lang="en-US" dirty="0" smtClean="0"/>
              <a:t>of the baseline design accounting for insensitive zones such as the beam holes, support structure, cables, gaps or inner detector material. 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Develop a </a:t>
            </a:r>
            <a:r>
              <a:rPr lang="en-US" dirty="0" smtClean="0">
                <a:solidFill>
                  <a:srgbClr val="FF0000"/>
                </a:solidFill>
              </a:rPr>
              <a:t>realistic simulation model of the baseline design</a:t>
            </a:r>
            <a:r>
              <a:rPr lang="en-US" dirty="0" smtClean="0"/>
              <a:t>, including the identified faults and limitations.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Develop a </a:t>
            </a:r>
            <a:r>
              <a:rPr lang="en-US" dirty="0" smtClean="0">
                <a:solidFill>
                  <a:srgbClr val="FF0000"/>
                </a:solidFill>
              </a:rPr>
              <a:t>push-pull mechanism</a:t>
            </a:r>
            <a:r>
              <a:rPr lang="en-US" dirty="0" smtClean="0"/>
              <a:t>, working out the movement procedure, time scale, alignment and calibration schemes in cooperation with relevant groups.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Develop a </a:t>
            </a:r>
            <a:r>
              <a:rPr lang="en-US" dirty="0" smtClean="0">
                <a:solidFill>
                  <a:srgbClr val="FF0000"/>
                </a:solidFill>
              </a:rPr>
              <a:t>realistic concept of integration with the accelerator </a:t>
            </a:r>
            <a:r>
              <a:rPr lang="en-US" dirty="0" smtClean="0"/>
              <a:t>including the IR design.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Simulate and analyze updated benchmark reactions </a:t>
            </a:r>
            <a:r>
              <a:rPr lang="en-US" dirty="0" smtClean="0"/>
              <a:t>with the realistic detector model. Include the impact of detector dead zones and updated background conditions.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Simulate and study some reactions at 1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, including realistic higher-energy backgrounds, demonstrating the detector performance. 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Develop an </a:t>
            </a:r>
            <a:r>
              <a:rPr lang="en-US" dirty="0" smtClean="0">
                <a:solidFill>
                  <a:srgbClr val="FF0000"/>
                </a:solidFill>
              </a:rPr>
              <a:t>improved cost estimate</a:t>
            </a:r>
            <a:r>
              <a:rPr lang="en-US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52400"/>
            <a:ext cx="7162800" cy="46166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Sakue’s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Nine Points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white\AppData\LocalLow\Temp\Microsoft\OPC\DDT.rzim3w4cigur8x7ddlly1qhjc.t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447800"/>
            <a:ext cx="6543675" cy="3143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0" y="117693"/>
            <a:ext cx="7696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DBD represents :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A statement of a viable detector concept for a future linear collider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The </a:t>
            </a:r>
            <a:r>
              <a:rPr lang="en-US" sz="2400" dirty="0" smtClean="0"/>
              <a:t>result</a:t>
            </a:r>
            <a:r>
              <a:rPr lang="en-US" sz="2400" dirty="0" smtClean="0"/>
              <a:t> </a:t>
            </a:r>
            <a:r>
              <a:rPr lang="en-US" sz="2400" dirty="0" smtClean="0"/>
              <a:t>of many years of study of detector components, software, and physics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Includes new approaches to detector technology – valuable for the whole of HEP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The expenditure of significant research funding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A lot of hard work!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…but – we have </a:t>
            </a:r>
            <a:r>
              <a:rPr lang="en-US" sz="2400" dirty="0" smtClean="0">
                <a:solidFill>
                  <a:srgbClr val="FF0000"/>
                </a:solidFill>
              </a:rPr>
              <a:t>quite a way to go </a:t>
            </a:r>
            <a:r>
              <a:rPr lang="en-US" sz="2400" dirty="0" smtClean="0"/>
              <a:t>to make the DBD into a document for a wide  audience and to support our case for a linear collider as the next major HEP facility.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152400"/>
            <a:ext cx="6019800" cy="58477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DBD Editors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Overall editors: P. Burrows, M.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Stanitzki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L.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Linssen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			M.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Oreglia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H.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Aihara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812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Section editors: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67000" y="1752600"/>
          <a:ext cx="6096000" cy="4995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981200"/>
                <a:gridCol w="1981200"/>
              </a:tblGrid>
              <a:tr h="38309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SiD</a:t>
                      </a:r>
                      <a:r>
                        <a:rPr lang="en-US" dirty="0" smtClean="0"/>
                        <a:t> Area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r>
                        <a:rPr lang="en-US" baseline="0" dirty="0" smtClean="0"/>
                        <a:t> editors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VTX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R. Lipton, W. Cooper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TRK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M. </a:t>
                      </a:r>
                      <a:r>
                        <a:rPr lang="en-US" dirty="0" err="1" smtClean="0"/>
                        <a:t>Demarteau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T. Nelson, W. Cooper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ECal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R. Frey, M.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Stanitzki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HCal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 White,</a:t>
                      </a:r>
                      <a:r>
                        <a:rPr lang="en-US" baseline="0" dirty="0" smtClean="0"/>
                        <a:t> L. Xia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Muon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G. Fisk, H. Band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FWD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</a:t>
                      </a:r>
                      <a:r>
                        <a:rPr lang="en-US" dirty="0" err="1" smtClean="0"/>
                        <a:t>Schumm</a:t>
                      </a:r>
                      <a:r>
                        <a:rPr lang="en-US" dirty="0" smtClean="0"/>
                        <a:t>, T. Maruyama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W. Craddock, M. </a:t>
                      </a:r>
                      <a:r>
                        <a:rPr lang="en-US" dirty="0" err="1" smtClean="0"/>
                        <a:t>Oriunno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MDI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P. Burrows, T. </a:t>
                      </a:r>
                      <a:r>
                        <a:rPr lang="en-US" dirty="0" err="1" smtClean="0"/>
                        <a:t>Markiewicz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/PFA/</a:t>
                      </a:r>
                      <a:r>
                        <a:rPr lang="en-US" dirty="0" err="1" smtClean="0"/>
                        <a:t>Perf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N. Graf, J. </a:t>
                      </a:r>
                      <a:r>
                        <a:rPr lang="en-US" dirty="0" err="1" smtClean="0"/>
                        <a:t>Strube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7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Benchmarking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T. </a:t>
                      </a:r>
                      <a:r>
                        <a:rPr lang="en-US" dirty="0" err="1" smtClean="0"/>
                        <a:t>Barklow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P. </a:t>
                      </a:r>
                      <a:r>
                        <a:rPr lang="en-US" baseline="0" dirty="0" err="1" smtClean="0"/>
                        <a:t>Roloff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3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M. </a:t>
                      </a:r>
                      <a:r>
                        <a:rPr lang="en-US" dirty="0" err="1" smtClean="0"/>
                        <a:t>Breidenbach</a:t>
                      </a:r>
                      <a:r>
                        <a:rPr lang="en-US" dirty="0" smtClean="0"/>
                        <a:t>, K. </a:t>
                      </a:r>
                      <a:r>
                        <a:rPr lang="en-US" dirty="0" err="1" smtClean="0"/>
                        <a:t>Krempetz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923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Elect/DAQ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G. Haller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12883</TotalTime>
  <Words>1020</Words>
  <Application>Microsoft Office PowerPoint</Application>
  <PresentationFormat>On-screen Show (4:3)</PresentationFormat>
  <Paragraphs>158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awhite</dc:creator>
  <cp:lastModifiedBy>awhite</cp:lastModifiedBy>
  <cp:revision>142</cp:revision>
  <dcterms:created xsi:type="dcterms:W3CDTF">2012-08-09T19:34:49Z</dcterms:created>
  <dcterms:modified xsi:type="dcterms:W3CDTF">2012-08-20T18:44:56Z</dcterms:modified>
</cp:coreProperties>
</file>