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66" r:id="rId4"/>
    <p:sldId id="257" r:id="rId5"/>
    <p:sldId id="259" r:id="rId6"/>
    <p:sldId id="260" r:id="rId7"/>
    <p:sldId id="262" r:id="rId8"/>
    <p:sldId id="263" r:id="rId9"/>
    <p:sldId id="261" r:id="rId10"/>
    <p:sldId id="265" r:id="rId11"/>
    <p:sldId id="268" r:id="rId12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rola" initials="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CC66"/>
    <a:srgbClr val="FFE7BD"/>
    <a:srgbClr val="FF0066"/>
    <a:srgbClr val="FF3300"/>
    <a:srgbClr val="FFCC99"/>
    <a:srgbClr val="DDDDDD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65" autoAdjust="0"/>
    <p:restoredTop sz="98295" autoAdjust="0"/>
  </p:normalViewPr>
  <p:slideViewPr>
    <p:cSldViewPr>
      <p:cViewPr>
        <p:scale>
          <a:sx n="100" d="100"/>
          <a:sy n="100" d="100"/>
        </p:scale>
        <p:origin x="-1938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66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55209" y="0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758DDE26-7A15-4396-B294-60D5AA25B991}" type="datetimeFigureOut">
              <a:rPr lang="en-US"/>
              <a:pPr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8817926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55209" y="8817926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84B8F0FA-C10A-45C1-BBAB-4A604987A95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3" tIns="46477" rIns="92953" bIns="46477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5209" y="0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3" tIns="46477" rIns="92953" bIns="46477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818" y="4409758"/>
            <a:ext cx="5587366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3" tIns="46477" rIns="92953" bIns="464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17926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3" tIns="46477" rIns="92953" bIns="46477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5209" y="8817926"/>
            <a:ext cx="302820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3" tIns="46477" rIns="92953" bIns="46477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7F22B0DF-0EDB-41BA-AF56-199850EB70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077200" cy="4876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>
                <a:latin typeface="Trebuchet MS" pitchFamily="34" charset="0"/>
              </a:defRPr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Trebuchet MS" pitchFamily="34" charset="0"/>
              </a:defRPr>
            </a:lvl1pPr>
          </a:lstStyle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962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3962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SLAC_Logo_hire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157913"/>
            <a:ext cx="1527175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ar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05800" y="6019800"/>
            <a:ext cx="712788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0" y="1104900"/>
            <a:ext cx="8574088" cy="0"/>
          </a:xfrm>
          <a:prstGeom prst="line">
            <a:avLst/>
          </a:prstGeom>
          <a:noFill/>
          <a:ln w="38100">
            <a:solidFill>
              <a:srgbClr val="B40000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FontTx/>
              <a:buChar char="•"/>
              <a:defRPr/>
            </a:pPr>
            <a:endParaRPr lang="en-US" sz="2800" b="1">
              <a:latin typeface="Arial" charset="0"/>
              <a:ea typeface="+mn-e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smtClean="0"/>
              <a:t>Beyond the ALCPG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7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85000"/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90000"/>
        <a:buFont typeface="Georgia" pitchFamily="18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Georgia" pitchFamily="18" charset="0"/>
        <a:buChar char="▫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pitchFamily="34" charset="0"/>
        <a:buChar char="-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Beyond the ALCPG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B. MacFarlane</a:t>
            </a:r>
          </a:p>
          <a:p>
            <a:r>
              <a:rPr lang="en-US" dirty="0" smtClean="0"/>
              <a:t>Associate Laboratory Director for PPA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LCPF and CSS2013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LCPF in the context of CSS2013</a:t>
            </a:r>
          </a:p>
          <a:p>
            <a:pPr lvl="1"/>
            <a:r>
              <a:rPr lang="en-US" dirty="0" smtClean="0"/>
              <a:t>Leadership for Energy Frontier &amp; Facilities Frontier working groups being established</a:t>
            </a:r>
          </a:p>
          <a:p>
            <a:pPr lvl="1"/>
            <a:r>
              <a:rPr lang="en-US" dirty="0" smtClean="0"/>
              <a:t>Some number of subgroups being established, several involving future lepton collider opportunities</a:t>
            </a:r>
          </a:p>
          <a:p>
            <a:r>
              <a:rPr lang="en-US" dirty="0" smtClean="0"/>
              <a:t>LCPF could provide:</a:t>
            </a:r>
          </a:p>
          <a:p>
            <a:pPr lvl="1"/>
            <a:r>
              <a:rPr lang="en-US" dirty="0" smtClean="0"/>
              <a:t>Advice on subgroup leadership &amp; organization</a:t>
            </a:r>
          </a:p>
          <a:p>
            <a:pPr lvl="1"/>
            <a:r>
              <a:rPr lang="en-US" dirty="0" smtClean="0"/>
              <a:t>Be a point of contact with the national &amp; international Lepton Collider efforts and the CSS2013 organizers</a:t>
            </a:r>
          </a:p>
          <a:p>
            <a:pPr lvl="1"/>
            <a:r>
              <a:rPr lang="en-US" dirty="0" smtClean="0"/>
              <a:t>Support simulations and community engagement in preparation for Snowmass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discovery offers an exciting physics opportunity</a:t>
            </a:r>
          </a:p>
          <a:p>
            <a:pPr lvl="1"/>
            <a:r>
              <a:rPr lang="en-US" dirty="0" smtClean="0"/>
              <a:t>Converging on a plan and priority across all regions a crucial ingredient to capitalizing on this opportunity</a:t>
            </a:r>
          </a:p>
          <a:p>
            <a:pPr lvl="1"/>
            <a:r>
              <a:rPr lang="en-US" dirty="0" smtClean="0"/>
              <a:t>ILC design most mature and ready to execute</a:t>
            </a:r>
          </a:p>
          <a:p>
            <a:r>
              <a:rPr lang="en-US" dirty="0" smtClean="0"/>
              <a:t>In the US, the best strategy remains a plan to evolve the ALCPG towards a broader lepton collider agenda</a:t>
            </a:r>
          </a:p>
          <a:p>
            <a:pPr lvl="1"/>
            <a:r>
              <a:rPr lang="en-US" dirty="0" smtClean="0"/>
              <a:t>Higgs Factory a key near-term part of this broadened agenda</a:t>
            </a:r>
          </a:p>
          <a:p>
            <a:pPr lvl="1"/>
            <a:r>
              <a:rPr lang="en-US" dirty="0" smtClean="0"/>
              <a:t>Interfaces to broadened agenda internationally for LCO</a:t>
            </a:r>
          </a:p>
          <a:p>
            <a:pPr lvl="1"/>
            <a:r>
              <a:rPr lang="en-US" dirty="0" smtClean="0"/>
              <a:t>CSS2013 a crucial regional part of the planning and prioritization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landscape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GDE and evolution to LCO</a:t>
            </a:r>
          </a:p>
          <a:p>
            <a:pPr lvl="1"/>
            <a:r>
              <a:rPr lang="en-US" dirty="0" smtClean="0"/>
              <a:t>TDR and DBD on track for delivery and review by year’s end</a:t>
            </a:r>
          </a:p>
          <a:p>
            <a:pPr lvl="1"/>
            <a:r>
              <a:rPr lang="en-US" dirty="0" smtClean="0"/>
              <a:t>ICFA has taken steps to stand up LCO &amp; LCB by end of </a:t>
            </a:r>
            <a:r>
              <a:rPr lang="en-US" dirty="0" smtClean="0"/>
              <a:t>2012</a:t>
            </a:r>
          </a:p>
          <a:p>
            <a:pPr lvl="1"/>
            <a:r>
              <a:rPr lang="en-US" dirty="0" smtClean="0"/>
              <a:t>Aim to capitalize on momentum created by LHC discovery</a:t>
            </a:r>
            <a:endParaRPr lang="en-US" dirty="0" smtClean="0"/>
          </a:p>
          <a:p>
            <a:r>
              <a:rPr lang="en-US" dirty="0" smtClean="0"/>
              <a:t>Discovery of 125 </a:t>
            </a:r>
            <a:r>
              <a:rPr lang="en-US" dirty="0" err="1" smtClean="0"/>
              <a:t>GeV</a:t>
            </a:r>
            <a:r>
              <a:rPr lang="en-US" dirty="0" smtClean="0"/>
              <a:t> boson at LHC</a:t>
            </a:r>
          </a:p>
          <a:p>
            <a:pPr lvl="1"/>
            <a:r>
              <a:rPr lang="en-US" dirty="0" smtClean="0"/>
              <a:t>More data and information </a:t>
            </a:r>
            <a:r>
              <a:rPr lang="en-US" dirty="0" smtClean="0"/>
              <a:t>by end of </a:t>
            </a:r>
            <a:r>
              <a:rPr lang="en-US" dirty="0" smtClean="0"/>
              <a:t>year, but 14 </a:t>
            </a:r>
            <a:r>
              <a:rPr lang="en-US" dirty="0" err="1" smtClean="0"/>
              <a:t>TeV</a:t>
            </a:r>
            <a:r>
              <a:rPr lang="en-US" dirty="0" smtClean="0"/>
              <a:t> data may be important also</a:t>
            </a:r>
            <a:endParaRPr lang="en-US" dirty="0" smtClean="0"/>
          </a:p>
          <a:p>
            <a:pPr lvl="1"/>
            <a:r>
              <a:rPr lang="en-US" dirty="0" smtClean="0"/>
              <a:t>Examining physics </a:t>
            </a:r>
            <a:r>
              <a:rPr lang="en-US" dirty="0" smtClean="0"/>
              <a:t>case for Higgs Factory being factored into regional planning exercises including US CSS2013</a:t>
            </a:r>
          </a:p>
          <a:p>
            <a:pPr lvl="1"/>
            <a:r>
              <a:rPr lang="en-US" dirty="0" smtClean="0"/>
              <a:t>Various machine options, but ILC most mature &amp; ready to </a:t>
            </a:r>
            <a:r>
              <a:rPr lang="en-US" dirty="0" smtClean="0"/>
              <a:t>build</a:t>
            </a:r>
          </a:p>
          <a:p>
            <a:pPr lvl="2"/>
            <a:r>
              <a:rPr lang="en-US" dirty="0" smtClean="0"/>
              <a:t>Linear colliders, circular colliders, &amp; </a:t>
            </a:r>
            <a:r>
              <a:rPr lang="en-US" dirty="0" err="1" smtClean="0"/>
              <a:t>muon</a:t>
            </a:r>
            <a:r>
              <a:rPr lang="en-US" dirty="0" smtClean="0"/>
              <a:t> colliders </a:t>
            </a:r>
            <a:endParaRPr lang="en-US" dirty="0" smtClean="0"/>
          </a:p>
          <a:p>
            <a:pPr lvl="1"/>
            <a:r>
              <a:rPr lang="en-US" dirty="0" smtClean="0"/>
              <a:t>Convergence on plan and priority over </a:t>
            </a:r>
            <a:r>
              <a:rPr lang="en-US" dirty="0" smtClean="0"/>
              <a:t>the next year </a:t>
            </a:r>
            <a:r>
              <a:rPr lang="en-US" dirty="0" smtClean="0"/>
              <a:t>in all three regions will be crucial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landscape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Lepton collider </a:t>
            </a:r>
            <a:r>
              <a:rPr lang="en-US" dirty="0" smtClean="0"/>
              <a:t>prospects in the US</a:t>
            </a:r>
          </a:p>
          <a:p>
            <a:pPr lvl="1"/>
            <a:r>
              <a:rPr lang="en-US" dirty="0" smtClean="0"/>
              <a:t>HEP funding remains fragile, with priority given to LBNE</a:t>
            </a:r>
          </a:p>
          <a:p>
            <a:pPr lvl="1"/>
            <a:r>
              <a:rPr lang="en-US" dirty="0" smtClean="0"/>
              <a:t>Near-term funding will be very limited for accelerator &amp; detector R&amp;D</a:t>
            </a:r>
          </a:p>
          <a:p>
            <a:pPr lvl="1"/>
            <a:r>
              <a:rPr lang="en-US" dirty="0" smtClean="0"/>
              <a:t>Best to continue positioning </a:t>
            </a:r>
            <a:r>
              <a:rPr lang="en-US" dirty="0" smtClean="0"/>
              <a:t>LC accelerator &amp; detector effort more </a:t>
            </a:r>
            <a:r>
              <a:rPr lang="en-US" dirty="0" smtClean="0"/>
              <a:t>generically by </a:t>
            </a:r>
            <a:r>
              <a:rPr lang="en-US" dirty="0" smtClean="0"/>
              <a:t>broadening</a:t>
            </a:r>
            <a:r>
              <a:rPr lang="en-US" dirty="0" smtClean="0"/>
              <a:t> ILC efforts</a:t>
            </a:r>
          </a:p>
          <a:p>
            <a:pPr lvl="1"/>
            <a:r>
              <a:rPr lang="en-US" dirty="0" smtClean="0"/>
              <a:t>Focus on developing </a:t>
            </a:r>
            <a:r>
              <a:rPr lang="en-US" dirty="0" smtClean="0"/>
              <a:t>Higgs Factory case should be a central part of this broadened agenda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Linear Collider Physics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066800"/>
            <a:ext cx="8610600" cy="5105400"/>
          </a:xfrm>
        </p:spPr>
        <p:txBody>
          <a:bodyPr/>
          <a:lstStyle/>
          <a:p>
            <a:r>
              <a:rPr lang="en-US" dirty="0" smtClean="0"/>
              <a:t>ALCPG was formed in 2002 to advance preparation for an experimental program at an electron-positron linear collider</a:t>
            </a:r>
          </a:p>
          <a:p>
            <a:r>
              <a:rPr lang="en-US" dirty="0" smtClean="0"/>
              <a:t>ALCPG leadership has spurred:</a:t>
            </a:r>
          </a:p>
          <a:p>
            <a:pPr lvl="1"/>
            <a:r>
              <a:rPr lang="en-US" dirty="0" smtClean="0"/>
              <a:t>Studies of critical physics processes with full simulation</a:t>
            </a:r>
          </a:p>
          <a:p>
            <a:pPr lvl="1"/>
            <a:r>
              <a:rPr lang="en-US" dirty="0" smtClean="0"/>
              <a:t>Understanding of detector requirements, including the machine-detector interface</a:t>
            </a:r>
          </a:p>
          <a:p>
            <a:pPr lvl="1"/>
            <a:r>
              <a:rPr lang="en-US" dirty="0" smtClean="0"/>
              <a:t>Development of integrated detector concepts with international collaboration, essential to assessment of physics performance</a:t>
            </a:r>
          </a:p>
          <a:p>
            <a:pPr lvl="1"/>
            <a:r>
              <a:rPr lang="en-US" dirty="0" smtClean="0"/>
              <a:t>Promotion of prioritized detector R&amp;D program funded by government agencies</a:t>
            </a:r>
          </a:p>
          <a:p>
            <a:pPr lvl="1"/>
            <a:r>
              <a:rPr lang="en-US" dirty="0" smtClean="0"/>
              <a:t>Organization of periodic workshops with international participation, coordinated with accelerator community</a:t>
            </a:r>
          </a:p>
          <a:p>
            <a:r>
              <a:rPr lang="en-US" dirty="0" smtClean="0"/>
              <a:t>The ALCPG is the North American part of a global effort working closely with Europe and Asia colleagues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organizational needs for 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143000"/>
            <a:ext cx="8610600" cy="5029200"/>
          </a:xfrm>
        </p:spPr>
        <p:txBody>
          <a:bodyPr/>
          <a:lstStyle/>
          <a:p>
            <a:r>
              <a:rPr lang="en-US" dirty="0" smtClean="0"/>
              <a:t>Need an ALCPG-like organization to advance a broader agenda for energy frontier Lepton-Collider physics</a:t>
            </a:r>
          </a:p>
          <a:p>
            <a:pPr lvl="1"/>
            <a:r>
              <a:rPr lang="en-US" dirty="0" smtClean="0"/>
              <a:t>Reconstitute ALCPG to assume the same functions for a broader set of energy frontier options</a:t>
            </a:r>
          </a:p>
          <a:p>
            <a:pPr lvl="1"/>
            <a:r>
              <a:rPr lang="en-US" dirty="0" smtClean="0"/>
              <a:t>Would like to see it recognized in this broader role by LCSGA, DPF, and DOE</a:t>
            </a:r>
          </a:p>
          <a:p>
            <a:pPr lvl="1"/>
            <a:r>
              <a:rPr lang="en-US" dirty="0" smtClean="0"/>
              <a:t>Coordinate development of physics studies aimed at CSS2013 community meeting</a:t>
            </a:r>
          </a:p>
          <a:p>
            <a:r>
              <a:rPr lang="en-US" dirty="0" smtClean="0"/>
              <a:t>Need a common simulation tool to underpin physics studies</a:t>
            </a:r>
          </a:p>
          <a:p>
            <a:pPr lvl="1"/>
            <a:r>
              <a:rPr lang="en-US" dirty="0" smtClean="0"/>
              <a:t>DOE has partially funded a joint </a:t>
            </a:r>
            <a:r>
              <a:rPr lang="en-US" dirty="0" err="1" smtClean="0"/>
              <a:t>Fermilab</a:t>
            </a:r>
            <a:r>
              <a:rPr lang="en-US" dirty="0" smtClean="0"/>
              <a:t>/</a:t>
            </a:r>
            <a:r>
              <a:rPr lang="en-US" dirty="0" smtClean="0"/>
              <a:t>SLAC proposal to </a:t>
            </a:r>
            <a:r>
              <a:rPr lang="en-US" dirty="0" smtClean="0"/>
              <a:t>enhance </a:t>
            </a:r>
            <a:r>
              <a:rPr lang="en-US" dirty="0" err="1" smtClean="0"/>
              <a:t>LCSim</a:t>
            </a:r>
            <a:r>
              <a:rPr lang="en-US" dirty="0" smtClean="0"/>
              <a:t> capabilities and provide community support</a:t>
            </a:r>
          </a:p>
          <a:p>
            <a:r>
              <a:rPr lang="en-US" dirty="0" smtClean="0"/>
              <a:t>Detector R&amp;D needs will emerge from these studies</a:t>
            </a:r>
          </a:p>
          <a:p>
            <a:pPr lvl="1"/>
            <a:r>
              <a:rPr lang="en-US" dirty="0" smtClean="0"/>
              <a:t>Group could coordinate detector R&amp;D proposals as part of national generic R&amp;D program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 Lepton Collider Physics Framework (LCPF)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</a:t>
            </a:r>
          </a:p>
          <a:p>
            <a:pPr lvl="1"/>
            <a:r>
              <a:rPr lang="en-US" dirty="0" smtClean="0"/>
              <a:t>Coordinate a research program to prepare the US HEP community for a forefront experimental program at a high-energy Lepton Collider</a:t>
            </a:r>
          </a:p>
          <a:p>
            <a:r>
              <a:rPr lang="en-US" dirty="0" smtClean="0"/>
              <a:t>LCPF would coordinate studies needed to reach this goal</a:t>
            </a:r>
          </a:p>
          <a:p>
            <a:pPr lvl="1"/>
            <a:r>
              <a:rPr lang="en-US" dirty="0" smtClean="0"/>
              <a:t>Define and compare the physics potential for Lepton Colliders with a common benchmarks and simulation </a:t>
            </a:r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Evaluate </a:t>
            </a:r>
            <a:r>
              <a:rPr lang="en-US" dirty="0" smtClean="0"/>
              <a:t>machine backgrounds &amp; impacts on physics capabilities</a:t>
            </a:r>
          </a:p>
          <a:p>
            <a:pPr lvl="1"/>
            <a:r>
              <a:rPr lang="en-US" dirty="0" smtClean="0"/>
              <a:t>Support developing detector concepts for Lepton Colliders</a:t>
            </a:r>
          </a:p>
          <a:p>
            <a:pPr lvl="1"/>
            <a:r>
              <a:rPr lang="en-US" dirty="0" smtClean="0"/>
              <a:t>Establish a list of critical R&amp;D required and coordinate LC related detector R&amp;D as part of a national generic R&amp;D program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LCPF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Develop the essential elements of the LC physics program for </a:t>
            </a:r>
            <a:r>
              <a:rPr lang="en-US" dirty="0" smtClean="0"/>
              <a:t>future colliders in the context of LHC results</a:t>
            </a:r>
            <a:endParaRPr lang="en-US" dirty="0" smtClean="0"/>
          </a:p>
          <a:p>
            <a:pPr lvl="1"/>
            <a:r>
              <a:rPr lang="en-US" dirty="0" smtClean="0"/>
              <a:t>LCPF should </a:t>
            </a:r>
            <a:r>
              <a:rPr lang="en-US" dirty="0" smtClean="0"/>
              <a:t>identify </a:t>
            </a:r>
            <a:r>
              <a:rPr lang="en-US" dirty="0" smtClean="0"/>
              <a:t>critical physics measurements for detailed study and full simulation</a:t>
            </a:r>
          </a:p>
          <a:p>
            <a:pPr lvl="1"/>
            <a:r>
              <a:rPr lang="en-US" dirty="0" smtClean="0"/>
              <a:t>Standard benchmarks</a:t>
            </a:r>
            <a:r>
              <a:rPr lang="en-US" dirty="0" smtClean="0"/>
              <a:t>, studied quantitatively</a:t>
            </a:r>
            <a:r>
              <a:rPr lang="en-US" dirty="0" smtClean="0"/>
              <a:t>, &amp; documented, </a:t>
            </a:r>
            <a:r>
              <a:rPr lang="en-US" dirty="0" smtClean="0"/>
              <a:t>will enable a systematic comparison of the LC </a:t>
            </a:r>
            <a:r>
              <a:rPr lang="en-US" dirty="0" smtClean="0"/>
              <a:t>options</a:t>
            </a:r>
          </a:p>
          <a:p>
            <a:pPr lvl="1"/>
            <a:r>
              <a:rPr lang="en-US" dirty="0" smtClean="0"/>
              <a:t>Focus near-term on case for Higgs </a:t>
            </a:r>
            <a:r>
              <a:rPr lang="en-US" dirty="0" smtClean="0"/>
              <a:t>Factory</a:t>
            </a:r>
            <a:endParaRPr lang="en-US" dirty="0" smtClean="0"/>
          </a:p>
          <a:p>
            <a:pPr lvl="0"/>
            <a:r>
              <a:rPr lang="en-US" dirty="0" smtClean="0"/>
              <a:t>Coordinate a program that is responsive to changing needs and opportunities </a:t>
            </a:r>
            <a:r>
              <a:rPr lang="en-US" dirty="0" smtClean="0"/>
              <a:t>such as LHC discoveries</a:t>
            </a:r>
            <a:endParaRPr lang="en-US" dirty="0" smtClean="0"/>
          </a:p>
          <a:p>
            <a:pPr lvl="1"/>
            <a:r>
              <a:rPr lang="en-US" dirty="0" smtClean="0"/>
              <a:t>Physics discoveries, accelerator technology advances, or developing global project plans</a:t>
            </a:r>
          </a:p>
          <a:p>
            <a:r>
              <a:rPr lang="en-US" dirty="0" smtClean="0"/>
              <a:t>Facilitate </a:t>
            </a:r>
            <a:r>
              <a:rPr lang="en-US" dirty="0" smtClean="0"/>
              <a:t>close collaboration between the groups focusing on physics issues, detector design </a:t>
            </a:r>
            <a:r>
              <a:rPr lang="en-US" dirty="0" smtClean="0"/>
              <a:t>&amp; development</a:t>
            </a:r>
            <a:r>
              <a:rPr lang="en-US" dirty="0" smtClean="0"/>
              <a:t>, and the machine/detector interface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LCPF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Organize workshops, including participation in the established global linear collider workshops &amp; CSS2013</a:t>
            </a:r>
          </a:p>
          <a:p>
            <a:r>
              <a:rPr lang="en-US" dirty="0" smtClean="0"/>
              <a:t>Coordinate evaluation of detector concepts for each LC using a set of well documented, common simulation </a:t>
            </a:r>
            <a:r>
              <a:rPr lang="en-US" dirty="0" smtClean="0"/>
              <a:t>tools</a:t>
            </a:r>
            <a:endParaRPr lang="en-US" dirty="0" smtClean="0"/>
          </a:p>
          <a:p>
            <a:pPr lvl="0"/>
            <a:r>
              <a:rPr lang="en-US" dirty="0" smtClean="0"/>
              <a:t>Formulate a process by which the R&amp;D needs are identified and prioritized, and seek </a:t>
            </a:r>
            <a:r>
              <a:rPr lang="en-US" dirty="0" smtClean="0"/>
              <a:t>funding</a:t>
            </a:r>
            <a:endParaRPr lang="en-US" dirty="0" smtClean="0"/>
          </a:p>
          <a:p>
            <a:pPr lvl="0"/>
            <a:r>
              <a:rPr lang="en-US" dirty="0" smtClean="0"/>
              <a:t>Support regional and global bodies, including the LCSGA, LCO and LCB</a:t>
            </a:r>
          </a:p>
          <a:p>
            <a:pPr lvl="1"/>
            <a:r>
              <a:rPr lang="en-US" dirty="0" smtClean="0"/>
              <a:t>Serve the LCSGA as it principal physics and detector </a:t>
            </a:r>
            <a:r>
              <a:rPr lang="en-US" dirty="0" smtClean="0"/>
              <a:t>subgroup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LCPF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LCPF should be administered by a Steering Committee, consisting of:</a:t>
            </a:r>
          </a:p>
          <a:p>
            <a:pPr lvl="1"/>
            <a:r>
              <a:rPr lang="en-US" dirty="0" smtClean="0"/>
              <a:t>Director and members from key institutions with lepton collider interests</a:t>
            </a:r>
          </a:p>
          <a:p>
            <a:pPr lvl="1"/>
            <a:r>
              <a:rPr lang="en-US" dirty="0" smtClean="0"/>
              <a:t>Membership should represent all constituents of the lepton collider physics and detector community within the Americas  </a:t>
            </a:r>
          </a:p>
          <a:p>
            <a:r>
              <a:rPr lang="en-US" dirty="0" smtClean="0"/>
              <a:t>Options for establishing LCPF and agreeing on charter</a:t>
            </a:r>
          </a:p>
          <a:p>
            <a:pPr lvl="1"/>
            <a:r>
              <a:rPr lang="en-US" dirty="0" smtClean="0"/>
              <a:t>Approached DPF Executive in March, but DPF was worried about </a:t>
            </a:r>
            <a:r>
              <a:rPr lang="en-US" dirty="0" smtClean="0"/>
              <a:t>precedent </a:t>
            </a:r>
            <a:r>
              <a:rPr lang="en-US" dirty="0" smtClean="0"/>
              <a:t>for </a:t>
            </a:r>
            <a:r>
              <a:rPr lang="en-US" dirty="0" smtClean="0"/>
              <a:t>sponsoring community organization</a:t>
            </a:r>
            <a:endParaRPr lang="en-US" dirty="0" smtClean="0"/>
          </a:p>
          <a:p>
            <a:pPr lvl="1"/>
            <a:r>
              <a:rPr lang="en-US" dirty="0" smtClean="0"/>
              <a:t>Plan now to coordinate among </a:t>
            </a:r>
            <a:r>
              <a:rPr lang="en-US" dirty="0" smtClean="0"/>
              <a:t>the HEP Labs on </a:t>
            </a:r>
            <a:r>
              <a:rPr lang="en-US" dirty="0" smtClean="0"/>
              <a:t>developing a </a:t>
            </a:r>
            <a:r>
              <a:rPr lang="en-US" dirty="0" smtClean="0"/>
              <a:t>charge letter to current ALCPG leadership</a:t>
            </a:r>
          </a:p>
          <a:p>
            <a:pPr lvl="2"/>
            <a:r>
              <a:rPr lang="en-US" dirty="0" smtClean="0"/>
              <a:t>Relevant </a:t>
            </a:r>
            <a:r>
              <a:rPr lang="en-US" dirty="0" smtClean="0"/>
              <a:t>other parties to be </a:t>
            </a:r>
            <a:r>
              <a:rPr lang="en-US" dirty="0" err="1" smtClean="0"/>
              <a:t>consulated</a:t>
            </a:r>
            <a:r>
              <a:rPr lang="en-US" dirty="0" smtClean="0"/>
              <a:t> </a:t>
            </a:r>
            <a:r>
              <a:rPr lang="en-US" dirty="0" smtClean="0"/>
              <a:t>include </a:t>
            </a:r>
            <a:r>
              <a:rPr lang="en-US" dirty="0" smtClean="0"/>
              <a:t>LCSGA, </a:t>
            </a:r>
            <a:r>
              <a:rPr lang="en-US" dirty="0" smtClean="0"/>
              <a:t>DPF, DOE, &amp; NSF</a:t>
            </a:r>
          </a:p>
          <a:p>
            <a:pPr lvl="1"/>
            <a:r>
              <a:rPr lang="en-US" dirty="0" smtClean="0"/>
              <a:t>Framework is envisioned to function for the next 3 </a:t>
            </a:r>
            <a:r>
              <a:rPr lang="en-US" dirty="0" smtClean="0"/>
              <a:t>years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Beyond the ALCPG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AC white background presentation template">
  <a:themeElements>
    <a:clrScheme name="1_SLAC white background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LAC white background presentation templat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LAC white background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36506</TotalTime>
  <Words>961</Words>
  <Application>Microsoft Office PowerPoint</Application>
  <PresentationFormat>On-screen Show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1_SLAC white background presentation template</vt:lpstr>
      <vt:lpstr>Beyond the ALCPG</vt:lpstr>
      <vt:lpstr>New landscape</vt:lpstr>
      <vt:lpstr>New landscape</vt:lpstr>
      <vt:lpstr>American Linear Collider Physics Group</vt:lpstr>
      <vt:lpstr>Ongoing organizational needs for LC</vt:lpstr>
      <vt:lpstr>US Lepton Collider Physics Framework (LCPF)</vt:lpstr>
      <vt:lpstr>LCPF roles</vt:lpstr>
      <vt:lpstr>LCPF roles</vt:lpstr>
      <vt:lpstr>Possible LCPF structure</vt:lpstr>
      <vt:lpstr>LCPF and CSS2013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DOE Headquarters BES and HEP</dc:title>
  <dc:creator>madelyn and sandy</dc:creator>
  <cp:lastModifiedBy>SLAC</cp:lastModifiedBy>
  <cp:revision>794</cp:revision>
  <dcterms:created xsi:type="dcterms:W3CDTF">2010-01-12T16:21:02Z</dcterms:created>
  <dcterms:modified xsi:type="dcterms:W3CDTF">2012-08-21T15:30:44Z</dcterms:modified>
</cp:coreProperties>
</file>