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304" r:id="rId3"/>
    <p:sldId id="301" r:id="rId4"/>
    <p:sldId id="303" r:id="rId5"/>
    <p:sldId id="305" r:id="rId6"/>
    <p:sldId id="267" r:id="rId7"/>
    <p:sldId id="268" r:id="rId8"/>
    <p:sldId id="306" r:id="rId9"/>
    <p:sldId id="307" r:id="rId10"/>
    <p:sldId id="269" r:id="rId11"/>
    <p:sldId id="308" r:id="rId12"/>
    <p:sldId id="270" r:id="rId13"/>
    <p:sldId id="271" r:id="rId14"/>
    <p:sldId id="309" r:id="rId15"/>
    <p:sldId id="310" r:id="rId16"/>
    <p:sldId id="311" r:id="rId17"/>
    <p:sldId id="312" r:id="rId18"/>
    <p:sldId id="274" r:id="rId19"/>
    <p:sldId id="314" r:id="rId20"/>
    <p:sldId id="313" r:id="rId21"/>
    <p:sldId id="316" r:id="rId22"/>
    <p:sldId id="317" r:id="rId23"/>
    <p:sldId id="276" r:id="rId24"/>
    <p:sldId id="315" r:id="rId25"/>
    <p:sldId id="300" r:id="rId26"/>
  </p:sldIdLst>
  <p:sldSz cx="9144000" cy="6858000" type="screen4x3"/>
  <p:notesSz cx="6858000" cy="9144000"/>
  <p:embeddedFontLst>
    <p:embeddedFont>
      <p:font typeface="Arial Narrow" pitchFamily="34" charset="0"/>
      <p:regular r:id="rId28"/>
      <p:bold r:id="rId29"/>
      <p:italic r:id="rId30"/>
      <p:boldItalic r:id="rId31"/>
    </p:embeddedFont>
    <p:embeddedFont>
      <p:font typeface="Cambria Math" pitchFamily="18" charset="0"/>
      <p:regular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prst-ab.aps.org/pdf/PRSTAB/v15/i4/e04280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Analysis of cavity BPM data recorded on 13 June 2012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916401-A3EC-4C0A-9BF1-4848C87DA974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614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2" name="QvsIscatter (line-of-best-fit, sample numbers 70+)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7544" y="260648"/>
            <a:ext cx="8064896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Theta vs. sample number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 bwMode="auto">
              <a:xfrm>
                <a:off x="457200" y="1600200"/>
                <a:ext cx="8229600" cy="4525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GB" dirty="0" smtClean="0"/>
                  <a:t>Combine the individual plots (one plot for every sample number) from the previous slide to produce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GB" dirty="0" smtClean="0"/>
                  <a:t> against sample number</a:t>
                </a:r>
              </a:p>
              <a:p>
                <a:r>
                  <a:rPr lang="en-GB" dirty="0" smtClean="0"/>
                  <a:t>Allow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GB" b="0" i="0" smtClean="0">
                        <a:latin typeface="Cambria Math"/>
                        <a:ea typeface="Cambria Math"/>
                      </a:rPr>
                      <m:t>&gt;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/>
                        <a:ea typeface="Cambria Math"/>
                      </a:rPr>
                      <m:t>π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/2</m:t>
                    </m:r>
                  </m:oMath>
                </a14:m>
                <a:r>
                  <a:rPr lang="en-GB" dirty="0" smtClean="0"/>
                  <a:t> for sample numbers after bunch arrival to avoid discontinuities</a:t>
                </a:r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2"/>
                <a:stretch>
                  <a:fillRect l="-1630" t="-17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108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AC0EA6-66CC-448B-A328-CB8CF49B598C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4741712" y="3044134"/>
            <a:ext cx="4895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AQD0FF mover setting (um) colour coding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487090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bold black line: average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491880" y="3430741"/>
            <a:ext cx="576064" cy="151042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BA802D3-71F5-4C92-8455-70F8DA1C0E9B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819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8197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4741712" y="3044134"/>
            <a:ext cx="4895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AQD0FF mover setting (um) colour coding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487090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bold black line: average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491880" y="3430741"/>
            <a:ext cx="576064" cy="151042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Jitter vs. sampling window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Integrate I and Q over a window of sample numbers</a:t>
            </a:r>
          </a:p>
          <a:p>
            <a:r>
              <a:rPr lang="en-GB" dirty="0" smtClean="0"/>
              <a:t>Look at the jitter in I and Q as a function of sample window start and end</a:t>
            </a:r>
          </a:p>
          <a:p>
            <a:r>
              <a:rPr lang="en-GB" dirty="0" smtClean="0"/>
              <a:t>Jitter is divided by window width (i.e. number of sample numbers in window) to allow comparison</a:t>
            </a:r>
          </a:p>
          <a:p>
            <a:r>
              <a:rPr lang="en-GB" dirty="0" smtClean="0"/>
              <a:t>A single file is analysed (AQD0FF: 50 um)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77239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688C34-57A5-4D2D-81F5-31474FCE3BCF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7522" y="1285762"/>
            <a:ext cx="6694957" cy="50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43" y="221644"/>
            <a:ext cx="2019555" cy="22459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602702" y="120226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ADC counts / charge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329135"/>
            <a:ext cx="156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sample number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4355976" y="476672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/>
              <a:t>IPA - 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245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688C34-57A5-4D2D-81F5-31474FCE3BCF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7521" y="1285762"/>
            <a:ext cx="6694959" cy="50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60" t="9406" r="36301" b="49239"/>
          <a:stretch/>
        </p:blipFill>
        <p:spPr>
          <a:xfrm>
            <a:off x="409161" y="221644"/>
            <a:ext cx="2074607" cy="22712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602702" y="120226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ADC counts / charge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329135"/>
            <a:ext cx="156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sample number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4355976" y="476672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/>
              <a:t>IPA - Q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245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688C34-57A5-4D2D-81F5-31474FCE3BCF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7522" y="1285762"/>
            <a:ext cx="6694957" cy="50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61" y="244981"/>
            <a:ext cx="2074607" cy="22226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602702" y="120226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ADC counts / charge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329135"/>
            <a:ext cx="156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sample number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3281565"/>
            <a:ext cx="122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saturation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V="1">
            <a:off x="1439912" y="2276872"/>
            <a:ext cx="467792" cy="10046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07904" y="4624306"/>
            <a:ext cx="158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aturation</a:t>
            </a:r>
          </a:p>
          <a:p>
            <a:pPr algn="ctr"/>
            <a:r>
              <a:rPr lang="en-GB" dirty="0"/>
              <a:t>f</a:t>
            </a:r>
            <a:r>
              <a:rPr lang="en-GB" dirty="0" smtClean="0"/>
              <a:t>lat surface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V="1">
            <a:off x="4500252" y="4365104"/>
            <a:ext cx="935844" cy="2592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355976" y="476672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/>
              <a:t>IPB - 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245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688C34-57A5-4D2D-81F5-31474FCE3BCF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7522" y="1285762"/>
            <a:ext cx="6694957" cy="50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62" y="223111"/>
            <a:ext cx="2052844" cy="22445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602702" y="120226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ADC counts / charge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2329135"/>
            <a:ext cx="156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sample number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4355976" y="476672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/>
              <a:t>IPB - Q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pseudo-calibration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 bwMode="auto">
              <a:xfrm>
                <a:off x="457200" y="1600200"/>
                <a:ext cx="8229600" cy="4525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GB" dirty="0" smtClean="0"/>
                  <a:t>AQD0FF single mover scan only allows pseudo-calibration</a:t>
                </a:r>
              </a:p>
              <a:p>
                <a:r>
                  <a:rPr lang="en-GB" dirty="0" smtClean="0"/>
                  <a:t>Two mover scan required for correct calibration (Young-Im)</a:t>
                </a:r>
              </a:p>
              <a:p>
                <a:r>
                  <a:rPr lang="en-GB" dirty="0" smtClean="0"/>
                  <a:t>Find gradient of I’ / mover position</a:t>
                </a: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GB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GB" dirty="0" smtClean="0"/>
                  <a:t> ambiguity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GB" dirty="0" smtClean="0"/>
                  <a:t> gives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en-GB" dirty="0" smtClean="0"/>
                  <a:t> sign ambiguity in I’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𝐼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func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𝑄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func>
                  </m:oMath>
                </a14:m>
                <a:endParaRPr lang="en-GB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600200"/>
                <a:ext cx="8229600" cy="4525963"/>
              </a:xfrm>
              <a:prstGeom prst="rect">
                <a:avLst/>
              </a:prstGeom>
              <a:blipFill rotWithShape="1">
                <a:blip r:embed="rId2"/>
                <a:stretch>
                  <a:fillRect l="-1630" t="-17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1661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Improved </a:t>
            </a:r>
            <a:r>
              <a:rPr lang="en-GB" dirty="0"/>
              <a:t>since presentation in June:</a:t>
            </a:r>
          </a:p>
          <a:p>
            <a:pPr lvl="1"/>
            <a:r>
              <a:rPr lang="en-GB" dirty="0" smtClean="0"/>
              <a:t>I, Q, I’ vs. sample number</a:t>
            </a:r>
          </a:p>
          <a:p>
            <a:pPr lvl="1"/>
            <a:r>
              <a:rPr lang="en-GB" dirty="0" smtClean="0"/>
              <a:t>ADC counts at chosen sample vs. setting</a:t>
            </a:r>
          </a:p>
          <a:p>
            <a:r>
              <a:rPr lang="en-GB" dirty="0" smtClean="0"/>
              <a:t>New analysis:</a:t>
            </a:r>
          </a:p>
          <a:p>
            <a:pPr lvl="1"/>
            <a:r>
              <a:rPr lang="en-GB" dirty="0" smtClean="0"/>
              <a:t>Scatter plot of Q vs. I</a:t>
            </a:r>
          </a:p>
          <a:p>
            <a:pPr lvl="1"/>
            <a:r>
              <a:rPr lang="en-GB" dirty="0" smtClean="0"/>
              <a:t>Theta vs. sample number</a:t>
            </a:r>
          </a:p>
          <a:p>
            <a:pPr lvl="1"/>
            <a:r>
              <a:rPr lang="en-GB" dirty="0" smtClean="0"/>
              <a:t>I, Q jitter dependence on sampling window</a:t>
            </a:r>
          </a:p>
          <a:p>
            <a:pPr lvl="1"/>
            <a:r>
              <a:rPr lang="en-GB" dirty="0" smtClean="0"/>
              <a:t>BPM pseudo-calibration using AQD0FF scan</a:t>
            </a:r>
          </a:p>
          <a:p>
            <a:pPr lvl="1"/>
            <a:r>
              <a:rPr lang="en-GB" dirty="0" smtClean="0"/>
              <a:t>Cavity BPM resolutions using SVD</a:t>
            </a:r>
            <a:endParaRPr lang="en-GB" dirty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8656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pseudo-calibration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At sample number 95: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1" t="52014" r="52148" b="3408"/>
          <a:stretch/>
        </p:blipFill>
        <p:spPr>
          <a:xfrm>
            <a:off x="1428861" y="2559482"/>
            <a:ext cx="3195484" cy="24482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3" t="51967" r="52049" b="3621"/>
          <a:stretch/>
        </p:blipFill>
        <p:spPr>
          <a:xfrm>
            <a:off x="4813237" y="2603727"/>
            <a:ext cx="3215147" cy="24390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8861" y="2282483"/>
            <a:ext cx="319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IPA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786105" y="2276872"/>
            <a:ext cx="319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IPB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8861" y="5025950"/>
            <a:ext cx="319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Gradient:</a:t>
            </a:r>
          </a:p>
          <a:p>
            <a:pPr algn="ctr"/>
            <a:r>
              <a:rPr lang="en-GB" sz="2000" dirty="0" smtClean="0"/>
              <a:t>-108.897 </a:t>
            </a:r>
            <a:r>
              <a:rPr lang="en-GB" sz="2000" dirty="0"/>
              <a:t>ADC counts / (10^10 electrons * um)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86105" y="5020339"/>
            <a:ext cx="319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Gradient:</a:t>
            </a:r>
          </a:p>
          <a:p>
            <a:pPr algn="ctr"/>
            <a:r>
              <a:rPr lang="en-GB" sz="2000" smtClean="0"/>
              <a:t>108.701 </a:t>
            </a:r>
            <a:r>
              <a:rPr lang="en-GB" sz="2000" dirty="0"/>
              <a:t>ADC counts / (10^10 electrons * um)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93629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BPM resolution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Using singular </a:t>
            </a:r>
            <a:r>
              <a:rPr lang="en-GB" dirty="0"/>
              <a:t>v</a:t>
            </a:r>
            <a:r>
              <a:rPr lang="en-GB" dirty="0" smtClean="0"/>
              <a:t>alue </a:t>
            </a:r>
            <a:r>
              <a:rPr lang="en-GB" dirty="0"/>
              <a:t>d</a:t>
            </a:r>
            <a:r>
              <a:rPr lang="en-GB" dirty="0" smtClean="0"/>
              <a:t>ecomposition (SVD)</a:t>
            </a:r>
            <a:endParaRPr lang="en-GB" dirty="0"/>
          </a:p>
          <a:p>
            <a:r>
              <a:rPr lang="en-GB" dirty="0" smtClean="0"/>
              <a:t>Following Young-Im et al. (2012)</a:t>
            </a:r>
          </a:p>
          <a:p>
            <a:pPr lvl="1"/>
            <a:r>
              <a:rPr lang="en-GB" dirty="0" smtClean="0">
                <a:latin typeface="Arial Narrow" pitchFamily="34" charset="0"/>
                <a:hlinkClick r:id="rId2"/>
              </a:rPr>
              <a:t>http://prst-ab.aps.org/pdf/PRSTAB/v15/i4/e042801</a:t>
            </a:r>
            <a:endParaRPr lang="en-GB" dirty="0" smtClean="0">
              <a:latin typeface="Arial Narrow" pitchFamily="34" charset="0"/>
            </a:endParaRPr>
          </a:p>
          <a:p>
            <a:r>
              <a:rPr lang="en-GB" dirty="0" smtClean="0">
                <a:latin typeface="+mj-lt"/>
              </a:rPr>
              <a:t>Resolutions </a:t>
            </a:r>
            <a:r>
              <a:rPr lang="en-GB" dirty="0">
                <a:latin typeface="+mj-lt"/>
              </a:rPr>
              <a:t>(</a:t>
            </a:r>
            <a:r>
              <a:rPr lang="en-GB" dirty="0" smtClean="0">
                <a:latin typeface="+mj-lt"/>
              </a:rPr>
              <a:t>um) using Epics position data</a:t>
            </a:r>
          </a:p>
          <a:p>
            <a:pPr lvl="1"/>
            <a:r>
              <a:rPr lang="en-GB" dirty="0" smtClean="0">
                <a:latin typeface="+mj-lt"/>
              </a:rPr>
              <a:t>Data: Q</a:t>
            </a:r>
            <a:r>
              <a:rPr lang="en-GB" dirty="0" smtClean="0">
                <a:latin typeface="Arial Narrow" pitchFamily="34" charset="0"/>
              </a:rPr>
              <a:t>D0FFscan1_106um_137.2A_130612.epx</a:t>
            </a:r>
          </a:p>
          <a:p>
            <a:endParaRPr lang="en-GB" dirty="0" smtClean="0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112514"/>
              </p:ext>
            </p:extLst>
          </p:nvPr>
        </p:nvGraphicFramePr>
        <p:xfrm>
          <a:off x="323528" y="4609936"/>
          <a:ext cx="8496943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6343"/>
                <a:gridCol w="1335150"/>
                <a:gridCol w="1335150"/>
                <a:gridCol w="1335150"/>
                <a:gridCol w="133515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PREIP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PIP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Neven:</a:t>
                      </a:r>
                      <a:r>
                        <a:rPr lang="en-GB" baseline="0" dirty="0" smtClean="0"/>
                        <a:t> using 4 BPMs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61.51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20.45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Neven: using all BPMs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2.73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Young-Im: using all BPMs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effectLst/>
                        </a:rPr>
                        <a:t>3.76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effectLst/>
                        </a:rPr>
                        <a:t>0.40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effectLst/>
                        </a:rPr>
                        <a:t>2.59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effectLst/>
                        </a:rPr>
                        <a:t>2.66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473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Spares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4253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DB3B6C-FDED-4AEC-B88E-59E4F95B51C4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13316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2" name="PrimesVsAQD0FFsetting_BPM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5549" y="260648"/>
            <a:ext cx="8088899" cy="6066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rimesVsAQD0FFsetting_BPM2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7544" y="243867"/>
            <a:ext cx="8136904" cy="610321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9301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F71AD01-07C4-42BB-AB11-123F76C6ADB1}" type="slidenum">
              <a:rPr lang="en-US" smtClean="0"/>
              <a:pPr eaLnBrk="1" hangingPunct="1"/>
              <a:t>25</a:t>
            </a:fld>
            <a:endParaRPr lang="en-US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Plots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N. Blaskovic</a:t>
            </a:r>
          </a:p>
        </p:txBody>
      </p:sp>
      <p:sp>
        <p:nvSpPr>
          <p:cNvPr id="3078" name="Rectangle 3"/>
          <p:cNvSpPr txBox="1">
            <a:spLocks noChangeArrowheads="1"/>
          </p:cNvSpPr>
          <p:nvPr/>
        </p:nvSpPr>
        <p:spPr bwMode="auto">
          <a:xfrm>
            <a:off x="457200" y="4869160"/>
            <a:ext cx="82296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GB" dirty="0" smtClean="0"/>
              <a:t>1/Plot	1 &lt;column header&gt; per plot	1	1 &lt;column header&gt; only</a:t>
            </a:r>
          </a:p>
          <a:p>
            <a:pPr>
              <a:spcBef>
                <a:spcPct val="20000"/>
              </a:spcBef>
              <a:defRPr/>
            </a:pPr>
            <a:r>
              <a:rPr lang="en-GB" dirty="0" smtClean="0"/>
              <a:t>1/SP	1 &lt;column header&gt; per subplot	Proc	Processed</a:t>
            </a:r>
          </a:p>
          <a:p>
            <a:pPr>
              <a:spcBef>
                <a:spcPct val="20000"/>
              </a:spcBef>
              <a:defRPr/>
            </a:pPr>
            <a:r>
              <a:rPr lang="en-GB" dirty="0" smtClean="0"/>
              <a:t>1/Line	1 &lt;column header&gt; per line	Mean	Averaged</a:t>
            </a:r>
          </a:p>
          <a:p>
            <a:pPr>
              <a:spcBef>
                <a:spcPct val="20000"/>
              </a:spcBef>
              <a:defRPr/>
            </a:pPr>
            <a:r>
              <a:rPr lang="en-GB" dirty="0" smtClean="0"/>
              <a:t>Axis	&lt;</a:t>
            </a:r>
            <a:r>
              <a:rPr lang="en-GB" dirty="0"/>
              <a:t>c</a:t>
            </a:r>
            <a:r>
              <a:rPr lang="en-GB" dirty="0" smtClean="0"/>
              <a:t>olumn header&gt; used as axis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00484"/>
              </p:ext>
            </p:extLst>
          </p:nvPr>
        </p:nvGraphicFramePr>
        <p:xfrm>
          <a:off x="251520" y="1661600"/>
          <a:ext cx="8640960" cy="2848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/>
                <a:gridCol w="972108"/>
                <a:gridCol w="972108"/>
                <a:gridCol w="972108"/>
                <a:gridCol w="972108"/>
              </a:tblGrid>
              <a:tr h="37041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File setting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Sample number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Trigger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BPM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</a:tr>
              <a:tr h="205654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lang="en-GB" sz="1800" dirty="0" smtClean="0"/>
                        <a:t>I, Q,</a:t>
                      </a:r>
                      <a:r>
                        <a:rPr lang="en-GB" sz="1800" baseline="0" dirty="0" smtClean="0"/>
                        <a:t> I’ vs. sample number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1/Plot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Axis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1/Line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1/SP</a:t>
                      </a:r>
                      <a:endParaRPr lang="en-GB" dirty="0"/>
                    </a:p>
                  </a:txBody>
                  <a:tcPr anchor="ctr"/>
                </a:tc>
              </a:tr>
              <a:tr h="205654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lang="en-GB" sz="1800" dirty="0" smtClean="0"/>
                        <a:t>ADC counts at chosen</a:t>
                      </a:r>
                      <a:r>
                        <a:rPr lang="en-GB" sz="1800" baseline="0" dirty="0" smtClean="0"/>
                        <a:t> sample vs. file setting</a:t>
                      </a:r>
                      <a:endParaRPr lang="en-GB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Axis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Mean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1/Line</a:t>
                      </a:r>
                      <a:endParaRPr lang="en-GB" dirty="0"/>
                    </a:p>
                  </a:txBody>
                  <a:tcPr anchor="ctr"/>
                </a:tc>
              </a:tr>
              <a:tr h="205654">
                <a:tc>
                  <a:txBody>
                    <a:bodyPr/>
                    <a:lstStyle/>
                    <a:p>
                      <a:pPr marL="0" indent="0"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lang="en-GB" sz="1800" dirty="0" smtClean="0"/>
                        <a:t>Scatter plot of Q vs.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1/Plot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1/SP</a:t>
                      </a:r>
                      <a:endParaRPr lang="en-GB" dirty="0"/>
                    </a:p>
                  </a:txBody>
                  <a:tcPr anchor="ctr"/>
                </a:tc>
              </a:tr>
              <a:tr h="3704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Theta vs. sample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1/Line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Axis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1/Plot</a:t>
                      </a:r>
                      <a:endParaRPr lang="en-GB" dirty="0"/>
                    </a:p>
                  </a:txBody>
                  <a:tcPr anchor="ctr"/>
                </a:tc>
              </a:tr>
              <a:tr h="3704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I, Q jitter dependence on sampling window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Axis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1/Plot</a:t>
                      </a:r>
                      <a:endParaRPr lang="en-GB" dirty="0"/>
                    </a:p>
                  </a:txBody>
                  <a:tcPr anchor="ctr"/>
                </a:tc>
              </a:tr>
              <a:tr h="3704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Pseudo-BPM calibration using AQD0FF scan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Axis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1/Plot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1/Plot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0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I, Q, I’ vs. sample number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75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Updates:</a:t>
                </a:r>
              </a:p>
              <a:p>
                <a:pPr lvl="1"/>
                <a:r>
                  <a:rPr lang="en-GB" dirty="0" smtClean="0"/>
                  <a:t>I and Q are charge normalised</a:t>
                </a:r>
              </a:p>
              <a:p>
                <a:pPr lvl="1"/>
                <a:r>
                  <a:rPr lang="en-GB" dirty="0" smtClean="0"/>
                  <a:t>I’ is calculated using the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from the AQD0FF mover setting being studied</a:t>
                </a:r>
              </a:p>
              <a:p>
                <a:r>
                  <a:rPr lang="en-GB" dirty="0" smtClean="0"/>
                  <a:t>Reminder:</a:t>
                </a:r>
              </a:p>
              <a:p>
                <a:pPr lvl="1"/>
                <a:r>
                  <a:rPr lang="en-GB" dirty="0" smtClean="0"/>
                  <a:t>I’ is proportional to position</a:t>
                </a:r>
                <a:r>
                  <a:rPr lang="en-GB" i="1" dirty="0" smtClean="0">
                    <a:latin typeface="Cambria Math"/>
                  </a:rPr>
                  <a:t/>
                </a:r>
                <a:br>
                  <a:rPr lang="en-GB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𝐼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func>
                    <m:r>
                      <a:rPr lang="en-GB" b="0" i="1" smtClean="0">
                        <a:latin typeface="Cambria Math"/>
                      </a:rPr>
                      <m:t>+</m:t>
                    </m:r>
                    <m:r>
                      <a:rPr lang="en-GB" b="0" i="1" smtClean="0">
                        <a:latin typeface="Cambria Math"/>
                      </a:rPr>
                      <m:t>𝑄</m:t>
                    </m:r>
                    <m:func>
                      <m:funcPr>
                        <m:ctrlPr>
                          <a:rPr lang="en-GB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func>
                  </m:oMath>
                </a14:m>
                <a:endParaRPr lang="en-GB" dirty="0" smtClean="0"/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2867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7" name="Picture 4" descr="QvI_quad_mover_sc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1" t="3822" r="8093" b="4863"/>
          <a:stretch>
            <a:fillRect/>
          </a:stretch>
        </p:blipFill>
        <p:spPr bwMode="auto">
          <a:xfrm>
            <a:off x="5940425" y="3758282"/>
            <a:ext cx="2808288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72801" y="5517232"/>
            <a:ext cx="1747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r"/>
            <a:r>
              <a:rPr lang="en-GB" sz="2800" dirty="0" smtClean="0"/>
              <a:t>(Doug)</a:t>
            </a:r>
          </a:p>
        </p:txBody>
      </p:sp>
    </p:spTree>
    <p:extLst>
      <p:ext uri="{BB962C8B-B14F-4D97-AF65-F5344CB8AC3E}">
        <p14:creationId xmlns:p14="http://schemas.microsoft.com/office/powerpoint/2010/main" val="300343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8" name="I_Q_Iprime_waveform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7544" y="278650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4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counts vs. file setting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File setting means AQD0FF mover setting</a:t>
            </a:r>
          </a:p>
          <a:p>
            <a:r>
              <a:rPr lang="en-GB" dirty="0" smtClean="0"/>
              <a:t>Only sampling at two sample numbers:</a:t>
            </a:r>
          </a:p>
          <a:p>
            <a:pPr lvl="1"/>
            <a:r>
              <a:rPr lang="en-GB" dirty="0" smtClean="0"/>
              <a:t>Peak sample = 94</a:t>
            </a:r>
          </a:p>
          <a:p>
            <a:pPr lvl="1"/>
            <a:r>
              <a:rPr lang="en-GB" dirty="0" smtClean="0"/>
              <a:t>Saturation free sample = 131</a:t>
            </a:r>
          </a:p>
          <a:p>
            <a:r>
              <a:rPr lang="en-GB" dirty="0" smtClean="0"/>
              <a:t>Updates:</a:t>
            </a:r>
          </a:p>
          <a:p>
            <a:pPr lvl="1"/>
            <a:r>
              <a:rPr lang="en-GB" dirty="0" smtClean="0"/>
              <a:t>Following through the fact that I’ is now correctly calculated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41216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C3F038-A9A6-49B6-8D28-87D2CA75B5A2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4100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4101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497818-A1FA-40FF-94B8-858966556032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5124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/>
              <a:t>N. Blaskovic</a:t>
            </a:r>
          </a:p>
        </p:txBody>
      </p:sp>
      <p:pic>
        <p:nvPicPr>
          <p:cNvPr id="5125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Scatter plot of Q vs. I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Single sampling point</a:t>
            </a:r>
          </a:p>
          <a:p>
            <a:r>
              <a:rPr lang="en-GB" dirty="0" smtClean="0"/>
              <a:t>Single BPM</a:t>
            </a:r>
          </a:p>
          <a:p>
            <a:r>
              <a:rPr lang="en-GB" dirty="0" smtClean="0"/>
              <a:t>Each circle is a trigger</a:t>
            </a:r>
          </a:p>
          <a:p>
            <a:r>
              <a:rPr lang="en-GB" dirty="0" smtClean="0"/>
              <a:t>Each colour is an</a:t>
            </a:r>
            <a:br>
              <a:rPr lang="en-GB" dirty="0" smtClean="0"/>
            </a:br>
            <a:r>
              <a:rPr lang="en-GB" dirty="0" smtClean="0"/>
              <a:t>AQD0FF mover setting</a:t>
            </a:r>
          </a:p>
          <a:p>
            <a:r>
              <a:rPr lang="en-GB" dirty="0" smtClean="0"/>
              <a:t>Lines of fit can be made</a:t>
            </a:r>
            <a:br>
              <a:rPr lang="en-GB" dirty="0" smtClean="0"/>
            </a:br>
            <a:r>
              <a:rPr lang="en-GB" dirty="0" smtClean="0"/>
              <a:t>to each mover setting</a:t>
            </a:r>
            <a:br>
              <a:rPr lang="en-GB" dirty="0" smtClean="0"/>
            </a:br>
            <a:r>
              <a:rPr lang="en-GB" dirty="0" smtClean="0"/>
              <a:t>(shown) or to whole plot</a:t>
            </a:r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" t="4281" r="54050" b="10363"/>
          <a:stretch/>
        </p:blipFill>
        <p:spPr>
          <a:xfrm>
            <a:off x="6084168" y="1600200"/>
            <a:ext cx="2349909" cy="3414252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30197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Scatter plot of Q vs. I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 smtClean="0"/>
              <a:t>Scatter points removed to</a:t>
            </a:r>
            <a:br>
              <a:rPr lang="en-GB" dirty="0" smtClean="0"/>
            </a:br>
            <a:r>
              <a:rPr lang="en-GB" dirty="0" smtClean="0"/>
              <a:t>visualise fits to individual</a:t>
            </a:r>
            <a:br>
              <a:rPr lang="en-GB" dirty="0" smtClean="0"/>
            </a:br>
            <a:r>
              <a:rPr lang="en-GB" dirty="0" smtClean="0"/>
              <a:t>mover settings</a:t>
            </a:r>
          </a:p>
          <a:p>
            <a:r>
              <a:rPr lang="en-GB" dirty="0" smtClean="0"/>
              <a:t>Lines in red deviate from</a:t>
            </a:r>
            <a:br>
              <a:rPr lang="en-GB" dirty="0" smtClean="0"/>
            </a:br>
            <a:r>
              <a:rPr lang="en-GB" dirty="0" smtClean="0"/>
              <a:t>global graph fit by more</a:t>
            </a:r>
            <a:br>
              <a:rPr lang="en-GB" dirty="0" smtClean="0"/>
            </a:br>
            <a:r>
              <a:rPr lang="en-GB" dirty="0" smtClean="0"/>
              <a:t>than 22.5 degrees</a:t>
            </a:r>
          </a:p>
          <a:p>
            <a:r>
              <a:rPr lang="en-GB" dirty="0" smtClean="0"/>
              <a:t>Saturated data is removed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" t="4302" r="53866" b="-167"/>
          <a:stretch/>
        </p:blipFill>
        <p:spPr>
          <a:xfrm>
            <a:off x="6084168" y="1600200"/>
            <a:ext cx="2369575" cy="3834581"/>
          </a:xfrm>
        </p:spPr>
      </p:pic>
      <p:sp>
        <p:nvSpPr>
          <p:cNvPr id="1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50594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736</Words>
  <Application>Microsoft Office PowerPoint</Application>
  <PresentationFormat>On-screen Show (4:3)</PresentationFormat>
  <Paragraphs>216</Paragraphs>
  <Slides>25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Arial Narrow</vt:lpstr>
      <vt:lpstr>Cambria Math</vt:lpstr>
      <vt:lpstr>Default Design</vt:lpstr>
      <vt:lpstr>Analysis of cavity BPM data recorded on 13 June 2012</vt:lpstr>
      <vt:lpstr>Contents</vt:lpstr>
      <vt:lpstr>I, Q, I’ vs. sample number</vt:lpstr>
      <vt:lpstr>PowerPoint Presentation</vt:lpstr>
      <vt:lpstr>ADC counts vs. file setting</vt:lpstr>
      <vt:lpstr>PowerPoint Presentation</vt:lpstr>
      <vt:lpstr>PowerPoint Presentation</vt:lpstr>
      <vt:lpstr>Scatter plot of Q vs. I</vt:lpstr>
      <vt:lpstr>Scatter plot of Q vs. I</vt:lpstr>
      <vt:lpstr>PowerPoint Presentation</vt:lpstr>
      <vt:lpstr>Theta vs. sample number</vt:lpstr>
      <vt:lpstr>PowerPoint Presentation</vt:lpstr>
      <vt:lpstr>PowerPoint Presentation</vt:lpstr>
      <vt:lpstr>Jitter vs. sampling window</vt:lpstr>
      <vt:lpstr>PowerPoint Presentation</vt:lpstr>
      <vt:lpstr>PowerPoint Presentation</vt:lpstr>
      <vt:lpstr>PowerPoint Presentation</vt:lpstr>
      <vt:lpstr>PowerPoint Presentation</vt:lpstr>
      <vt:lpstr>BPM pseudo-calibration</vt:lpstr>
      <vt:lpstr>BPM pseudo-calibration</vt:lpstr>
      <vt:lpstr>Cavity BPM resolution</vt:lpstr>
      <vt:lpstr>Spares</vt:lpstr>
      <vt:lpstr>PowerPoint Presentation</vt:lpstr>
      <vt:lpstr>PowerPoint Presentation</vt:lpstr>
      <vt:lpstr>Plots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83</cp:revision>
  <dcterms:created xsi:type="dcterms:W3CDTF">2009-05-21T13:39:04Z</dcterms:created>
  <dcterms:modified xsi:type="dcterms:W3CDTF">2012-07-25T23:06:06Z</dcterms:modified>
</cp:coreProperties>
</file>