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17" r:id="rId2"/>
  </p:sldMasterIdLst>
  <p:notesMasterIdLst>
    <p:notesMasterId r:id="rId16"/>
  </p:notesMasterIdLst>
  <p:handoutMasterIdLst>
    <p:handoutMasterId r:id="rId17"/>
  </p:handoutMasterIdLst>
  <p:sldIdLst>
    <p:sldId id="410" r:id="rId3"/>
    <p:sldId id="411" r:id="rId4"/>
    <p:sldId id="524" r:id="rId5"/>
    <p:sldId id="472" r:id="rId6"/>
    <p:sldId id="523" r:id="rId7"/>
    <p:sldId id="526" r:id="rId8"/>
    <p:sldId id="528" r:id="rId9"/>
    <p:sldId id="527" r:id="rId10"/>
    <p:sldId id="529" r:id="rId11"/>
    <p:sldId id="458" r:id="rId12"/>
    <p:sldId id="481" r:id="rId13"/>
    <p:sldId id="487" r:id="rId14"/>
    <p:sldId id="525" r:id="rId1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holas Walker" initials="NJW" lastIdx="2" clrIdx="0"/>
  <p:cmAuthor id="1" name="Yamamoto Akira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間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中間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中間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中間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淡色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ABFCF23-3B69-468F-B69F-88F6DE6A72F2}" styleName="中間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FD0F851-EC5A-4D38-B0AD-8093EC10F338}" styleName="淡色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淡色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淡色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淡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66" autoAdjust="0"/>
    <p:restoredTop sz="99139" autoAdjust="0"/>
  </p:normalViewPr>
  <p:slideViewPr>
    <p:cSldViewPr snapToGrid="0" snapToObjects="1">
      <p:cViewPr varScale="1">
        <p:scale>
          <a:sx n="64" d="100"/>
          <a:sy n="64" d="100"/>
        </p:scale>
        <p:origin x="-2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FE532-6194-554A-B479-D4F401192DC4}" type="datetimeFigureOut">
              <a:rPr kumimoji="1" lang="ja-JP" altLang="en-US" smtClean="0"/>
              <a:pPr/>
              <a:t>12/08/22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8032CE-F5FE-6640-B9B1-D5217249419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59730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C7E608-5CC7-054E-B1AF-4552938937E1}" type="datetimeFigureOut">
              <a:rPr kumimoji="1" lang="ja-JP" altLang="en-US" smtClean="0"/>
              <a:pPr/>
              <a:t>12/08/22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71A71-B35C-E343-B953-160DB4FB9EC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95880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71A71-B35C-E343-B953-160DB4FB9EC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2018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120725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091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120725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923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120725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9524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PMs-Report: 120725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SERF WebEx Meeting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812641510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PMs-Report: 120725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SERF WebEx Meeting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74784634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PMs-Report: 120725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SERF WebEx Meeting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716303586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PMs-Report: 120725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SERF WebEx Meeting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991893231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PMs-Report: 120725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SERF WebEx Meeting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86972000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PMs-Report: 120725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SERF WebEx Meeting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432019306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PMs-Report: 120725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SERF WebEx Meeting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8275147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PMs-Report: 120725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SERF WebEx Meeting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493953461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120725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5152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PMs-Report: 120725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SERF WebEx Meeting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53699389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PMs-Report: 120725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SERF WebEx Meeting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92738784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PMs-Report: 120725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SERF WebEx Meeting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47937079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PMs-Report: 120725</a:t>
            </a:r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SERF WebEx Meeting</a:t>
            </a:r>
            <a:endParaRPr lang="en-US" altLang="ja-JP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E37E2-33CB-034B-AFDB-6541EBF5F31A}" type="slidenum">
              <a:rPr lang="en-US" altLang="ja-JP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868460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120725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8201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120725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09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120725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1457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120725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0154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120725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0700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120725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618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120725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722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PMs-Report: 120725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7813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kumimoji="0"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PMs-Report: 120725</a:t>
            </a:r>
            <a:endParaRPr kumimoji="0"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>
                <a:latin typeface="Arial"/>
                <a:ea typeface="Arial Unicode MS"/>
                <a:cs typeface="Arial Unicode MS"/>
              </a:rPr>
              <a:t>SERF WebEx Meeting</a:t>
            </a:r>
            <a:endParaRPr kumimoji="0"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kumimoji="0"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kumimoji="0"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8845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ransition xmlns:p14="http://schemas.microsoft.com/office/powerpoint/2010/main"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ta.edu/physics/lcws12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desy.de/~elsen/tdr1-chapter_scrf.pdf" TargetMode="External"/><Relationship Id="rId3" Type="http://schemas.openxmlformats.org/officeDocument/2006/relationships/hyperlink" Target="http://ilc.kek.jp/~toge/Tdr2Chap5NKT20120819.tar.gz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lc.kek.jp/~toge/Tdr2Chap5NKT20120819.tar.gz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lc.kek.jp/~toge/Tdr2Chap3/mltech20120819.pdf" TargetMode="External"/><Relationship Id="rId4" Type="http://schemas.openxmlformats.org/officeDocument/2006/relationships/hyperlink" Target="http://ilc.kek.jp/~toge/Tdr2Chap3NKT20120819.tar.gz" TargetMode="External"/><Relationship Id="rId5" Type="http://schemas.openxmlformats.org/officeDocument/2006/relationships/hyperlink" Target="http://ilc.kek.jp/~toge/Tdr2Chap4/" TargetMode="External"/><Relationship Id="rId6" Type="http://schemas.openxmlformats.org/officeDocument/2006/relationships/hyperlink" Target="http://ilc.kek.jp/~toge/Tdr2Chap4/mltflat20120818.pdf" TargetMode="External"/><Relationship Id="rId7" Type="http://schemas.openxmlformats.org/officeDocument/2006/relationships/hyperlink" Target="http://ilc.kek.jp/~toge/Tdr2Chap4NKT20120819.tar.gz" TargetMode="External"/><Relationship Id="rId8" Type="http://schemas.openxmlformats.org/officeDocument/2006/relationships/hyperlink" Target="http://ilc.kek.jp/~toge/Tdr2Chap5/" TargetMode="External"/><Relationship Id="rId9" Type="http://schemas.openxmlformats.org/officeDocument/2006/relationships/hyperlink" Target="http://ilc.kek.jp/~toge/Tdr2Chap5/mlmtn20120818.pdf" TargetMode="External"/><Relationship Id="rId10" Type="http://schemas.openxmlformats.org/officeDocument/2006/relationships/hyperlink" Target="http://ilc.kek.jp/~toge/Tdr2Chap5NKT20120819.tar.gz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lc.kek.jp/~toge/Tdr2Chap3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4865" y="177800"/>
            <a:ext cx="8446260" cy="1219200"/>
          </a:xfrm>
          <a:solidFill>
            <a:srgbClr val="CCFFCC"/>
          </a:solidFill>
          <a:ln>
            <a:solidFill>
              <a:srgbClr val="008000"/>
            </a:solidFill>
          </a:ln>
        </p:spPr>
        <p:txBody>
          <a:bodyPr>
            <a:normAutofit fontScale="90000"/>
          </a:bodyPr>
          <a:lstStyle/>
          <a:p>
            <a:r>
              <a:rPr lang="en-US" altLang="ja-JP" b="1" dirty="0" smtClean="0"/>
              <a:t>ML-SCRF: Monthly WebEx Meeting</a:t>
            </a:r>
            <a:br>
              <a:rPr lang="en-US" altLang="ja-JP" b="1" dirty="0" smtClean="0"/>
            </a:br>
            <a:r>
              <a:rPr lang="en-US" altLang="ja-JP" sz="3600" b="1" dirty="0" smtClean="0"/>
              <a:t>August 22</a:t>
            </a:r>
            <a:r>
              <a:rPr lang="en-US" altLang="ja-JP" sz="3600" b="1" dirty="0" smtClean="0"/>
              <a:t>, </a:t>
            </a:r>
            <a:r>
              <a:rPr lang="en-US" altLang="ja-JP" sz="3600" b="1" dirty="0" smtClean="0"/>
              <a:t>2012</a:t>
            </a:r>
            <a:endParaRPr lang="ja-JP" altLang="en-US" sz="4000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4317" y="1861075"/>
            <a:ext cx="8778240" cy="4099395"/>
          </a:xfrm>
          <a:ln>
            <a:solidFill>
              <a:srgbClr val="008000"/>
            </a:solidFill>
          </a:ln>
        </p:spPr>
        <p:txBody>
          <a:bodyPr>
            <a:normAutofit lnSpcReduction="10000"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altLang="ja-JP" sz="2200" b="1" dirty="0" smtClean="0">
                <a:solidFill>
                  <a:srgbClr val="3366FF"/>
                </a:solidFill>
              </a:rPr>
              <a:t>Reports from PMs </a:t>
            </a:r>
            <a:r>
              <a:rPr lang="en-US" altLang="ja-JP" sz="2200" dirty="0" smtClean="0">
                <a:solidFill>
                  <a:schemeClr val="tx1"/>
                </a:solidFill>
              </a:rPr>
              <a:t>	</a:t>
            </a:r>
          </a:p>
          <a:p>
            <a:pPr marL="914400" lvl="1" indent="-457200" algn="l">
              <a:buFont typeface="Arial"/>
              <a:buChar char="•"/>
            </a:pPr>
            <a:r>
              <a:rPr lang="en-US" altLang="ja-JP" sz="2400" dirty="0" smtClean="0">
                <a:solidFill>
                  <a:schemeClr val="tx1"/>
                </a:solidFill>
              </a:rPr>
              <a:t>GDE activity and meeting plan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marL="914400" lvl="1" indent="-457200" algn="l">
              <a:buFont typeface="Arial"/>
              <a:buChar char="•"/>
            </a:pPr>
            <a:r>
              <a:rPr lang="en-US" altLang="ja-JP" dirty="0" smtClean="0">
                <a:solidFill>
                  <a:schemeClr val="tx1"/>
                </a:solidFill>
              </a:rPr>
              <a:t>LCWS2012: </a:t>
            </a:r>
            <a:r>
              <a:rPr lang="en-US" altLang="ja-JP" dirty="0" err="1" smtClean="0">
                <a:solidFill>
                  <a:schemeClr val="tx1"/>
                </a:solidFill>
              </a:rPr>
              <a:t>Arlignton</a:t>
            </a:r>
            <a:r>
              <a:rPr lang="en-US" altLang="ja-JP" dirty="0" smtClean="0">
                <a:solidFill>
                  <a:schemeClr val="tx1"/>
                </a:solidFill>
              </a:rPr>
              <a:t> Texas</a:t>
            </a:r>
          </a:p>
          <a:p>
            <a:pPr marL="914400" lvl="1" indent="-457200" algn="l">
              <a:buFont typeface="Arial"/>
              <a:buChar char="•"/>
            </a:pPr>
            <a:r>
              <a:rPr lang="en-US" altLang="ja-JP" dirty="0" smtClean="0">
                <a:solidFill>
                  <a:schemeClr val="tx1"/>
                </a:solidFill>
              </a:rPr>
              <a:t>TTC-2012, </a:t>
            </a:r>
            <a:r>
              <a:rPr lang="en-US" altLang="ja-JP" dirty="0" err="1" smtClean="0">
                <a:solidFill>
                  <a:schemeClr val="tx1"/>
                </a:solidFill>
              </a:rPr>
              <a:t>Jlab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altLang="ja-JP" sz="2200" b="1" dirty="0" smtClean="0">
                <a:solidFill>
                  <a:srgbClr val="3366FF"/>
                </a:solidFill>
              </a:rPr>
              <a:t>Reports </a:t>
            </a:r>
            <a:r>
              <a:rPr lang="en-US" altLang="ja-JP" sz="2200" b="1" dirty="0" smtClean="0">
                <a:solidFill>
                  <a:srgbClr val="3366FF"/>
                </a:solidFill>
              </a:rPr>
              <a:t>from  TA Group Leaders  </a:t>
            </a:r>
            <a:r>
              <a:rPr lang="en-US" altLang="ja-JP" sz="2200" dirty="0" smtClean="0">
                <a:solidFill>
                  <a:schemeClr val="tx1"/>
                </a:solidFill>
              </a:rPr>
              <a:t>(very briefly, if any? )</a:t>
            </a:r>
          </a:p>
          <a:p>
            <a:pPr marL="971550" lvl="1" indent="-514350" algn="l">
              <a:buFont typeface="Arial"/>
              <a:buChar char="•"/>
            </a:pPr>
            <a:r>
              <a:rPr lang="en-US" altLang="ja-JP" sz="2400" dirty="0" smtClean="0">
                <a:solidFill>
                  <a:schemeClr val="tx1"/>
                </a:solidFill>
              </a:rPr>
              <a:t>Cavity, Cavity Integration, </a:t>
            </a:r>
            <a:r>
              <a:rPr lang="en-US" altLang="ja-JP" sz="2400" dirty="0" err="1" smtClean="0">
                <a:solidFill>
                  <a:schemeClr val="tx1"/>
                </a:solidFill>
              </a:rPr>
              <a:t>Cryomodule</a:t>
            </a:r>
            <a:r>
              <a:rPr lang="en-US" altLang="ja-JP" sz="2400" dirty="0" smtClean="0">
                <a:solidFill>
                  <a:schemeClr val="tx1"/>
                </a:solidFill>
              </a:rPr>
              <a:t>, Cryogenics, HLRF, ML</a:t>
            </a:r>
            <a:endParaRPr lang="en-US" altLang="ja-JP" sz="2200" b="1" dirty="0" smtClean="0">
              <a:solidFill>
                <a:srgbClr val="3366FF"/>
              </a:solidFill>
            </a:endParaRPr>
          </a:p>
          <a:p>
            <a:pPr marL="514350" indent="-514350" algn="l">
              <a:buAutoNum type="arabicPeriod" startAt="3"/>
            </a:pPr>
            <a:r>
              <a:rPr lang="en-US" altLang="ja-JP" sz="2200" b="1" dirty="0" smtClean="0">
                <a:solidFill>
                  <a:srgbClr val="3366FF"/>
                </a:solidFill>
              </a:rPr>
              <a:t>Special Discussions on </a:t>
            </a:r>
            <a:endParaRPr lang="en-US" altLang="ja-JP" sz="1800" b="1" dirty="0" smtClean="0">
              <a:solidFill>
                <a:srgbClr val="3366FF"/>
              </a:solidFill>
            </a:endParaRPr>
          </a:p>
          <a:p>
            <a:pPr marL="971550" lvl="1" indent="-514350" algn="l">
              <a:buFont typeface="Arial"/>
              <a:buChar char="•"/>
            </a:pPr>
            <a:r>
              <a:rPr lang="en-US" altLang="ja-JP" sz="2400" dirty="0" smtClean="0">
                <a:solidFill>
                  <a:schemeClr val="tx1"/>
                </a:solidFill>
              </a:rPr>
              <a:t>Progress in TDR-Part </a:t>
            </a:r>
            <a:r>
              <a:rPr lang="en-US" altLang="ja-JP" sz="2400" dirty="0" smtClean="0">
                <a:solidFill>
                  <a:schemeClr val="tx1"/>
                </a:solidFill>
              </a:rPr>
              <a:t>1, 2 </a:t>
            </a:r>
            <a:r>
              <a:rPr lang="en-US" altLang="ja-JP" sz="2400" dirty="0" smtClean="0">
                <a:solidFill>
                  <a:schemeClr val="tx1"/>
                </a:solidFill>
              </a:rPr>
              <a:t>Drafting</a:t>
            </a:r>
          </a:p>
          <a:p>
            <a:pPr marL="1428750" lvl="2" indent="-514350" algn="l">
              <a:buFont typeface="Arial"/>
              <a:buChar char="•"/>
            </a:pPr>
            <a:r>
              <a:rPr lang="en-US" altLang="ja-JP" sz="2000" dirty="0" smtClean="0">
                <a:solidFill>
                  <a:schemeClr val="tx1"/>
                </a:solidFill>
              </a:rPr>
              <a:t>General status: 			John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Carwardine</a:t>
            </a:r>
            <a:endParaRPr lang="en-US" altLang="ja-JP" sz="2000" dirty="0" smtClean="0">
              <a:solidFill>
                <a:schemeClr val="tx1"/>
              </a:solidFill>
            </a:endParaRPr>
          </a:p>
          <a:p>
            <a:pPr marL="1428750" lvl="2" indent="-514350" algn="l">
              <a:buFont typeface="Arial"/>
              <a:buChar char="•"/>
            </a:pPr>
            <a:r>
              <a:rPr lang="en-US" altLang="ja-JP" sz="2000" dirty="0" smtClean="0">
                <a:solidFill>
                  <a:schemeClr val="tx1"/>
                </a:solidFill>
              </a:rPr>
              <a:t>Each section status: 		</a:t>
            </a:r>
            <a:r>
              <a:rPr lang="en-US" altLang="ja-JP" sz="2000" dirty="0" smtClean="0">
                <a:solidFill>
                  <a:schemeClr val="tx1"/>
                </a:solidFill>
              </a:rPr>
              <a:t>Editors/PMs/W</a:t>
            </a:r>
            <a:r>
              <a:rPr lang="en-US" altLang="ja-JP" sz="2000" dirty="0" smtClean="0">
                <a:solidFill>
                  <a:schemeClr val="tx1"/>
                </a:solidFill>
              </a:rPr>
              <a:t>riter </a:t>
            </a:r>
            <a:endParaRPr lang="en-US" altLang="ja-JP" sz="2000" dirty="0" smtClean="0">
              <a:solidFill>
                <a:schemeClr val="tx1"/>
              </a:solidFill>
            </a:endParaRPr>
          </a:p>
          <a:p>
            <a:pPr marL="1428750" lvl="2" indent="-514350" algn="l">
              <a:buFont typeface="Arial"/>
              <a:buChar char="•"/>
            </a:pPr>
            <a:endParaRPr lang="en-US" altLang="ja-JP" sz="2000" dirty="0" smtClean="0">
              <a:solidFill>
                <a:schemeClr val="tx1"/>
              </a:solidFill>
            </a:endParaRPr>
          </a:p>
          <a:p>
            <a:pPr marL="514350" indent="-514350" algn="l">
              <a:buFont typeface="Arial"/>
              <a:buChar char="•"/>
            </a:pPr>
            <a:endParaRPr lang="en-US" altLang="ja-JP" dirty="0">
              <a:solidFill>
                <a:schemeClr val="tx1"/>
              </a:solidFill>
            </a:endParaRPr>
          </a:p>
          <a:p>
            <a:pPr marL="971550" lvl="1" indent="-514350" algn="l">
              <a:buFont typeface="+mj-lt"/>
              <a:buAutoNum type="arabicPeriod"/>
            </a:pPr>
            <a:endParaRPr lang="en-US" altLang="ja-JP" sz="3236" dirty="0" smtClean="0">
              <a:solidFill>
                <a:schemeClr val="tx1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PMs-Report: 120725</a:t>
            </a: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</a:t>
            </a:fld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SERF WebEx Meeting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2651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Status of TDR Part-1: Chap-3, </a:t>
            </a:r>
            <a:r>
              <a:rPr kumimoji="1" lang="en-US" altLang="ja-JP" b="1" dirty="0" smtClean="0"/>
              <a:t>SCRF</a:t>
            </a:r>
            <a:br>
              <a:rPr kumimoji="1" lang="en-US" altLang="ja-JP" b="1" dirty="0" smtClean="0"/>
            </a:br>
            <a:r>
              <a:rPr lang="en-US" altLang="ja-JP" b="1" i="1" dirty="0">
                <a:solidFill>
                  <a:srgbClr val="3366FF"/>
                </a:solidFill>
              </a:rPr>
              <a:t>Many thanks for Editing by E. </a:t>
            </a:r>
            <a:r>
              <a:rPr lang="en-US" altLang="ja-JP" b="1" i="1" dirty="0" err="1">
                <a:solidFill>
                  <a:srgbClr val="3366FF"/>
                </a:solidFill>
              </a:rPr>
              <a:t>Elsen</a:t>
            </a:r>
            <a:r>
              <a:rPr lang="en-US" altLang="ja-JP" b="1" i="1" dirty="0">
                <a:solidFill>
                  <a:srgbClr val="3366FF"/>
                </a:solidFill>
              </a:rPr>
              <a:t>!</a:t>
            </a:r>
            <a:endParaRPr kumimoji="1" lang="ja-JP" altLang="en-US" b="1" dirty="0"/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0183217"/>
              </p:ext>
            </p:extLst>
          </p:nvPr>
        </p:nvGraphicFramePr>
        <p:xfrm>
          <a:off x="221448" y="1417638"/>
          <a:ext cx="8545349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2504"/>
                <a:gridCol w="3301002"/>
                <a:gridCol w="2275784"/>
                <a:gridCol w="2216059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Chap.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Subject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Draft</a:t>
                      </a:r>
                      <a:r>
                        <a:rPr kumimoji="1" lang="en-US" altLang="ja-JP" baseline="0" dirty="0" smtClean="0"/>
                        <a:t> provided by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Status/Plan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3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SCRF R&amp;D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Development of Infrastructure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J. </a:t>
                      </a:r>
                      <a:r>
                        <a:rPr kumimoji="1" lang="en-US" altLang="ja-JP" dirty="0" err="1" smtClean="0"/>
                        <a:t>Kerby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Received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R&amp;D toward mass production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J. </a:t>
                      </a:r>
                      <a:r>
                        <a:rPr kumimoji="1" lang="en-US" altLang="ja-JP" dirty="0" err="1" smtClean="0"/>
                        <a:t>Kerby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Received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Overview</a:t>
                      </a:r>
                      <a:r>
                        <a:rPr kumimoji="1" lang="en-US" altLang="ja-JP" baseline="0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A. Yamamoto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Received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High gradient cavity R&amp;D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R. </a:t>
                      </a:r>
                      <a:r>
                        <a:rPr kumimoji="1" lang="en-US" altLang="ja-JP" dirty="0" err="1" smtClean="0"/>
                        <a:t>Geng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Received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Cavity Integration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H. </a:t>
                      </a:r>
                      <a:r>
                        <a:rPr kumimoji="1" lang="en-US" altLang="ja-JP" dirty="0" err="1" smtClean="0"/>
                        <a:t>Hayano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Received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S1-Global experiment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H. </a:t>
                      </a:r>
                      <a:r>
                        <a:rPr kumimoji="1" lang="en-US" altLang="ja-JP" dirty="0" err="1" smtClean="0"/>
                        <a:t>Hayano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/>
                        <a:t>Received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CM, thermal balance</a:t>
                      </a:r>
                      <a:r>
                        <a:rPr kumimoji="1" lang="en-US" altLang="ja-JP" baseline="0" dirty="0" smtClean="0"/>
                        <a:t> / SCQ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P. </a:t>
                      </a:r>
                      <a:r>
                        <a:rPr kumimoji="1" lang="en-US" altLang="ja-JP" dirty="0" err="1" smtClean="0"/>
                        <a:t>Pierini</a:t>
                      </a:r>
                      <a:r>
                        <a:rPr kumimoji="1" lang="en-US" altLang="ja-JP" dirty="0" smtClean="0"/>
                        <a:t>, /  J. </a:t>
                      </a:r>
                      <a:r>
                        <a:rPr kumimoji="1" lang="en-US" altLang="ja-JP" dirty="0" err="1" smtClean="0"/>
                        <a:t>Kerby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Received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RF-power and PDS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S. Fukuda, C. </a:t>
                      </a:r>
                      <a:r>
                        <a:rPr kumimoji="1" lang="en-US" altLang="ja-JP" dirty="0" err="1" smtClean="0"/>
                        <a:t>Nantista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Received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4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Beam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Test Facility ( SCRF related)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FLASH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J. </a:t>
                      </a:r>
                      <a:r>
                        <a:rPr kumimoji="1" lang="en-US" altLang="ja-JP" dirty="0" err="1" smtClean="0"/>
                        <a:t>Carwardine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progressed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Quantum Beam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H. </a:t>
                      </a:r>
                      <a:r>
                        <a:rPr kumimoji="1" lang="en-US" altLang="ja-JP" dirty="0" err="1" smtClean="0"/>
                        <a:t>Hayano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/>
                        <a:t>progressed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120725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0324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264041" y="12574"/>
            <a:ext cx="8738507" cy="681049"/>
          </a:xfrm>
        </p:spPr>
        <p:txBody>
          <a:bodyPr>
            <a:noAutofit/>
          </a:bodyPr>
          <a:lstStyle/>
          <a:p>
            <a:r>
              <a:rPr kumimoji="1" lang="en-US" altLang="ja-JP" sz="3200" b="1" dirty="0" smtClean="0"/>
              <a:t>Status of TDR Part-2</a:t>
            </a:r>
            <a:r>
              <a:rPr lang="en-US" altLang="ja-JP" sz="3200" b="1" dirty="0"/>
              <a:t>:</a:t>
            </a:r>
            <a:r>
              <a:rPr kumimoji="1" lang="en-US" altLang="ja-JP" sz="3200" b="1" dirty="0" smtClean="0"/>
              <a:t> Chap-3,4,5, ML </a:t>
            </a:r>
            <a:r>
              <a:rPr kumimoji="1" lang="en-US" altLang="ja-JP" sz="3200" b="1" dirty="0" smtClean="0"/>
              <a:t>Technology</a:t>
            </a:r>
            <a:br>
              <a:rPr kumimoji="1" lang="en-US" altLang="ja-JP" sz="3200" b="1" dirty="0" smtClean="0"/>
            </a:br>
            <a:r>
              <a:rPr lang="en-US" altLang="ja-JP" sz="3200" b="1" i="1" dirty="0" smtClean="0">
                <a:solidFill>
                  <a:srgbClr val="3366FF"/>
                </a:solidFill>
              </a:rPr>
              <a:t>Many thanks for Editing by N. </a:t>
            </a:r>
            <a:r>
              <a:rPr lang="en-US" altLang="ja-JP" sz="3200" b="1" i="1" dirty="0" err="1" smtClean="0">
                <a:solidFill>
                  <a:srgbClr val="3366FF"/>
                </a:solidFill>
              </a:rPr>
              <a:t>Toge</a:t>
            </a:r>
            <a:r>
              <a:rPr lang="en-US" altLang="ja-JP" sz="3200" b="1" i="1" dirty="0" smtClean="0">
                <a:solidFill>
                  <a:srgbClr val="3366FF"/>
                </a:solidFill>
              </a:rPr>
              <a:t> !</a:t>
            </a:r>
            <a:endParaRPr kumimoji="1" lang="ja-JP" altLang="en-US" sz="3200" b="1" i="1" dirty="0">
              <a:solidFill>
                <a:srgbClr val="3366FF"/>
              </a:solidFill>
            </a:endParaRPr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3158791"/>
              </p:ext>
            </p:extLst>
          </p:nvPr>
        </p:nvGraphicFramePr>
        <p:xfrm>
          <a:off x="457200" y="892447"/>
          <a:ext cx="8130428" cy="5808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2"/>
                <a:gridCol w="3709151"/>
                <a:gridCol w="2288357"/>
                <a:gridCol w="1508808"/>
              </a:tblGrid>
              <a:tr h="329977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Chap.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Subject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Draft</a:t>
                      </a:r>
                      <a:r>
                        <a:rPr kumimoji="1" lang="en-US" altLang="ja-JP" sz="1400" baseline="0" dirty="0" smtClean="0"/>
                        <a:t> provided by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Status/Plan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3</a:t>
                      </a:r>
                      <a:endParaRPr kumimoji="1" lang="ja-JP" altLang="en-US" sz="14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ML</a:t>
                      </a:r>
                      <a:r>
                        <a:rPr kumimoji="1" lang="en-US" altLang="ja-JP" sz="1400" b="1" baseline="0" dirty="0" smtClean="0">
                          <a:solidFill>
                            <a:srgbClr val="3366FF"/>
                          </a:solidFill>
                        </a:rPr>
                        <a:t> Technology (common)</a:t>
                      </a:r>
                      <a:endParaRPr kumimoji="1" lang="ja-JP" altLang="en-US" sz="14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ML Top-level</a:t>
                      </a:r>
                      <a:r>
                        <a:rPr kumimoji="1" lang="en-US" altLang="ja-JP" sz="1400" baseline="0" dirty="0" smtClean="0"/>
                        <a:t> parameters and general layout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C. </a:t>
                      </a:r>
                      <a:r>
                        <a:rPr kumimoji="1" lang="en-US" altLang="ja-JP" sz="1400" dirty="0" err="1" smtClean="0"/>
                        <a:t>Adolphsen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461063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Cavity performance and production requirements</a:t>
                      </a:r>
                      <a:r>
                        <a:rPr kumimoji="1" lang="en-US" altLang="ja-JP" sz="1400" baseline="0" dirty="0" smtClean="0"/>
                        <a:t>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A. Yamamoto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Received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40776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Cavity Integration (couplers, tuners,</a:t>
                      </a:r>
                      <a:r>
                        <a:rPr kumimoji="1" lang="en-US" altLang="ja-JP" sz="1400" baseline="0" dirty="0" smtClean="0"/>
                        <a:t> mag. shield</a:t>
                      </a:r>
                      <a:r>
                        <a:rPr kumimoji="1" lang="en-US" altLang="ja-JP" sz="1400" dirty="0" smtClean="0"/>
                        <a:t>)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H. </a:t>
                      </a:r>
                      <a:r>
                        <a:rPr kumimoji="1" lang="en-US" altLang="ja-JP" sz="1400" dirty="0" err="1" smtClean="0"/>
                        <a:t>Hayano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Received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CM design, SCQ,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baseline="0" dirty="0" err="1" smtClean="0"/>
                        <a:t>Cryog</a:t>
                      </a:r>
                      <a:r>
                        <a:rPr kumimoji="1" lang="en-US" altLang="ja-JP" sz="1400" baseline="0" dirty="0" smtClean="0"/>
                        <a:t>.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P. </a:t>
                      </a:r>
                      <a:r>
                        <a:rPr kumimoji="1" lang="en-US" altLang="ja-JP" sz="1400" dirty="0" err="1" smtClean="0"/>
                        <a:t>Pierini</a:t>
                      </a:r>
                      <a:r>
                        <a:rPr kumimoji="1" lang="en-US" altLang="ja-JP" sz="1400" dirty="0" smtClean="0"/>
                        <a:t>, J.K.</a:t>
                      </a:r>
                      <a:r>
                        <a:rPr kumimoji="1" lang="en-US" altLang="ja-JP" sz="1400" baseline="0" dirty="0" smtClean="0"/>
                        <a:t>, T. Peterson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Received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RF-power</a:t>
                      </a:r>
                      <a:r>
                        <a:rPr kumimoji="1" lang="en-US" altLang="ja-JP" sz="1400" baseline="0" dirty="0" smtClean="0"/>
                        <a:t> source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S.</a:t>
                      </a:r>
                      <a:r>
                        <a:rPr kumimoji="1" lang="en-US" altLang="ja-JP" sz="1400" baseline="0" dirty="0" smtClean="0"/>
                        <a:t> Fukuda. C. </a:t>
                      </a:r>
                      <a:r>
                        <a:rPr kumimoji="1" lang="en-US" altLang="ja-JP" sz="1400" baseline="0" dirty="0" err="1" smtClean="0"/>
                        <a:t>Nantista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Received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Low-level RF control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J. </a:t>
                      </a:r>
                      <a:r>
                        <a:rPr kumimoji="1" lang="en-US" altLang="ja-JP" sz="1400" dirty="0" err="1" smtClean="0"/>
                        <a:t>Carwardine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Received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Cavity and CM tests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H. </a:t>
                      </a:r>
                      <a:r>
                        <a:rPr kumimoji="1" lang="en-US" altLang="ja-JP" sz="1400" dirty="0" err="1" smtClean="0"/>
                        <a:t>Hayano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Received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4</a:t>
                      </a:r>
                      <a:endParaRPr kumimoji="1" lang="ja-JP" altLang="en-US" sz="14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ML for </a:t>
                      </a:r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flat-topography</a:t>
                      </a:r>
                      <a:r>
                        <a:rPr kumimoji="1" lang="en-US" altLang="ja-JP" sz="1400" b="1" u="sng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sz="1400" b="1" baseline="0" dirty="0" smtClean="0">
                          <a:solidFill>
                            <a:srgbClr val="3366FF"/>
                          </a:solidFill>
                        </a:rPr>
                        <a:t>layout</a:t>
                      </a:r>
                      <a:endParaRPr kumimoji="1" lang="ja-JP" altLang="en-US" sz="14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… Layout</a:t>
                      </a:r>
                      <a:r>
                        <a:rPr kumimoji="1" lang="en-US" altLang="ja-JP" sz="1400" baseline="0" dirty="0" smtClean="0"/>
                        <a:t>: </a:t>
                      </a:r>
                      <a:r>
                        <a:rPr kumimoji="1" lang="en-US" altLang="ja-JP" sz="1400" dirty="0" smtClean="0"/>
                        <a:t>Klystron Cluster</a:t>
                      </a:r>
                      <a:r>
                        <a:rPr kumimoji="1" lang="en-US" altLang="ja-JP" sz="1400" baseline="0" dirty="0" smtClean="0"/>
                        <a:t> RF Scheme (KCS)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C. </a:t>
                      </a:r>
                      <a:r>
                        <a:rPr kumimoji="1" lang="en-US" altLang="ja-JP" sz="1400" dirty="0" err="1" smtClean="0"/>
                        <a:t>Adolphsen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Received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… Low-level RF for KCS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J. </a:t>
                      </a:r>
                      <a:r>
                        <a:rPr kumimoji="1" lang="en-US" altLang="ja-JP" sz="1400" dirty="0" err="1" smtClean="0"/>
                        <a:t>Cawardine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progressed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… Power distribution system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C. </a:t>
                      </a:r>
                      <a:r>
                        <a:rPr kumimoji="1" lang="en-US" altLang="ja-JP" sz="1400" dirty="0" err="1" smtClean="0"/>
                        <a:t>Nantista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Received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5</a:t>
                      </a:r>
                      <a:endParaRPr kumimoji="1" lang="ja-JP" altLang="en-US" sz="14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ML for </a:t>
                      </a:r>
                      <a:r>
                        <a:rPr kumimoji="1" lang="en-US" altLang="ja-JP" sz="1400" b="1" u="none" dirty="0" smtClean="0">
                          <a:solidFill>
                            <a:srgbClr val="3366FF"/>
                          </a:solidFill>
                        </a:rPr>
                        <a:t>mountainous-topography </a:t>
                      </a:r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layout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… Layout: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dirty="0" smtClean="0"/>
                        <a:t>Distributed</a:t>
                      </a:r>
                      <a:r>
                        <a:rPr kumimoji="1" lang="en-US" altLang="ja-JP" sz="1400" baseline="0" dirty="0" smtClean="0"/>
                        <a:t> Klystron RF Scheme (DKS)</a:t>
                      </a:r>
                      <a:endParaRPr kumimoji="1" lang="en-US" altLang="ja-JP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C.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baseline="0" dirty="0" err="1" smtClean="0"/>
                        <a:t>Adolphsen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Received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… Low-level RF for DKS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S. </a:t>
                      </a:r>
                      <a:r>
                        <a:rPr kumimoji="1" lang="en-US" altLang="ja-JP" sz="1400" dirty="0" err="1" smtClean="0"/>
                        <a:t>Michizono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Received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29977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… Power distribution system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S. Fukuda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Received</a:t>
                      </a:r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120725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8515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198" y="131738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ADI Action Items remaining:</a:t>
            </a:r>
            <a:br>
              <a:rPr kumimoji="1" lang="en-US" altLang="ja-JP" b="1" dirty="0" smtClean="0"/>
            </a:br>
            <a:r>
              <a:rPr kumimoji="1" lang="en-US" altLang="ja-JP" b="1" dirty="0" smtClean="0"/>
              <a:t>Works still to be done w/ML-SCRF</a:t>
            </a:r>
            <a:endParaRPr kumimoji="1" lang="ja-JP" altLang="en-US" b="1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5252045"/>
              </p:ext>
            </p:extLst>
          </p:nvPr>
        </p:nvGraphicFramePr>
        <p:xfrm>
          <a:off x="457200" y="1276746"/>
          <a:ext cx="8229598" cy="49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9318"/>
                <a:gridCol w="559318"/>
                <a:gridCol w="4283365"/>
                <a:gridCol w="1546527"/>
                <a:gridCol w="128107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#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Subjects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Prepared by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Status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SRF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Review local PDS design and cost estimate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S.F., C.N., A. Y,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done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Review/update He gas or liquid storage requirements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T. P, A.Y.,</a:t>
                      </a:r>
                      <a:r>
                        <a:rPr kumimoji="1" lang="en-US" altLang="ja-JP" baseline="0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Update CFS requirements to reflect Marx modulator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S.F., C.N.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done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MLI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Mechanical: Insulation for cavity RF loads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Documentation: Main </a:t>
                      </a:r>
                      <a:r>
                        <a:rPr kumimoji="1" lang="en-US" altLang="ja-JP" dirty="0" err="1" smtClean="0"/>
                        <a:t>linac</a:t>
                      </a:r>
                      <a:r>
                        <a:rPr kumimoji="1" lang="en-US" altLang="ja-JP" dirty="0" smtClean="0"/>
                        <a:t> layout for mountain topography.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/>
                        <a:t>A.E., </a:t>
                      </a:r>
                      <a:r>
                        <a:rPr kumimoji="1" lang="en-US" altLang="ja-JP" dirty="0" smtClean="0"/>
                        <a:t>A.Y.,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done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Updated ML lattice file for Mountainous Topography site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RF power requirement accounting documentation (parameters) for EDMS KCS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M.R.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done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RF power requirement accounting documentation (parameters) for EDMS DKS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M.R.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reported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120725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20942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120725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4801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9450"/>
            <a:ext cx="8229600" cy="732708"/>
          </a:xfrm>
        </p:spPr>
        <p:txBody>
          <a:bodyPr>
            <a:noAutofit/>
          </a:bodyPr>
          <a:lstStyle/>
          <a:p>
            <a:r>
              <a:rPr lang="en-US" altLang="ja-JP" sz="3600" b="1" dirty="0" smtClean="0"/>
              <a:t>ML &amp; SCRF Action/Meeting Plan (2012)</a:t>
            </a:r>
            <a:endParaRPr lang="ja-JP" altLang="en-US" sz="3600" b="1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9643214"/>
              </p:ext>
            </p:extLst>
          </p:nvPr>
        </p:nvGraphicFramePr>
        <p:xfrm>
          <a:off x="457200" y="1075564"/>
          <a:ext cx="8583071" cy="440073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827522"/>
                <a:gridCol w="841491"/>
                <a:gridCol w="1457648"/>
                <a:gridCol w="5456410"/>
              </a:tblGrid>
              <a:tr h="430593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Month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Day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Place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Meeting 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430593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July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4-11</a:t>
                      </a:r>
                    </a:p>
                    <a:p>
                      <a:r>
                        <a:rPr kumimoji="1" lang="en-US" altLang="ja-JP" sz="20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12-13</a:t>
                      </a:r>
                    </a:p>
                    <a:p>
                      <a:r>
                        <a:rPr kumimoji="1" lang="en-US" altLang="ja-JP" sz="2000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kumimoji="1" lang="ja-JP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BFBFBF"/>
                          </a:solidFill>
                        </a:rPr>
                        <a:t>36</a:t>
                      </a:r>
                      <a:r>
                        <a:rPr kumimoji="1" lang="en-US" altLang="ja-JP" sz="2000" baseline="30000" dirty="0" smtClean="0">
                          <a:solidFill>
                            <a:srgbClr val="BFBFBF"/>
                          </a:solidFill>
                        </a:rPr>
                        <a:t>th</a:t>
                      </a:r>
                      <a:r>
                        <a:rPr kumimoji="1" lang="en-US" altLang="ja-JP" sz="2000" dirty="0" smtClean="0">
                          <a:solidFill>
                            <a:srgbClr val="BFBFBF"/>
                          </a:solidFill>
                        </a:rPr>
                        <a:t> ICHEP  (Melbourne)</a:t>
                      </a:r>
                    </a:p>
                    <a:p>
                      <a:r>
                        <a:rPr kumimoji="1" lang="en-US" altLang="ja-JP" sz="2000" dirty="0" smtClean="0">
                          <a:solidFill>
                            <a:srgbClr val="BFBFBF"/>
                          </a:solidFill>
                        </a:rPr>
                        <a:t>GDE-EC face-to-face</a:t>
                      </a:r>
                      <a:r>
                        <a:rPr kumimoji="1" lang="en-US" altLang="ja-JP" sz="2000" baseline="0" dirty="0" smtClean="0">
                          <a:solidFill>
                            <a:srgbClr val="BFBFBF"/>
                          </a:solidFill>
                        </a:rPr>
                        <a:t> Meeting (TDR draft discussed)</a:t>
                      </a:r>
                    </a:p>
                    <a:p>
                      <a:r>
                        <a:rPr kumimoji="1" lang="en-US" altLang="ja-JP" sz="2000" baseline="0" dirty="0" smtClean="0">
                          <a:solidFill>
                            <a:srgbClr val="FF0000"/>
                          </a:solidFill>
                        </a:rPr>
                        <a:t>ML-SCRF Meeting</a:t>
                      </a:r>
                      <a:endParaRPr kumimoji="1" lang="ja-JP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30593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Aug.</a:t>
                      </a:r>
                      <a:r>
                        <a:rPr kumimoji="1" lang="en-US" altLang="ja-JP" sz="20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22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ML-SCRF Meeting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430593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Sept.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10-14</a:t>
                      </a:r>
                    </a:p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19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Telaviv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Linac-2012</a:t>
                      </a:r>
                    </a:p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ML-SCRF meeting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430593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Oct. 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3366FF"/>
                          </a:solidFill>
                        </a:rPr>
                        <a:t>22-26</a:t>
                      </a:r>
                    </a:p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29-30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Texas</a:t>
                      </a:r>
                    </a:p>
                    <a:p>
                      <a:r>
                        <a:rPr kumimoji="1" lang="en-US" altLang="ja-JP" sz="2000" dirty="0" err="1" smtClean="0">
                          <a:solidFill>
                            <a:srgbClr val="000000"/>
                          </a:solidFill>
                        </a:rPr>
                        <a:t>Annaheim</a:t>
                      </a:r>
                      <a:endParaRPr kumimoji="1" lang="en-US" altLang="ja-JP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LCWS (</a:t>
                      </a:r>
                      <a:r>
                        <a:rPr kumimoji="1" lang="en-US" altLang="ja-JP" sz="2000" dirty="0" smtClean="0">
                          <a:solidFill>
                            <a:srgbClr val="3366FF"/>
                          </a:solidFill>
                        </a:rPr>
                        <a:t>TDR draft to be finalize</a:t>
                      </a:r>
                      <a:r>
                        <a:rPr kumimoji="1" lang="en-US" altLang="ja-JP" sz="2000" dirty="0" smtClean="0"/>
                        <a:t>d)</a:t>
                      </a:r>
                    </a:p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IEEE-</a:t>
                      </a:r>
                      <a:r>
                        <a:rPr kumimoji="1" lang="en-US" altLang="ja-JP" sz="2000" baseline="0" dirty="0" smtClean="0">
                          <a:solidFill>
                            <a:srgbClr val="000000"/>
                          </a:solidFill>
                        </a:rPr>
                        <a:t>NS (LC event) 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430593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Nov.</a:t>
                      </a:r>
                      <a:r>
                        <a:rPr kumimoji="1" lang="en-US" altLang="ja-JP" sz="20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5-6</a:t>
                      </a:r>
                    </a:p>
                    <a:p>
                      <a:r>
                        <a:rPr kumimoji="1" lang="en-US" altLang="ja-JP" sz="2000" dirty="0" smtClean="0">
                          <a:solidFill>
                            <a:srgbClr val="3366FF"/>
                          </a:solidFill>
                        </a:rPr>
                        <a:t>15</a:t>
                      </a:r>
                      <a:endParaRPr kumimoji="1" lang="ja-JP" altLang="en-US" sz="20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>
                          <a:solidFill>
                            <a:srgbClr val="000000"/>
                          </a:solidFill>
                        </a:rPr>
                        <a:t>JLab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TTC </a:t>
                      </a:r>
                    </a:p>
                    <a:p>
                      <a:r>
                        <a:rPr kumimoji="1" lang="en-US" altLang="ja-JP" sz="2000" dirty="0" smtClean="0">
                          <a:solidFill>
                            <a:srgbClr val="3366FF"/>
                          </a:solidFill>
                        </a:rPr>
                        <a:t>Final Draft</a:t>
                      </a:r>
                      <a:r>
                        <a:rPr kumimoji="1" lang="en-US" altLang="ja-JP" sz="2000" baseline="0" dirty="0" smtClean="0">
                          <a:solidFill>
                            <a:srgbClr val="3366FF"/>
                          </a:solidFill>
                        </a:rPr>
                        <a:t> of TDR</a:t>
                      </a:r>
                      <a:endParaRPr kumimoji="1" lang="ja-JP" altLang="en-US" sz="20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430593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Dec. 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13-14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KEK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ILC-PAC (@ KEK)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PMs-Report: 120725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SERF WebEx Meeting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2</a:t>
            </a:fld>
            <a:endParaRPr lang="ja-JP" altLang="en-US" dirty="0"/>
          </a:p>
        </p:txBody>
      </p:sp>
      <p:sp>
        <p:nvSpPr>
          <p:cNvPr id="3" name="右矢印 2"/>
          <p:cNvSpPr/>
          <p:nvPr/>
        </p:nvSpPr>
        <p:spPr>
          <a:xfrm>
            <a:off x="292035" y="2678292"/>
            <a:ext cx="330330" cy="220016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525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6883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LCWS 2012 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901521"/>
            <a:ext cx="8229600" cy="5454830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Dates: 	Oct. 22 ~ 26 </a:t>
            </a:r>
          </a:p>
          <a:p>
            <a:r>
              <a:rPr kumimoji="1" lang="en-US" altLang="ja-JP" dirty="0" smtClean="0"/>
              <a:t>Held at: 	</a:t>
            </a:r>
            <a:r>
              <a:rPr kumimoji="1" lang="en-US" altLang="ja-JP" dirty="0" err="1" smtClean="0"/>
              <a:t>Arlignton</a:t>
            </a:r>
            <a:r>
              <a:rPr kumimoji="1" lang="en-US" altLang="ja-JP" dirty="0" smtClean="0"/>
              <a:t>, Texas </a:t>
            </a:r>
          </a:p>
          <a:p>
            <a:r>
              <a:rPr lang="en-US" altLang="ja-JP" dirty="0" smtClean="0"/>
              <a:t>Registration and Accommodation Reservation</a:t>
            </a:r>
          </a:p>
          <a:p>
            <a:pPr lvl="1"/>
            <a:r>
              <a:rPr lang="en-US" altLang="ja-JP" dirty="0" smtClean="0"/>
              <a:t>LCWS12 </a:t>
            </a:r>
            <a:r>
              <a:rPr lang="en-US" altLang="ja-JP" dirty="0"/>
              <a:t>(</a:t>
            </a:r>
            <a:r>
              <a:rPr lang="en-US" altLang="ja-JP" dirty="0" smtClean="0"/>
              <a:t>Int</a:t>
            </a:r>
            <a:r>
              <a:rPr lang="en-US" altLang="ja-JP" dirty="0" smtClean="0"/>
              <a:t>.</a:t>
            </a:r>
            <a:r>
              <a:rPr lang="en-US" altLang="ja-JP" dirty="0" smtClean="0"/>
              <a:t> </a:t>
            </a:r>
            <a:r>
              <a:rPr lang="en-US" altLang="ja-JP" dirty="0"/>
              <a:t>Workshop on Future Linear Colliders 2012)</a:t>
            </a:r>
          </a:p>
          <a:p>
            <a:pPr lvl="1"/>
            <a:r>
              <a:rPr lang="en-US" altLang="ja-JP" sz="2000" u="sng" dirty="0">
                <a:hlinkClick r:id="rId2"/>
              </a:rPr>
              <a:t>http://www.uta.edu/physics/lcws12/</a:t>
            </a:r>
          </a:p>
          <a:p>
            <a:r>
              <a:rPr lang="en-US" altLang="ja-JP" dirty="0" smtClean="0"/>
              <a:t>Program</a:t>
            </a:r>
            <a:endParaRPr lang="en-US" altLang="ja-JP" dirty="0" smtClean="0"/>
          </a:p>
          <a:p>
            <a:pPr lvl="1"/>
            <a:r>
              <a:rPr kumimoji="1" lang="en-US" altLang="ja-JP" sz="2200" dirty="0" smtClean="0"/>
              <a:t>22(Mon):  Joint plenary, Accelerator plenary</a:t>
            </a:r>
          </a:p>
          <a:p>
            <a:pPr lvl="1"/>
            <a:r>
              <a:rPr lang="en-US" altLang="ja-JP" sz="2200" dirty="0" smtClean="0"/>
              <a:t>23(Tue):  ILC-CLIC Common issues </a:t>
            </a:r>
            <a:endParaRPr lang="en-US" altLang="ja-JP" sz="2200" dirty="0"/>
          </a:p>
          <a:p>
            <a:pPr lvl="2"/>
            <a:r>
              <a:rPr lang="en-US" altLang="ja-JP" sz="2200" dirty="0" smtClean="0"/>
              <a:t>a.m.	</a:t>
            </a:r>
            <a:r>
              <a:rPr kumimoji="1" lang="en-US" altLang="ja-JP" sz="2200" dirty="0" err="1" smtClean="0"/>
              <a:t>Emittance</a:t>
            </a:r>
            <a:r>
              <a:rPr kumimoji="1" lang="en-US" altLang="ja-JP" sz="2200" dirty="0" smtClean="0"/>
              <a:t> </a:t>
            </a:r>
            <a:r>
              <a:rPr kumimoji="1" lang="en-US" altLang="ja-JP" sz="2200" dirty="0" smtClean="0"/>
              <a:t>preservation,  Power consumption</a:t>
            </a:r>
          </a:p>
          <a:p>
            <a:pPr lvl="2"/>
            <a:r>
              <a:rPr lang="en-US" altLang="ja-JP" sz="1800" dirty="0"/>
              <a:t>p</a:t>
            </a:r>
            <a:r>
              <a:rPr lang="en-US" altLang="ja-JP" sz="1800" dirty="0" smtClean="0"/>
              <a:t>.m. </a:t>
            </a:r>
            <a:r>
              <a:rPr lang="en-US" altLang="ja-JP" sz="1800" dirty="0"/>
              <a:t>	</a:t>
            </a:r>
            <a:r>
              <a:rPr lang="en-US" altLang="ja-JP" sz="1800" dirty="0" smtClean="0"/>
              <a:t>System </a:t>
            </a:r>
            <a:r>
              <a:rPr lang="en-US" altLang="ja-JP" sz="1800" dirty="0" smtClean="0"/>
              <a:t>tests, </a:t>
            </a:r>
            <a:r>
              <a:rPr lang="en-US" altLang="ja-JP" sz="1800" dirty="0" err="1" smtClean="0"/>
              <a:t>Cost&amp;schedule</a:t>
            </a:r>
            <a:endParaRPr lang="en-US" altLang="ja-JP" sz="1800" dirty="0" smtClean="0"/>
          </a:p>
          <a:p>
            <a:pPr lvl="2"/>
            <a:r>
              <a:rPr lang="en-US" altLang="ja-JP" sz="1800" dirty="0" smtClean="0"/>
              <a:t>P.m. 2:00. </a:t>
            </a:r>
            <a:r>
              <a:rPr lang="ja-JP" altLang="en-US" sz="1800" dirty="0" smtClean="0"/>
              <a:t>：</a:t>
            </a:r>
            <a:r>
              <a:rPr lang="ja-JP" altLang="en-US" sz="1800" dirty="0" smtClean="0"/>
              <a:t>　</a:t>
            </a:r>
            <a:r>
              <a:rPr lang="en-US" altLang="ja-JP" sz="1800" dirty="0" smtClean="0"/>
              <a:t>Higgs Factory </a:t>
            </a:r>
            <a:r>
              <a:rPr lang="en-US" altLang="ja-JP" sz="1800" dirty="0" smtClean="0"/>
              <a:t>session</a:t>
            </a:r>
            <a:endParaRPr lang="en-US" altLang="ja-JP" sz="1800" dirty="0" smtClean="0"/>
          </a:p>
          <a:p>
            <a:pPr lvl="1"/>
            <a:r>
              <a:rPr kumimoji="1" lang="en-US" altLang="ja-JP" sz="2200" dirty="0" smtClean="0"/>
              <a:t>24(Wed</a:t>
            </a:r>
            <a:r>
              <a:rPr lang="en-US" altLang="ja-JP" sz="2200" dirty="0" smtClean="0"/>
              <a:t>): </a:t>
            </a:r>
            <a:r>
              <a:rPr lang="en-US" altLang="ja-JP" sz="2200" dirty="0" smtClean="0"/>
              <a:t>	Accelerator</a:t>
            </a:r>
            <a:r>
              <a:rPr lang="en-US" altLang="ja-JP" sz="2200" dirty="0" smtClean="0"/>
              <a:t>: CLIC &amp; ILC separate </a:t>
            </a:r>
            <a:r>
              <a:rPr lang="en-US" altLang="ja-JP" sz="2200" dirty="0" smtClean="0"/>
              <a:t>programs, </a:t>
            </a:r>
            <a:r>
              <a:rPr lang="en-US" altLang="ja-JP" sz="2200" dirty="0" smtClean="0">
                <a:solidFill>
                  <a:srgbClr val="FF0000"/>
                </a:solidFill>
              </a:rPr>
              <a:t>TDR Discussion</a:t>
            </a:r>
            <a:endParaRPr lang="en-US" altLang="ja-JP" sz="2200" dirty="0" smtClean="0">
              <a:solidFill>
                <a:srgbClr val="FF0000"/>
              </a:solidFill>
            </a:endParaRPr>
          </a:p>
          <a:p>
            <a:pPr lvl="1"/>
            <a:r>
              <a:rPr lang="en-US" altLang="ja-JP" sz="2200" dirty="0" smtClean="0"/>
              <a:t>25(Thu): </a:t>
            </a:r>
            <a:r>
              <a:rPr lang="en-US" altLang="ja-JP" sz="2200" dirty="0"/>
              <a:t> </a:t>
            </a:r>
            <a:r>
              <a:rPr lang="en-US" altLang="ja-JP" sz="2200" dirty="0" smtClean="0"/>
              <a:t> 	Ordinal </a:t>
            </a:r>
            <a:r>
              <a:rPr lang="en-US" altLang="ja-JP" sz="2200" dirty="0" smtClean="0"/>
              <a:t>Working </a:t>
            </a:r>
            <a:r>
              <a:rPr lang="en-US" altLang="ja-JP" sz="2200" dirty="0" smtClean="0"/>
              <a:t>Groups</a:t>
            </a:r>
          </a:p>
          <a:p>
            <a:pPr lvl="1"/>
            <a:r>
              <a:rPr kumimoji="1" lang="en-US" altLang="ja-JP" sz="2200" dirty="0" smtClean="0"/>
              <a:t>26(Fri): </a:t>
            </a:r>
            <a:r>
              <a:rPr kumimoji="1" lang="en-US" altLang="ja-JP" sz="2200" dirty="0" smtClean="0"/>
              <a:t>	Accelerator </a:t>
            </a:r>
            <a:r>
              <a:rPr kumimoji="1" lang="en-US" altLang="ja-JP" sz="2200" dirty="0" smtClean="0"/>
              <a:t>plenary, Joint plenary </a:t>
            </a:r>
            <a:r>
              <a:rPr lang="en-US" altLang="ja-JP" sz="2200" dirty="0" smtClean="0"/>
              <a:t>(S</a:t>
            </a:r>
            <a:r>
              <a:rPr kumimoji="1" lang="en-US" altLang="ja-JP" sz="2200" dirty="0" smtClean="0"/>
              <a:t>13</a:t>
            </a:r>
            <a:r>
              <a:rPr kumimoji="1" lang="en-US" altLang="ja-JP" sz="2200" dirty="0" smtClean="0"/>
              <a:t>:00</a:t>
            </a:r>
            <a:r>
              <a:rPr kumimoji="1" lang="ja-JP" altLang="en-US" sz="2200" dirty="0" smtClean="0"/>
              <a:t>）</a:t>
            </a:r>
            <a:endParaRPr kumimoji="1" lang="ja-JP" altLang="en-US" sz="22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12/08/20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KEK-LC-Meeting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4285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TDR Publication and Review</a:t>
            </a:r>
            <a:endParaRPr lang="en-GB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7706078"/>
              </p:ext>
            </p:extLst>
          </p:nvPr>
        </p:nvGraphicFramePr>
        <p:xfrm>
          <a:off x="403412" y="1371600"/>
          <a:ext cx="8367058" cy="2590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3529"/>
                <a:gridCol w="4183529"/>
              </a:tblGrid>
              <a:tr h="370840"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First-draft sections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1" dirty="0" smtClean="0">
                          <a:solidFill>
                            <a:srgbClr val="FF0000"/>
                          </a:solidFill>
                        </a:rPr>
                        <a:t>* 23</a:t>
                      </a:r>
                      <a:r>
                        <a:rPr lang="en-GB" sz="2800" b="1" baseline="0" dirty="0" smtClean="0">
                          <a:solidFill>
                            <a:srgbClr val="FF0000"/>
                          </a:solidFill>
                        </a:rPr>
                        <a:t> April </a:t>
                      </a:r>
                      <a:r>
                        <a:rPr lang="en-GB" sz="2800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GB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Complete</a:t>
                      </a:r>
                      <a:r>
                        <a:rPr lang="en-GB" sz="2800" baseline="0" dirty="0" smtClean="0"/>
                        <a:t> edited draft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22 October</a:t>
                      </a:r>
                      <a:r>
                        <a:rPr lang="en-GB" sz="2800" baseline="0" dirty="0" smtClean="0"/>
                        <a:t> (LCWS 12)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Final</a:t>
                      </a:r>
                      <a:r>
                        <a:rPr lang="en-GB" sz="2800" baseline="0" dirty="0" smtClean="0"/>
                        <a:t> draft (for PAC)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15 November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PAC review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15-16 December</a:t>
                      </a:r>
                      <a:endParaRPr lang="en-GB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85573" y="4563987"/>
            <a:ext cx="3629310" cy="1384995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kumimoji="0" lang="en-GB" sz="28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Formal publication at </a:t>
            </a:r>
            <a:r>
              <a:rPr kumimoji="0" lang="en-GB" sz="2800" dirty="0" smtClean="0">
                <a:solidFill>
                  <a:srgbClr val="3366FF"/>
                </a:solidFill>
                <a:latin typeface="Arial"/>
                <a:ea typeface="Arial Unicode MS"/>
                <a:cs typeface="Arial Unicode MS"/>
              </a:rPr>
              <a:t>Lepton Photon Conf.</a:t>
            </a:r>
            <a:br>
              <a:rPr kumimoji="0" lang="en-GB" sz="2800" dirty="0" smtClean="0">
                <a:solidFill>
                  <a:srgbClr val="3366FF"/>
                </a:solidFill>
                <a:latin typeface="Arial"/>
                <a:ea typeface="Arial Unicode MS"/>
                <a:cs typeface="Arial Unicode MS"/>
              </a:rPr>
            </a:br>
            <a:r>
              <a:rPr kumimoji="0" lang="en-GB" sz="28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(SF, June 2013)</a:t>
            </a:r>
            <a:endParaRPr kumimoji="0" lang="en-GB" sz="28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13005" y="4316105"/>
            <a:ext cx="4157465" cy="181588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kumimoji="0" lang="en-GB" sz="2800" dirty="0" smtClean="0">
                <a:solidFill>
                  <a:srgbClr val="000090"/>
                </a:solidFill>
                <a:latin typeface="Arial"/>
                <a:ea typeface="Arial Unicode MS"/>
                <a:cs typeface="Arial Unicode MS"/>
              </a:rPr>
              <a:t>Expect international reviews: </a:t>
            </a:r>
          </a:p>
          <a:p>
            <a:r>
              <a:rPr kumimoji="0" lang="en-GB" sz="2800" dirty="0" smtClean="0">
                <a:solidFill>
                  <a:srgbClr val="000090"/>
                </a:solidFill>
                <a:latin typeface="Arial"/>
                <a:ea typeface="Arial Unicode MS"/>
                <a:cs typeface="Arial Unicode MS"/>
              </a:rPr>
              <a:t>Both technical and cost</a:t>
            </a:r>
            <a:endParaRPr kumimoji="0" lang="en-GB" altLang="ja-JP" sz="2800" dirty="0" smtClean="0">
              <a:solidFill>
                <a:srgbClr val="000090"/>
              </a:solidFill>
              <a:latin typeface="Arial"/>
              <a:ea typeface="Arial Unicode MS"/>
              <a:cs typeface="Arial Unicode MS"/>
            </a:endParaRPr>
          </a:p>
          <a:p>
            <a:r>
              <a:rPr kumimoji="0" lang="en-GB" altLang="ja-JP" sz="2800" dirty="0">
                <a:solidFill>
                  <a:srgbClr val="000090"/>
                </a:solidFill>
                <a:latin typeface="Arial"/>
                <a:ea typeface="Arial Unicode MS"/>
                <a:cs typeface="Arial Unicode MS"/>
              </a:rPr>
              <a:t>(</a:t>
            </a:r>
            <a:r>
              <a:rPr kumimoji="0" lang="en-GB" altLang="ja-JP" sz="2800" dirty="0" smtClean="0">
                <a:solidFill>
                  <a:srgbClr val="000090"/>
                </a:solidFill>
                <a:latin typeface="Arial"/>
                <a:ea typeface="Arial Unicode MS"/>
                <a:cs typeface="Arial Unicode MS"/>
              </a:rPr>
              <a:t>Q1</a:t>
            </a:r>
            <a:r>
              <a:rPr kumimoji="0" lang="en-GB" altLang="ja-JP" sz="2800" dirty="0">
                <a:solidFill>
                  <a:srgbClr val="000090"/>
                </a:solidFill>
                <a:latin typeface="Arial"/>
                <a:ea typeface="Arial Unicode MS"/>
                <a:cs typeface="Arial Unicode MS"/>
              </a:rPr>
              <a:t>-22 </a:t>
            </a:r>
            <a:r>
              <a:rPr kumimoji="0" lang="en-GB" altLang="ja-JP" sz="2800" dirty="0" smtClean="0">
                <a:solidFill>
                  <a:srgbClr val="000090"/>
                </a:solidFill>
                <a:latin typeface="Arial"/>
                <a:ea typeface="Arial Unicode MS"/>
                <a:cs typeface="Arial Unicode MS"/>
              </a:rPr>
              <a:t>2013)</a:t>
            </a:r>
            <a:endParaRPr kumimoji="0" lang="en-GB" altLang="ja-JP" sz="2800" dirty="0">
              <a:solidFill>
                <a:srgbClr val="00009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右矢印 4"/>
          <p:cNvSpPr/>
          <p:nvPr/>
        </p:nvSpPr>
        <p:spPr bwMode="auto">
          <a:xfrm>
            <a:off x="4045815" y="5054297"/>
            <a:ext cx="458264" cy="353539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 smtClean="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PMs-Report: 120725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ea typeface="Arial Unicode MS"/>
                <a:cs typeface="Arial Unicode MS"/>
              </a:rPr>
              <a:t>SERF WebEx Meeting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4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13213988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4000" b="1" dirty="0"/>
              <a:t>ILC TDR public</a:t>
            </a:r>
            <a:r>
              <a:rPr lang="en-US" altLang="ja-JP" sz="4000" b="1" dirty="0" smtClean="0">
                <a:solidFill>
                  <a:srgbClr val="3366FF"/>
                </a:solidFill>
              </a:rPr>
              <a:t/>
            </a:r>
            <a:br>
              <a:rPr lang="en-US" altLang="ja-JP" sz="4000" b="1" dirty="0" smtClean="0">
                <a:solidFill>
                  <a:srgbClr val="3366FF"/>
                </a:solidFill>
              </a:rPr>
            </a:br>
            <a:r>
              <a:rPr lang="en-US" altLang="ja-JP" sz="3200" dirty="0" smtClean="0">
                <a:solidFill>
                  <a:srgbClr val="3366FF"/>
                </a:solidFill>
              </a:rPr>
              <a:t>https</a:t>
            </a:r>
            <a:r>
              <a:rPr lang="en-US" altLang="ja-JP" sz="3200" dirty="0">
                <a:solidFill>
                  <a:srgbClr val="3366FF"/>
                </a:solidFill>
              </a:rPr>
              <a:t>://</a:t>
            </a:r>
            <a:r>
              <a:rPr lang="en-US" altLang="ja-JP" sz="3200" dirty="0" err="1">
                <a:solidFill>
                  <a:srgbClr val="3366FF"/>
                </a:solidFill>
              </a:rPr>
              <a:t>forge.linearcollider.org</a:t>
            </a:r>
            <a:r>
              <a:rPr lang="en-US" altLang="ja-JP" sz="3200" dirty="0">
                <a:solidFill>
                  <a:srgbClr val="3366FF"/>
                </a:solidFill>
              </a:rPr>
              <a:t>/</a:t>
            </a:r>
            <a:r>
              <a:rPr lang="en-US" altLang="ja-JP" sz="3200" dirty="0" err="1">
                <a:solidFill>
                  <a:srgbClr val="3366FF"/>
                </a:solidFill>
              </a:rPr>
              <a:t>tdr</a:t>
            </a:r>
            <a:endParaRPr kumimoji="1" lang="ja-JP" altLang="en-US" sz="3200" dirty="0">
              <a:solidFill>
                <a:srgbClr val="3366FF"/>
              </a:solidFill>
            </a:endParaRPr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>
          <a:blip r:embed="rId2"/>
          <a:srcRect t="-957" b="-957"/>
          <a:stretch>
            <a:fillRect/>
          </a:stretch>
        </p:blipFill>
        <p:spPr>
          <a:xfrm>
            <a:off x="272586" y="1612775"/>
            <a:ext cx="8477079" cy="4662067"/>
          </a:xfrm>
          <a:ln>
            <a:solidFill>
              <a:srgbClr val="008000"/>
            </a:solidFill>
          </a:ln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120725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08322" y="89972"/>
            <a:ext cx="254134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J. </a:t>
            </a:r>
            <a:r>
              <a:rPr kumimoji="1" lang="en-US" altLang="ja-JP" dirty="0" err="1" smtClean="0"/>
              <a:t>Carwardine</a:t>
            </a:r>
            <a:r>
              <a:rPr kumimoji="1" lang="en-US" altLang="ja-JP" dirty="0" smtClean="0"/>
              <a:t>, M. </a:t>
            </a:r>
            <a:r>
              <a:rPr kumimoji="1" lang="en-US" altLang="ja-JP" dirty="0" err="1" smtClean="0"/>
              <a:t>Barone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2505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General Status of </a:t>
            </a:r>
            <a:r>
              <a:rPr kumimoji="1" lang="en-US" altLang="ja-JP" dirty="0" smtClean="0"/>
              <a:t>TDR1, </a:t>
            </a:r>
            <a:r>
              <a:rPr kumimoji="1" lang="en-US" altLang="ja-JP" dirty="0" err="1" smtClean="0"/>
              <a:t>Chapt</a:t>
            </a:r>
            <a:r>
              <a:rPr lang="en-US" altLang="ja-JP" dirty="0" smtClean="0"/>
              <a:t>. </a:t>
            </a:r>
            <a:r>
              <a:rPr lang="en-US" altLang="ja-JP" dirty="0" smtClean="0"/>
              <a:t>3.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E. </a:t>
            </a:r>
            <a:r>
              <a:rPr lang="en-US" altLang="ja-JP" dirty="0" err="1" smtClean="0"/>
              <a:t>Elsen</a:t>
            </a:r>
            <a:r>
              <a:rPr lang="en-US" altLang="ja-JP" dirty="0" smtClean="0"/>
              <a:t> </a:t>
            </a:r>
            <a:r>
              <a:rPr lang="en-US" altLang="ja-JP" dirty="0" smtClean="0"/>
              <a:t>has worked hard to manage his editing work, and the result/status is given below</a:t>
            </a:r>
            <a:r>
              <a:rPr lang="en-US" altLang="ja-JP" dirty="0" smtClean="0"/>
              <a:t>:</a:t>
            </a:r>
          </a:p>
          <a:p>
            <a:endParaRPr lang="en-US" altLang="ja-JP" dirty="0" smtClean="0"/>
          </a:p>
          <a:p>
            <a:pPr lvl="1"/>
            <a:r>
              <a:rPr lang="en-US" altLang="ja-JP" u="sng" dirty="0">
                <a:hlinkClick r:id="rId2"/>
              </a:rPr>
              <a:t>www.desy.de/~elsen/tdr1-chapter_scrf.pdf</a:t>
            </a:r>
            <a:endParaRPr lang="en-US" altLang="ja-JP" dirty="0" smtClean="0"/>
          </a:p>
          <a:p>
            <a:pPr marL="0" indent="0">
              <a:buNone/>
            </a:pPr>
            <a:endParaRPr lang="hu-HU" altLang="ja-JP" u="sng" dirty="0">
              <a:hlinkClick r:id="rId3"/>
            </a:endParaRPr>
          </a:p>
          <a:p>
            <a:endParaRPr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23738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General Status of TDR2, </a:t>
            </a:r>
            <a:r>
              <a:rPr kumimoji="1" lang="en-US" altLang="ja-JP" dirty="0" err="1" smtClean="0"/>
              <a:t>Chapt</a:t>
            </a:r>
            <a:r>
              <a:rPr lang="en-US" altLang="ja-JP" dirty="0" smtClean="0"/>
              <a:t>. 3 </a:t>
            </a:r>
            <a:r>
              <a:rPr lang="en-US" altLang="ja-JP" dirty="0" smtClean="0"/>
              <a:t>, 4, 5</a:t>
            </a:r>
            <a:r>
              <a:rPr lang="en-US" altLang="ja-JP" dirty="0" smtClean="0"/>
              <a:t>.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/>
              <a:t>Nobu</a:t>
            </a:r>
            <a:r>
              <a:rPr lang="en-US" altLang="ja-JP" dirty="0" smtClean="0"/>
              <a:t> has worked hard to manage his editing work, and the result/status is given below:</a:t>
            </a:r>
          </a:p>
          <a:p>
            <a:endParaRPr lang="en-US" altLang="ja-JP" dirty="0" smtClean="0"/>
          </a:p>
          <a:p>
            <a:pPr marL="0" indent="0">
              <a:buNone/>
            </a:pPr>
            <a:endParaRPr lang="hu-HU" altLang="ja-JP" u="sng" dirty="0">
              <a:hlinkClick r:id="rId2"/>
            </a:endParaRPr>
          </a:p>
          <a:p>
            <a:pPr marL="0" indent="0">
              <a:buNone/>
            </a:pPr>
            <a:r>
              <a:rPr lang="hu-HU" altLang="ja-JP" u="sng" dirty="0" smtClean="0">
                <a:hlinkClick r:id="rId2"/>
              </a:rPr>
              <a:t>Now, the above files uploaded to Forge (by J.C and M. </a:t>
            </a:r>
            <a:endParaRPr lang="hu-HU" altLang="ja-JP" u="sng" dirty="0" smtClean="0">
              <a:hlinkClick r:id="rId2"/>
            </a:endParaRPr>
          </a:p>
          <a:p>
            <a:endParaRPr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37021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General Status of TDR2, </a:t>
            </a:r>
            <a:r>
              <a:rPr kumimoji="1" lang="en-US" altLang="ja-JP" dirty="0" err="1" smtClean="0"/>
              <a:t>Chapt</a:t>
            </a:r>
            <a:r>
              <a:rPr lang="en-US" altLang="ja-JP" dirty="0" smtClean="0"/>
              <a:t>. 3 ~ 5.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altLang="ja-JP" dirty="0" err="1" smtClean="0"/>
              <a:t>Nobu</a:t>
            </a:r>
            <a:r>
              <a:rPr lang="en-US" altLang="ja-JP" dirty="0" smtClean="0"/>
              <a:t> has worked hard to manage his editing work, and the result/status is given below:</a:t>
            </a:r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nl-NL" altLang="ja-JP" dirty="0" err="1" smtClean="0"/>
              <a:t>Ch</a:t>
            </a:r>
            <a:r>
              <a:rPr lang="nl-NL" altLang="ja-JP" dirty="0" smtClean="0"/>
              <a:t> 3:   </a:t>
            </a:r>
            <a:r>
              <a:rPr lang="nl-NL" altLang="ja-JP" u="sng" dirty="0" smtClean="0">
                <a:hlinkClick r:id="rId2"/>
              </a:rPr>
              <a:t>http://ilc.kek.jp/~toge/Tdr2Chap3/</a:t>
            </a:r>
          </a:p>
          <a:p>
            <a:pPr marL="0" indent="0">
              <a:buNone/>
            </a:pPr>
            <a:r>
              <a:rPr lang="nl-NL" altLang="ja-JP" dirty="0" smtClean="0"/>
              <a:t>       </a:t>
            </a:r>
            <a:r>
              <a:rPr lang="nl-NL" altLang="ja-JP" u="sng" dirty="0" smtClean="0">
                <a:hlinkClick r:id="rId3"/>
              </a:rPr>
              <a:t>http://ilc.kek.jp/~toge/Tdr2Chap3/mltech20120819.pdf  &lt;-- PDF</a:t>
            </a:r>
          </a:p>
          <a:p>
            <a:pPr marL="0" indent="0">
              <a:buNone/>
            </a:pPr>
            <a:r>
              <a:rPr lang="hu-HU" altLang="ja-JP" dirty="0" smtClean="0"/>
              <a:t>       </a:t>
            </a:r>
            <a:r>
              <a:rPr lang="hu-HU" altLang="ja-JP" u="sng" dirty="0" smtClean="0">
                <a:hlinkClick r:id="rId4"/>
              </a:rPr>
              <a:t>http://ilc.kek.jp/~toge/Tdr2Chap3NKT20120819.tar.gz   &lt;-- tar.gz </a:t>
            </a:r>
          </a:p>
          <a:p>
            <a:pPr marL="0" indent="0">
              <a:buNone/>
            </a:pPr>
            <a:endParaRPr lang="hu-HU" altLang="ja-JP" dirty="0" smtClean="0"/>
          </a:p>
          <a:p>
            <a:pPr marL="0" indent="0">
              <a:buNone/>
            </a:pPr>
            <a:r>
              <a:rPr lang="nl-NL" altLang="ja-JP" dirty="0" err="1" smtClean="0"/>
              <a:t>Ch</a:t>
            </a:r>
            <a:r>
              <a:rPr lang="nl-NL" altLang="ja-JP" dirty="0" smtClean="0"/>
              <a:t> 4:   </a:t>
            </a:r>
            <a:r>
              <a:rPr lang="nl-NL" altLang="ja-JP" u="sng" dirty="0" smtClean="0">
                <a:hlinkClick r:id="rId5"/>
              </a:rPr>
              <a:t>http://ilc.kek.jp/~toge/Tdr2Chap4/</a:t>
            </a:r>
          </a:p>
          <a:p>
            <a:pPr marL="0" indent="0">
              <a:buNone/>
            </a:pPr>
            <a:r>
              <a:rPr lang="nl-NL" altLang="ja-JP" dirty="0" smtClean="0"/>
              <a:t>       </a:t>
            </a:r>
            <a:r>
              <a:rPr lang="nl-NL" altLang="ja-JP" u="sng" dirty="0" smtClean="0">
                <a:hlinkClick r:id="rId6"/>
              </a:rPr>
              <a:t>http://ilc.kek.jp/~toge/Tdr2Chap4/mltflat20120818.pdf  &lt;-- PDF</a:t>
            </a:r>
          </a:p>
          <a:p>
            <a:pPr marL="0" indent="0">
              <a:buNone/>
            </a:pPr>
            <a:r>
              <a:rPr lang="hu-HU" altLang="ja-JP" dirty="0" smtClean="0"/>
              <a:t>       </a:t>
            </a:r>
            <a:r>
              <a:rPr lang="hu-HU" altLang="ja-JP" u="sng" dirty="0" smtClean="0">
                <a:hlinkClick r:id="rId7"/>
              </a:rPr>
              <a:t>http://ilc.kek.jp/~toge/Tdr2Chap4NKT20120819.tar.gz    &lt;-- tar.gz </a:t>
            </a:r>
          </a:p>
          <a:p>
            <a:pPr marL="0" indent="0">
              <a:buNone/>
            </a:pPr>
            <a:endParaRPr lang="hu-HU" altLang="ja-JP" dirty="0" smtClean="0"/>
          </a:p>
          <a:p>
            <a:pPr marL="0" indent="0">
              <a:buNone/>
            </a:pPr>
            <a:r>
              <a:rPr lang="nl-NL" altLang="ja-JP" dirty="0" err="1" smtClean="0"/>
              <a:t>Ch</a:t>
            </a:r>
            <a:r>
              <a:rPr lang="nl-NL" altLang="ja-JP" dirty="0" smtClean="0"/>
              <a:t> 5:   </a:t>
            </a:r>
            <a:r>
              <a:rPr lang="nl-NL" altLang="ja-JP" u="sng" dirty="0" smtClean="0">
                <a:hlinkClick r:id="rId8"/>
              </a:rPr>
              <a:t>http://ilc.kek.jp/~toge/Tdr2Chap5/</a:t>
            </a:r>
          </a:p>
          <a:p>
            <a:pPr marL="0" indent="0">
              <a:buNone/>
            </a:pPr>
            <a:r>
              <a:rPr lang="hu-HU" altLang="ja-JP" dirty="0" smtClean="0"/>
              <a:t>       </a:t>
            </a:r>
            <a:r>
              <a:rPr lang="hu-HU" altLang="ja-JP" u="sng" dirty="0" smtClean="0">
                <a:hlinkClick r:id="rId9"/>
              </a:rPr>
              <a:t>http://ilc.kek.jp/~toge/Tdr2Chap5/mlmtn20120818.pdf   &lt;-- PDF</a:t>
            </a:r>
          </a:p>
          <a:p>
            <a:pPr marL="0" indent="0">
              <a:buNone/>
            </a:pPr>
            <a:r>
              <a:rPr lang="hu-HU" altLang="ja-JP" dirty="0" smtClean="0"/>
              <a:t>       </a:t>
            </a:r>
            <a:r>
              <a:rPr lang="hu-HU" altLang="ja-JP" u="sng" dirty="0" smtClean="0">
                <a:hlinkClick r:id="rId10"/>
              </a:rPr>
              <a:t>http://ilc.kek.jp/~toge/Tdr2Chap5NKT20120819.tar.gz   &lt;-- tar.gz </a:t>
            </a:r>
            <a:endParaRPr lang="hu-HU" altLang="ja-JP" u="sng" dirty="0" smtClean="0">
              <a:hlinkClick r:id="rId10"/>
            </a:endParaRPr>
          </a:p>
          <a:p>
            <a:pPr marL="0" indent="0">
              <a:buNone/>
            </a:pPr>
            <a:endParaRPr lang="hu-HU" altLang="ja-JP" u="sng" dirty="0">
              <a:hlinkClick r:id="rId10"/>
            </a:endParaRPr>
          </a:p>
          <a:p>
            <a:pPr marL="0" indent="0">
              <a:buNone/>
            </a:pPr>
            <a:r>
              <a:rPr lang="hu-HU" altLang="ja-JP" u="sng" dirty="0" smtClean="0">
                <a:hlinkClick r:id="rId10"/>
              </a:rPr>
              <a:t>Now, the above files uploaded to Forge (by J.C and M. </a:t>
            </a:r>
            <a:endParaRPr lang="hu-HU" altLang="ja-JP" u="sng" dirty="0" smtClean="0">
              <a:hlinkClick r:id="rId10"/>
            </a:endParaRPr>
          </a:p>
          <a:p>
            <a:endParaRPr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37021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My Comments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It might be easier for readers to merge Chapter 3, 4, and 5, to </a:t>
            </a:r>
            <a:r>
              <a:rPr lang="en-US" altLang="ja-JP" dirty="0"/>
              <a:t>o</a:t>
            </a:r>
            <a:r>
              <a:rPr kumimoji="1" lang="en-US" altLang="ja-JP" dirty="0" smtClean="0"/>
              <a:t>ne chapter</a:t>
            </a:r>
            <a:endParaRPr lang="en-US" altLang="ja-JP" dirty="0"/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Cryogenics system description may be a little more added specially in view of two KCS and DKS configuration: 6 plants </a:t>
            </a:r>
            <a:r>
              <a:rPr kumimoji="1" lang="en-US" altLang="ja-JP" dirty="0" err="1" smtClean="0"/>
              <a:t>v.s</a:t>
            </a:r>
            <a:r>
              <a:rPr kumimoji="1" lang="en-US" altLang="ja-JP" dirty="0" smtClean="0"/>
              <a:t>. 5 plants, 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Done by Tom’s effort, and  appreciated</a:t>
            </a:r>
            <a:r>
              <a:rPr kumimoji="1" lang="en-US" altLang="ja-JP" dirty="0" smtClean="0"/>
              <a:t> 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Power distribution system with DKS might be more described in (currently) Chapter 5.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1402538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17316</TotalTime>
  <Words>902</Words>
  <Application>Microsoft Macintosh PowerPoint</Application>
  <PresentationFormat>画面に合わせる (4:3)</PresentationFormat>
  <Paragraphs>263</Paragraphs>
  <Slides>13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13</vt:i4>
      </vt:variant>
    </vt:vector>
  </HeadingPairs>
  <TitlesOfParts>
    <vt:vector size="15" baseType="lpstr">
      <vt:lpstr>ホワイト</vt:lpstr>
      <vt:lpstr>1_Default Theme</vt:lpstr>
      <vt:lpstr>ML-SCRF: Monthly WebEx Meeting August 22, 2012</vt:lpstr>
      <vt:lpstr>ML &amp; SCRF Action/Meeting Plan (2012)</vt:lpstr>
      <vt:lpstr>LCWS 2012  </vt:lpstr>
      <vt:lpstr>TDR Publication and Review</vt:lpstr>
      <vt:lpstr>ILC TDR public https://forge.linearcollider.org/tdr</vt:lpstr>
      <vt:lpstr>General Status of TDR1, Chapt. 3. </vt:lpstr>
      <vt:lpstr>General Status of TDR2, Chapt. 3 , 4, 5. </vt:lpstr>
      <vt:lpstr>General Status of TDR2, Chapt. 3 ~ 5. </vt:lpstr>
      <vt:lpstr>My Comments</vt:lpstr>
      <vt:lpstr>Status of TDR Part-1: Chap-3, SCRF Many thanks for Editing by E. Elsen!</vt:lpstr>
      <vt:lpstr>Status of TDR Part-2: Chap-3,4,5, ML Technology Many thanks for Editing by N. Toge !</vt:lpstr>
      <vt:lpstr>ADI Action Items remaining: Works still to be done w/ML-SCRF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for SCRF BTR January 19 -20, 2012 </dc:title>
  <dc:creator>Yamamoto Akira</dc:creator>
  <cp:lastModifiedBy>Yamamoto Akira</cp:lastModifiedBy>
  <cp:revision>288</cp:revision>
  <cp:lastPrinted>2011-12-01T14:01:52Z</cp:lastPrinted>
  <dcterms:created xsi:type="dcterms:W3CDTF">2012-01-05T08:51:56Z</dcterms:created>
  <dcterms:modified xsi:type="dcterms:W3CDTF">2012-08-22T15:13:36Z</dcterms:modified>
</cp:coreProperties>
</file>